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Lst>
  <p:notesMasterIdLst>
    <p:notesMasterId r:id="rId37"/>
  </p:notesMasterIdLst>
  <p:handoutMasterIdLst>
    <p:handoutMasterId r:id="rId38"/>
  </p:handoutMasterIdLst>
  <p:sldIdLst>
    <p:sldId id="339" r:id="rId6"/>
    <p:sldId id="379" r:id="rId7"/>
    <p:sldId id="380" r:id="rId8"/>
    <p:sldId id="386" r:id="rId9"/>
    <p:sldId id="387" r:id="rId10"/>
    <p:sldId id="381" r:id="rId11"/>
    <p:sldId id="357" r:id="rId12"/>
    <p:sldId id="395" r:id="rId13"/>
    <p:sldId id="391" r:id="rId14"/>
    <p:sldId id="392" r:id="rId15"/>
    <p:sldId id="396" r:id="rId16"/>
    <p:sldId id="394" r:id="rId17"/>
    <p:sldId id="397" r:id="rId18"/>
    <p:sldId id="385" r:id="rId19"/>
    <p:sldId id="417" r:id="rId20"/>
    <p:sldId id="418" r:id="rId21"/>
    <p:sldId id="419" r:id="rId22"/>
    <p:sldId id="420" r:id="rId23"/>
    <p:sldId id="421" r:id="rId24"/>
    <p:sldId id="422" r:id="rId25"/>
    <p:sldId id="423" r:id="rId26"/>
    <p:sldId id="424" r:id="rId27"/>
    <p:sldId id="425" r:id="rId28"/>
    <p:sldId id="426" r:id="rId29"/>
    <p:sldId id="427" r:id="rId30"/>
    <p:sldId id="428" r:id="rId31"/>
    <p:sldId id="429" r:id="rId32"/>
    <p:sldId id="430" r:id="rId33"/>
    <p:sldId id="431" r:id="rId34"/>
    <p:sldId id="432" r:id="rId35"/>
    <p:sldId id="433" r:id="rId3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562">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erguson, Susan" initials="F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hiddenSlides="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26" autoAdjust="0"/>
    <p:restoredTop sz="70104" autoAdjust="0"/>
  </p:normalViewPr>
  <p:slideViewPr>
    <p:cSldViewPr>
      <p:cViewPr varScale="1">
        <p:scale>
          <a:sx n="67" d="100"/>
          <a:sy n="67" d="100"/>
        </p:scale>
        <p:origin x="1280" y="176"/>
      </p:cViewPr>
      <p:guideLst>
        <p:guide orient="horz" pos="2160"/>
        <p:guide pos="2562"/>
      </p:guideLst>
    </p:cSldViewPr>
  </p:slideViewPr>
  <p:outlineViewPr>
    <p:cViewPr>
      <p:scale>
        <a:sx n="33" d="100"/>
        <a:sy n="33" d="100"/>
      </p:scale>
      <p:origin x="0" y="333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98" d="100"/>
          <a:sy n="98" d="100"/>
        </p:scale>
        <p:origin x="-3588" y="-84"/>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commentAuthors" Target="commentAuthor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e4ac18eb121807b0/Documents/OCAD/NSSE/NSSE%20-%202014%20and%202017%20Comparison%20-%20copy%20(Autosaved).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900" i="1" dirty="0"/>
              <a:t>NSSE 2017: How much has your experience at this institution contributed to your knowledge, skills, and personal development in ...</a:t>
            </a:r>
            <a:r>
              <a:rPr lang="en-US" sz="900" b="1" i="1" dirty="0"/>
              <a:t>Acquiring job- or work-related knowledge and skills?</a:t>
            </a:r>
          </a:p>
          <a:p>
            <a:pPr>
              <a:defRPr/>
            </a:pPr>
            <a:r>
              <a:rPr lang="en-US" sz="900" b="0" i="1" dirty="0"/>
              <a:t>%  who</a:t>
            </a:r>
            <a:r>
              <a:rPr lang="en-US" sz="900" b="0" i="1" baseline="0" dirty="0"/>
              <a:t> responded</a:t>
            </a:r>
            <a:r>
              <a:rPr lang="en-US" sz="900" b="0" i="1" dirty="0"/>
              <a:t>:</a:t>
            </a:r>
            <a:r>
              <a:rPr lang="en-US" sz="900" b="0" i="1" baseline="0" dirty="0"/>
              <a:t> </a:t>
            </a:r>
            <a:r>
              <a:rPr lang="en-US" sz="900" b="0" i="1" dirty="0"/>
              <a:t>"quite a bit" or "very</a:t>
            </a:r>
            <a:r>
              <a:rPr lang="en-US" sz="900" b="0" i="1" baseline="0" dirty="0"/>
              <a:t> much"</a:t>
            </a:r>
            <a:endParaRPr lang="en-US" sz="900" b="0" i="1" dirty="0"/>
          </a:p>
        </c:rich>
      </c:tx>
      <c:layout>
        <c:manualLayout>
          <c:xMode val="edge"/>
          <c:yMode val="edge"/>
          <c:x val="0.135584737822394"/>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accent2">
                  <a:lumMod val="75000"/>
                </a:schemeClr>
              </a:solidFill>
              <a:ln>
                <a:noFill/>
              </a:ln>
              <a:effectLst/>
            </c:spPr>
            <c:extLst>
              <c:ext xmlns:c16="http://schemas.microsoft.com/office/drawing/2014/chart" uri="{C3380CC4-5D6E-409C-BE32-E72D297353CC}">
                <c16:uniqueId val="{00000001-FE97-0840-BE71-09A1AB87649B}"/>
              </c:ext>
            </c:extLst>
          </c:dPt>
          <c:dPt>
            <c:idx val="3"/>
            <c:invertIfNegative val="0"/>
            <c:bubble3D val="0"/>
            <c:spPr>
              <a:solidFill>
                <a:schemeClr val="accent2">
                  <a:lumMod val="75000"/>
                </a:schemeClr>
              </a:solidFill>
              <a:ln>
                <a:noFill/>
              </a:ln>
              <a:effectLst/>
            </c:spPr>
            <c:extLst>
              <c:ext xmlns:c16="http://schemas.microsoft.com/office/drawing/2014/chart" uri="{C3380CC4-5D6E-409C-BE32-E72D297353CC}">
                <c16:uniqueId val="{00000003-FE97-0840-BE71-09A1AB87649B}"/>
              </c:ext>
            </c:extLst>
          </c:dPt>
          <c:cat>
            <c:multiLvlStrRef>
              <c:f>'2017'!$AT$500:$AW$501</c:f>
              <c:multiLvlStrCache>
                <c:ptCount val="4"/>
                <c:lvl>
                  <c:pt idx="0">
                    <c:v>OCAD U</c:v>
                  </c:pt>
                  <c:pt idx="1">
                    <c:v>Ontario</c:v>
                  </c:pt>
                  <c:pt idx="2">
                    <c:v>OCAD U</c:v>
                  </c:pt>
                  <c:pt idx="3">
                    <c:v>Ontario</c:v>
                  </c:pt>
                </c:lvl>
                <c:lvl>
                  <c:pt idx="0">
                    <c:v>1st Year Students</c:v>
                  </c:pt>
                  <c:pt idx="2">
                    <c:v>4th Year Students</c:v>
                  </c:pt>
                </c:lvl>
              </c:multiLvlStrCache>
            </c:multiLvlStrRef>
          </c:cat>
          <c:val>
            <c:numRef>
              <c:f>'2017'!$AT$502:$AW$502</c:f>
              <c:numCache>
                <c:formatCode>0.00</c:formatCode>
                <c:ptCount val="4"/>
                <c:pt idx="0">
                  <c:v>0.33814318332802301</c:v>
                </c:pt>
                <c:pt idx="1">
                  <c:v>0.43750528203768402</c:v>
                </c:pt>
                <c:pt idx="2">
                  <c:v>0.362925293887502</c:v>
                </c:pt>
                <c:pt idx="3">
                  <c:v>0.50512181018827496</c:v>
                </c:pt>
              </c:numCache>
            </c:numRef>
          </c:val>
          <c:extLst>
            <c:ext xmlns:c16="http://schemas.microsoft.com/office/drawing/2014/chart" uri="{C3380CC4-5D6E-409C-BE32-E72D297353CC}">
              <c16:uniqueId val="{00000004-FE97-0840-BE71-09A1AB87649B}"/>
            </c:ext>
          </c:extLst>
        </c:ser>
        <c:dLbls>
          <c:showLegendKey val="0"/>
          <c:showVal val="0"/>
          <c:showCatName val="0"/>
          <c:showSerName val="0"/>
          <c:showPercent val="0"/>
          <c:showBubbleSize val="0"/>
        </c:dLbls>
        <c:gapWidth val="219"/>
        <c:overlap val="-27"/>
        <c:axId val="-196606768"/>
        <c:axId val="-150282384"/>
      </c:barChart>
      <c:catAx>
        <c:axId val="-196606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50282384"/>
        <c:crosses val="autoZero"/>
        <c:auto val="1"/>
        <c:lblAlgn val="ctr"/>
        <c:lblOffset val="100"/>
        <c:noMultiLvlLbl val="0"/>
      </c:catAx>
      <c:valAx>
        <c:axId val="-15028238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96606768"/>
        <c:crosses val="autoZero"/>
        <c:crossBetween val="between"/>
      </c:valAx>
      <c:spPr>
        <a:noFill/>
        <a:ln>
          <a:noFill/>
        </a:ln>
        <a:effectLst/>
      </c:spPr>
    </c:plotArea>
    <c:plotVisOnly val="1"/>
    <c:dispBlanksAs val="gap"/>
    <c:showDLblsOverMax val="0"/>
  </c:chart>
  <c:spPr>
    <a:noFill/>
    <a:ln w="9525" cap="flat" cmpd="sng" algn="ctr">
      <a:solidFill>
        <a:schemeClr val="tx1"/>
      </a:solidFill>
      <a:round/>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294" tIns="46147" rIns="92294" bIns="46147" rtlCol="0"/>
          <a:lstStyle>
            <a:lvl1pPr algn="l">
              <a:defRPr sz="1100"/>
            </a:lvl1pPr>
          </a:lstStyle>
          <a:p>
            <a:endParaRPr lang="en-CA"/>
          </a:p>
        </p:txBody>
      </p:sp>
      <p:sp>
        <p:nvSpPr>
          <p:cNvPr id="3" name="Date Placeholder 2"/>
          <p:cNvSpPr>
            <a:spLocks noGrp="1"/>
          </p:cNvSpPr>
          <p:nvPr>
            <p:ph type="dt" sz="quarter" idx="1"/>
          </p:nvPr>
        </p:nvSpPr>
        <p:spPr>
          <a:xfrm>
            <a:off x="3970938" y="0"/>
            <a:ext cx="3037840" cy="464820"/>
          </a:xfrm>
          <a:prstGeom prst="rect">
            <a:avLst/>
          </a:prstGeom>
        </p:spPr>
        <p:txBody>
          <a:bodyPr vert="horz" lIns="92294" tIns="46147" rIns="92294" bIns="46147" rtlCol="0"/>
          <a:lstStyle>
            <a:lvl1pPr algn="r">
              <a:defRPr sz="1100"/>
            </a:lvl1pPr>
          </a:lstStyle>
          <a:p>
            <a:fld id="{059B79DD-2EC5-4552-B0C4-C8C21BF14942}" type="datetimeFigureOut">
              <a:rPr lang="en-CA" smtClean="0"/>
              <a:pPr/>
              <a:t>2018-10-11</a:t>
            </a:fld>
            <a:endParaRPr lang="en-CA"/>
          </a:p>
        </p:txBody>
      </p:sp>
      <p:sp>
        <p:nvSpPr>
          <p:cNvPr id="4" name="Footer Placeholder 3"/>
          <p:cNvSpPr>
            <a:spLocks noGrp="1"/>
          </p:cNvSpPr>
          <p:nvPr>
            <p:ph type="ftr" sz="quarter" idx="2"/>
          </p:nvPr>
        </p:nvSpPr>
        <p:spPr>
          <a:xfrm>
            <a:off x="0" y="8829967"/>
            <a:ext cx="3037840" cy="464820"/>
          </a:xfrm>
          <a:prstGeom prst="rect">
            <a:avLst/>
          </a:prstGeom>
        </p:spPr>
        <p:txBody>
          <a:bodyPr vert="horz" lIns="92294" tIns="46147" rIns="92294" bIns="46147" rtlCol="0" anchor="b"/>
          <a:lstStyle>
            <a:lvl1pPr algn="l">
              <a:defRPr sz="1100"/>
            </a:lvl1pPr>
          </a:lstStyle>
          <a:p>
            <a:endParaRPr lang="en-CA"/>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2294" tIns="46147" rIns="92294" bIns="46147" rtlCol="0" anchor="b"/>
          <a:lstStyle>
            <a:lvl1pPr algn="r">
              <a:defRPr sz="1100"/>
            </a:lvl1pPr>
          </a:lstStyle>
          <a:p>
            <a:fld id="{4E0E35E7-E897-442A-B8AC-427DD7BA572C}" type="slidenum">
              <a:rPr lang="en-CA" smtClean="0"/>
              <a:pPr/>
              <a:t>‹#›</a:t>
            </a:fld>
            <a:endParaRPr lang="en-CA"/>
          </a:p>
        </p:txBody>
      </p:sp>
    </p:spTree>
    <p:extLst>
      <p:ext uri="{BB962C8B-B14F-4D97-AF65-F5344CB8AC3E}">
        <p14:creationId xmlns:p14="http://schemas.microsoft.com/office/powerpoint/2010/main" val="16863929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294" tIns="46147" rIns="92294" bIns="46147" rtlCol="0"/>
          <a:lstStyle>
            <a:lvl1pPr algn="l">
              <a:defRPr sz="11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2294" tIns="46147" rIns="92294" bIns="46147" rtlCol="0"/>
          <a:lstStyle>
            <a:lvl1pPr algn="r">
              <a:defRPr sz="1100"/>
            </a:lvl1pPr>
          </a:lstStyle>
          <a:p>
            <a:fld id="{E1305B9E-84BE-47B9-9BF9-D355E1CF0DA8}" type="datetimeFigureOut">
              <a:rPr lang="en-US" smtClean="0"/>
              <a:pPr/>
              <a:t>10/11/18</a:t>
            </a:fld>
            <a:endParaRPr lang="en-US"/>
          </a:p>
        </p:txBody>
      </p:sp>
      <p:sp>
        <p:nvSpPr>
          <p:cNvPr id="4" name="Slide Image Placeholder 3"/>
          <p:cNvSpPr>
            <a:spLocks noGrp="1" noRot="1" noChangeAspect="1"/>
          </p:cNvSpPr>
          <p:nvPr>
            <p:ph type="sldImg" idx="2"/>
          </p:nvPr>
        </p:nvSpPr>
        <p:spPr>
          <a:xfrm>
            <a:off x="1181100" y="696913"/>
            <a:ext cx="4649788" cy="3486150"/>
          </a:xfrm>
          <a:prstGeom prst="rect">
            <a:avLst/>
          </a:prstGeom>
          <a:noFill/>
          <a:ln w="12700">
            <a:solidFill>
              <a:prstClr val="black"/>
            </a:solidFill>
          </a:ln>
        </p:spPr>
        <p:txBody>
          <a:bodyPr vert="horz" lIns="92294" tIns="46147" rIns="92294" bIns="46147"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2294" tIns="46147" rIns="92294" bIns="4614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2294" tIns="46147" rIns="92294" bIns="46147" rtlCol="0" anchor="b"/>
          <a:lstStyle>
            <a:lvl1pPr algn="l">
              <a:defRPr sz="11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2294" tIns="46147" rIns="92294" bIns="46147" rtlCol="0" anchor="b"/>
          <a:lstStyle>
            <a:lvl1pPr algn="r">
              <a:defRPr sz="1100"/>
            </a:lvl1pPr>
          </a:lstStyle>
          <a:p>
            <a:fld id="{D86E9898-1C39-4626-9DDA-DCDCCDEFF4B5}" type="slidenum">
              <a:rPr lang="en-US" smtClean="0"/>
              <a:pPr/>
              <a:t>‹#›</a:t>
            </a:fld>
            <a:endParaRPr lang="en-US"/>
          </a:p>
        </p:txBody>
      </p:sp>
    </p:spTree>
    <p:extLst>
      <p:ext uri="{BB962C8B-B14F-4D97-AF65-F5344CB8AC3E}">
        <p14:creationId xmlns:p14="http://schemas.microsoft.com/office/powerpoint/2010/main" val="4003176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ea typeface="ＭＳ Ｐゴシック" pitchFamily="34" charset="-128"/>
            </a:endParaRP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57066" indent="-291179" eaLnBrk="0" hangingPunct="0">
              <a:defRPr>
                <a:solidFill>
                  <a:schemeClr val="tx1"/>
                </a:solidFill>
                <a:latin typeface="Arial" charset="0"/>
                <a:ea typeface="ＭＳ Ｐゴシック" pitchFamily="34" charset="-128"/>
              </a:defRPr>
            </a:lvl2pPr>
            <a:lvl3pPr marL="1164717" indent="-232943" eaLnBrk="0" hangingPunct="0">
              <a:defRPr>
                <a:solidFill>
                  <a:schemeClr val="tx1"/>
                </a:solidFill>
                <a:latin typeface="Arial" charset="0"/>
                <a:ea typeface="ＭＳ Ｐゴシック" pitchFamily="34" charset="-128"/>
              </a:defRPr>
            </a:lvl3pPr>
            <a:lvl4pPr marL="1630604" indent="-232943" eaLnBrk="0" hangingPunct="0">
              <a:defRPr>
                <a:solidFill>
                  <a:schemeClr val="tx1"/>
                </a:solidFill>
                <a:latin typeface="Arial" charset="0"/>
                <a:ea typeface="ＭＳ Ｐゴシック" pitchFamily="34" charset="-128"/>
              </a:defRPr>
            </a:lvl4pPr>
            <a:lvl5pPr marL="2096491" indent="-232943" eaLnBrk="0" hangingPunct="0">
              <a:defRPr>
                <a:solidFill>
                  <a:schemeClr val="tx1"/>
                </a:solidFill>
                <a:latin typeface="Arial" charset="0"/>
                <a:ea typeface="ＭＳ Ｐゴシック" pitchFamily="34" charset="-128"/>
              </a:defRPr>
            </a:lvl5pPr>
            <a:lvl6pPr marL="2562377" indent="-232943" defTabSz="465887" eaLnBrk="0" fontAlgn="base" hangingPunct="0">
              <a:spcBef>
                <a:spcPct val="0"/>
              </a:spcBef>
              <a:spcAft>
                <a:spcPct val="0"/>
              </a:spcAft>
              <a:defRPr>
                <a:solidFill>
                  <a:schemeClr val="tx1"/>
                </a:solidFill>
                <a:latin typeface="Arial" charset="0"/>
                <a:ea typeface="ＭＳ Ｐゴシック" pitchFamily="34" charset="-128"/>
              </a:defRPr>
            </a:lvl6pPr>
            <a:lvl7pPr marL="3028264" indent="-232943" defTabSz="465887" eaLnBrk="0" fontAlgn="base" hangingPunct="0">
              <a:spcBef>
                <a:spcPct val="0"/>
              </a:spcBef>
              <a:spcAft>
                <a:spcPct val="0"/>
              </a:spcAft>
              <a:defRPr>
                <a:solidFill>
                  <a:schemeClr val="tx1"/>
                </a:solidFill>
                <a:latin typeface="Arial" charset="0"/>
                <a:ea typeface="ＭＳ Ｐゴシック" pitchFamily="34" charset="-128"/>
              </a:defRPr>
            </a:lvl7pPr>
            <a:lvl8pPr marL="3494151" indent="-232943" defTabSz="465887" eaLnBrk="0" fontAlgn="base" hangingPunct="0">
              <a:spcBef>
                <a:spcPct val="0"/>
              </a:spcBef>
              <a:spcAft>
                <a:spcPct val="0"/>
              </a:spcAft>
              <a:defRPr>
                <a:solidFill>
                  <a:schemeClr val="tx1"/>
                </a:solidFill>
                <a:latin typeface="Arial" charset="0"/>
                <a:ea typeface="ＭＳ Ｐゴシック" pitchFamily="34" charset="-128"/>
              </a:defRPr>
            </a:lvl8pPr>
            <a:lvl9pPr marL="3960038" indent="-232943" defTabSz="465887"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7D3A862-4F9E-4B9A-A527-88BE988F372C}" type="slidenum">
              <a:rPr lang="en-US" altLang="en-US" smtClean="0">
                <a:latin typeface="Calibri" pitchFamily="34" charset="0"/>
              </a:rPr>
              <a:pPr eaLnBrk="1" hangingPunct="1"/>
              <a:t>1</a:t>
            </a:fld>
            <a:endParaRPr lang="en-US" altLang="en-US">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proposed model was to be staged across year levels, resulting in more specialized and self-directed opportunities</a:t>
            </a:r>
            <a:r>
              <a:rPr lang="en-US" baseline="0" dirty="0"/>
              <a:t> by 4</a:t>
            </a:r>
            <a:r>
              <a:rPr lang="en-US" baseline="30000" dirty="0"/>
              <a:t>th</a:t>
            </a:r>
            <a:r>
              <a:rPr lang="en-US" baseline="0" dirty="0"/>
              <a:t> year.</a:t>
            </a:r>
          </a:p>
          <a:p>
            <a:endParaRPr lang="en-US" baseline="0" dirty="0"/>
          </a:p>
          <a:p>
            <a:r>
              <a:rPr lang="en-US" baseline="0" dirty="0"/>
              <a:t>There was also strong interest in a peer component.</a:t>
            </a:r>
          </a:p>
        </p:txBody>
      </p:sp>
      <p:sp>
        <p:nvSpPr>
          <p:cNvPr id="4" name="Slide Number Placeholder 3"/>
          <p:cNvSpPr>
            <a:spLocks noGrp="1"/>
          </p:cNvSpPr>
          <p:nvPr>
            <p:ph type="sldNum" sz="quarter" idx="10"/>
          </p:nvPr>
        </p:nvSpPr>
        <p:spPr/>
        <p:txBody>
          <a:bodyPr/>
          <a:lstStyle/>
          <a:p>
            <a:fld id="{1C4E5416-C04F-7549-9788-E3F37F075C94}" type="slidenum">
              <a:rPr lang="en-US" smtClean="0"/>
              <a:t>11</a:t>
            </a:fld>
            <a:endParaRPr lang="en-US"/>
          </a:p>
        </p:txBody>
      </p:sp>
    </p:spTree>
    <p:extLst>
      <p:ext uri="{BB962C8B-B14F-4D97-AF65-F5344CB8AC3E}">
        <p14:creationId xmlns:p14="http://schemas.microsoft.com/office/powerpoint/2010/main" val="1896250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Tensions that emerged throughout our consultation process...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more complex cluster of tensions emerged (and continue to resonate) in relation to a set of competing notions of experiential learning noted earlier, ranging between experiential learning as a discrete set of employability skills that can be measured in employment outcomes and experiential learning as a studio-based, hands-on, materials-based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resolve these tensions into a shared strategy, we decided on a curricular approach that is for-credit and program-specific, but flexible, and one that seeks to integrate and align work-integrated learning with our strengths in theory, practice and community engagement.</a:t>
            </a:r>
          </a:p>
          <a:p>
            <a:endParaRPr lang="en-US" dirty="0"/>
          </a:p>
        </p:txBody>
      </p:sp>
      <p:sp>
        <p:nvSpPr>
          <p:cNvPr id="4" name="Slide Number Placeholder 3"/>
          <p:cNvSpPr>
            <a:spLocks noGrp="1"/>
          </p:cNvSpPr>
          <p:nvPr>
            <p:ph type="sldNum" sz="quarter" idx="10"/>
          </p:nvPr>
        </p:nvSpPr>
        <p:spPr/>
        <p:txBody>
          <a:bodyPr/>
          <a:lstStyle/>
          <a:p>
            <a:fld id="{1C4E5416-C04F-7549-9788-E3F37F075C94}" type="slidenum">
              <a:rPr lang="en-US" smtClean="0"/>
              <a:t>12</a:t>
            </a:fld>
            <a:endParaRPr lang="en-US"/>
          </a:p>
        </p:txBody>
      </p:sp>
    </p:spTree>
    <p:extLst>
      <p:ext uri="{BB962C8B-B14F-4D97-AF65-F5344CB8AC3E}">
        <p14:creationId xmlns:p14="http://schemas.microsoft.com/office/powerpoint/2010/main" val="1539662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dirty="0"/>
              <a:t>Ultimately, this is where we landed:</a:t>
            </a:r>
            <a:r>
              <a:rPr lang="en-CA" baseline="0" dirty="0"/>
              <a:t> An approach that, assuming it is approved by Senate, designates or tags EL courses in each program at the second, third and fourth year levels.</a:t>
            </a:r>
            <a:endParaRPr lang="en-CA" dirty="0"/>
          </a:p>
          <a:p>
            <a:pPr lvl="0"/>
            <a:endParaRPr lang="en-CA" dirty="0"/>
          </a:p>
          <a:p>
            <a:pPr lvl="0"/>
            <a:r>
              <a:rPr lang="en-CA" dirty="0"/>
              <a:t>This approach accomplishes a few important things:</a:t>
            </a:r>
          </a:p>
          <a:p>
            <a:pPr lvl="0"/>
            <a:endParaRPr lang="en-CA" dirty="0"/>
          </a:p>
          <a:p>
            <a:pPr marL="171450" lvl="0" indent="-171450">
              <a:buFontTx/>
              <a:buChar char="-"/>
            </a:pPr>
            <a:r>
              <a:rPr lang="en-CA" dirty="0"/>
              <a:t>It acknowledges that EL is already present in the curriculum and acknowledges faculty expertise</a:t>
            </a:r>
          </a:p>
          <a:p>
            <a:pPr marL="171450" lvl="0" indent="-171450">
              <a:buFontTx/>
              <a:buChar char="-"/>
            </a:pPr>
            <a:r>
              <a:rPr lang="en-CA" dirty="0"/>
              <a:t>At</a:t>
            </a:r>
            <a:r>
              <a:rPr lang="en-CA" baseline="0" dirty="0"/>
              <a:t> the same time, it provides a means through which to identify places where EL activities are authentic, intentional and assessed </a:t>
            </a:r>
            <a:r>
              <a:rPr lang="mr-IN" baseline="0" dirty="0"/>
              <a:t>–</a:t>
            </a:r>
            <a:r>
              <a:rPr lang="en-CA" baseline="0" dirty="0"/>
              <a:t> and meet Ministry criteria</a:t>
            </a:r>
          </a:p>
          <a:p>
            <a:pPr marL="171450" lvl="0" indent="-171450">
              <a:buFontTx/>
              <a:buChar char="-"/>
            </a:pPr>
            <a:r>
              <a:rPr lang="en-CA" baseline="0" dirty="0"/>
              <a:t>It makes EL transparent to students</a:t>
            </a:r>
          </a:p>
          <a:p>
            <a:pPr marL="171450" lvl="0" indent="-171450">
              <a:buFontTx/>
              <a:buChar char="-"/>
            </a:pPr>
            <a:r>
              <a:rPr lang="en-CA" baseline="0" dirty="0"/>
              <a:t>It meets students where they already are </a:t>
            </a:r>
            <a:r>
              <a:rPr lang="mr-IN" baseline="0" dirty="0"/>
              <a:t>–</a:t>
            </a:r>
            <a:r>
              <a:rPr lang="en-CA" baseline="0" dirty="0"/>
              <a:t> in courses </a:t>
            </a:r>
            <a:r>
              <a:rPr lang="mr-IN" baseline="0" dirty="0"/>
              <a:t>–</a:t>
            </a:r>
            <a:r>
              <a:rPr lang="en-CA" baseline="0" dirty="0"/>
              <a:t> and enhances access to co-curricular by drawing co-curricular opportunities and expertise closer to curriculum</a:t>
            </a:r>
          </a:p>
          <a:p>
            <a:pPr lvl="0"/>
            <a:endParaRPr lang="en-CA" dirty="0"/>
          </a:p>
          <a:p>
            <a:pPr lvl="0"/>
            <a:r>
              <a:rPr lang="en-CA" dirty="0"/>
              <a:t>Now over to Cary, who will walk us through the development of our EL</a:t>
            </a:r>
            <a:r>
              <a:rPr lang="en-CA" baseline="0" dirty="0"/>
              <a:t> Framework to support the recognition and integration of transparent, intentional EL opportunities within the curriculum...</a:t>
            </a:r>
            <a:endParaRPr lang="en-US" dirty="0"/>
          </a:p>
        </p:txBody>
      </p:sp>
      <p:sp>
        <p:nvSpPr>
          <p:cNvPr id="4" name="Slide Number Placeholder 3"/>
          <p:cNvSpPr>
            <a:spLocks noGrp="1"/>
          </p:cNvSpPr>
          <p:nvPr>
            <p:ph type="sldNum" sz="quarter" idx="10"/>
          </p:nvPr>
        </p:nvSpPr>
        <p:spPr/>
        <p:txBody>
          <a:bodyPr/>
          <a:lstStyle/>
          <a:p>
            <a:fld id="{D86E9898-1C39-4626-9DDA-DCDCCDEFF4B5}" type="slidenum">
              <a:rPr lang="en-US" smtClean="0"/>
              <a:pPr/>
              <a:t>13</a:t>
            </a:fld>
            <a:endParaRPr lang="en-US"/>
          </a:p>
        </p:txBody>
      </p:sp>
    </p:spTree>
    <p:extLst>
      <p:ext uri="{BB962C8B-B14F-4D97-AF65-F5344CB8AC3E}">
        <p14:creationId xmlns:p14="http://schemas.microsoft.com/office/powerpoint/2010/main" val="1969070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6E9898-1C39-4626-9DDA-DCDCCDEFF4B5}" type="slidenum">
              <a:rPr lang="en-US" smtClean="0"/>
              <a:pPr/>
              <a:t>14</a:t>
            </a:fld>
            <a:endParaRPr lang="en-US"/>
          </a:p>
        </p:txBody>
      </p:sp>
    </p:spTree>
    <p:extLst>
      <p:ext uri="{BB962C8B-B14F-4D97-AF65-F5344CB8AC3E}">
        <p14:creationId xmlns:p14="http://schemas.microsoft.com/office/powerpoint/2010/main" val="1740387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Once we identified the need for a framework as part of the overall EL strategy, a second workshop was undertaken to engage faculty for their knowledge and experience and generate material we could use for the framework, which we knew needed to include both learning outcomes and model activities. </a:t>
            </a:r>
          </a:p>
          <a:p>
            <a:endParaRPr lang="en-US" dirty="0"/>
          </a:p>
          <a:p>
            <a:r>
              <a:rPr lang="en-US" dirty="0"/>
              <a:t>I’m going to discuss in some length the methodology we used for the workshop to highlight some of the strategies that were used to navigate the relationship between experiential learning and studio-based pedagogy, before we look closely at the resulting learning outcomes.</a:t>
            </a:r>
          </a:p>
          <a:p>
            <a:endParaRPr lang="en-US" dirty="0"/>
          </a:p>
          <a:p>
            <a:r>
              <a:rPr lang="en-US" dirty="0"/>
              <a:t>Conventional wisdom would argue for a so-called “backwards design” or constructive alignment approach in which we would begin by identifying what students should be able to do after completing successful EL activities and then fill in the example activities with a clear focus on the learning outcomes. In this case, however, we decided to take a different approach because of the tensions Susan noted revolving around competing notions of experiential learning. That is to say, we were concerned that, by asking faculty to engage in a way of thinking abstractly about EL as both learning that would enhance students’ employability through authentic, work-integrated experiences and activities fully aligned and embedded within program curriculum might bring us back to the same conversations we’d been having.</a:t>
            </a:r>
          </a:p>
          <a:p>
            <a:endParaRPr lang="en-US" dirty="0"/>
          </a:p>
          <a:p>
            <a:r>
              <a:rPr lang="en-US" dirty="0"/>
              <a:t>So we chose instead to ask our faculty participants to begin by brainstorming EL activities, thinking creatively and innovatively, but within the Ministry’s guiding principles.</a:t>
            </a:r>
          </a:p>
        </p:txBody>
      </p:sp>
      <p:sp>
        <p:nvSpPr>
          <p:cNvPr id="4" name="Slide Number Placeholder 3"/>
          <p:cNvSpPr>
            <a:spLocks noGrp="1"/>
          </p:cNvSpPr>
          <p:nvPr>
            <p:ph type="sldNum" sz="quarter" idx="10"/>
          </p:nvPr>
        </p:nvSpPr>
        <p:spPr/>
        <p:txBody>
          <a:bodyPr/>
          <a:lstStyle/>
          <a:p>
            <a:fld id="{D86E9898-1C39-4626-9DDA-DCDCCDEFF4B5}" type="slidenum">
              <a:rPr lang="en-US" smtClean="0"/>
              <a:pPr/>
              <a:t>15</a:t>
            </a:fld>
            <a:endParaRPr lang="en-US"/>
          </a:p>
        </p:txBody>
      </p:sp>
    </p:spTree>
    <p:extLst>
      <p:ext uri="{BB962C8B-B14F-4D97-AF65-F5344CB8AC3E}">
        <p14:creationId xmlns:p14="http://schemas.microsoft.com/office/powerpoint/2010/main" val="3314164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projects that they developed show how readily the work in which students engage in art and design studio contexts is readily adapted to a more explicit experiential learning situation, such as responding to a site-specific design brief generated not by the course instructor but by a real-world client, or turning a curatorial project on contemporary local art or artworks into a Biennale-style tour.</a:t>
            </a:r>
          </a:p>
        </p:txBody>
      </p:sp>
      <p:sp>
        <p:nvSpPr>
          <p:cNvPr id="4" name="Slide Number Placeholder 3"/>
          <p:cNvSpPr>
            <a:spLocks noGrp="1"/>
          </p:cNvSpPr>
          <p:nvPr>
            <p:ph type="sldNum" sz="quarter" idx="10"/>
          </p:nvPr>
        </p:nvSpPr>
        <p:spPr/>
        <p:txBody>
          <a:bodyPr/>
          <a:lstStyle/>
          <a:p>
            <a:fld id="{D86E9898-1C39-4626-9DDA-DCDCCDEFF4B5}" type="slidenum">
              <a:rPr lang="en-US" smtClean="0"/>
              <a:pPr/>
              <a:t>16</a:t>
            </a:fld>
            <a:endParaRPr lang="en-US"/>
          </a:p>
        </p:txBody>
      </p:sp>
    </p:spTree>
    <p:extLst>
      <p:ext uri="{BB962C8B-B14F-4D97-AF65-F5344CB8AC3E}">
        <p14:creationId xmlns:p14="http://schemas.microsoft.com/office/powerpoint/2010/main" val="4036072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second stage of this activity, we then asked the participants to map their model activities to the level of knowledge, skills and attitudes that were being developed, from beginner to intermediate and advanced, such that all examples were mapped across a timeline. Participants were then asked to join groups for each of the different levels, look at the examples posted at their level and generate some broader models for inclusion in the framework.</a:t>
            </a:r>
          </a:p>
        </p:txBody>
      </p:sp>
      <p:sp>
        <p:nvSpPr>
          <p:cNvPr id="4" name="Slide Number Placeholder 3"/>
          <p:cNvSpPr>
            <a:spLocks noGrp="1"/>
          </p:cNvSpPr>
          <p:nvPr>
            <p:ph type="sldNum" sz="quarter" idx="10"/>
          </p:nvPr>
        </p:nvSpPr>
        <p:spPr/>
        <p:txBody>
          <a:bodyPr/>
          <a:lstStyle/>
          <a:p>
            <a:fld id="{D86E9898-1C39-4626-9DDA-DCDCCDEFF4B5}" type="slidenum">
              <a:rPr lang="en-US" smtClean="0"/>
              <a:pPr/>
              <a:t>17</a:t>
            </a:fld>
            <a:endParaRPr lang="en-US"/>
          </a:p>
        </p:txBody>
      </p:sp>
    </p:spTree>
    <p:extLst>
      <p:ext uri="{BB962C8B-B14F-4D97-AF65-F5344CB8AC3E}">
        <p14:creationId xmlns:p14="http://schemas.microsoft.com/office/powerpoint/2010/main" val="355150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second half of the workshop, we finally turned to the development of the learning outcomes, asking participants to think through their activities and models to identify the specific knowledge, skills and attitudes students would be able to demonstrate by completing the activity or set of activities.</a:t>
            </a:r>
          </a:p>
          <a:p>
            <a:endParaRPr lang="en-US" dirty="0"/>
          </a:p>
          <a:p>
            <a:r>
              <a:rPr lang="en-US" dirty="0"/>
              <a:t>At this point, we also provided the six main Degree-Level Expectations as prompts to consider, to see how or whether they would incorporate the language or use it to express the kinds of learning students would engage in.</a:t>
            </a:r>
          </a:p>
          <a:p>
            <a:endParaRPr lang="en-US" dirty="0"/>
          </a:p>
          <a:p>
            <a:r>
              <a:rPr lang="en-US" dirty="0"/>
              <a:t>Participants worked individually to generate these learning outcomes on individual post-it notes and then mapped them to beginner, intermediate and advanced levels.</a:t>
            </a:r>
          </a:p>
        </p:txBody>
      </p:sp>
      <p:sp>
        <p:nvSpPr>
          <p:cNvPr id="4" name="Slide Number Placeholder 3"/>
          <p:cNvSpPr>
            <a:spLocks noGrp="1"/>
          </p:cNvSpPr>
          <p:nvPr>
            <p:ph type="sldNum" sz="quarter" idx="10"/>
          </p:nvPr>
        </p:nvSpPr>
        <p:spPr/>
        <p:txBody>
          <a:bodyPr/>
          <a:lstStyle/>
          <a:p>
            <a:fld id="{D86E9898-1C39-4626-9DDA-DCDCCDEFF4B5}" type="slidenum">
              <a:rPr lang="en-US" smtClean="0"/>
              <a:pPr/>
              <a:t>18</a:t>
            </a:fld>
            <a:endParaRPr lang="en-US"/>
          </a:p>
        </p:txBody>
      </p:sp>
    </p:spTree>
    <p:extLst>
      <p:ext uri="{BB962C8B-B14F-4D97-AF65-F5344CB8AC3E}">
        <p14:creationId xmlns:p14="http://schemas.microsoft.com/office/powerpoint/2010/main" val="11183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participants returned to their earlier group of beginner, intermediate or advanced level and were asked to review the learning outcomes, revise, organize and synthesize them with a view to generating some broader thematic categories.</a:t>
            </a:r>
          </a:p>
          <a:p>
            <a:endParaRPr lang="en-US" dirty="0"/>
          </a:p>
          <a:p>
            <a:r>
              <a:rPr lang="en-US" dirty="0"/>
              <a:t>We could see some of the common themes in conversations about EL emerging through the workshop: for example, the importance of project and task management,</a:t>
            </a:r>
          </a:p>
        </p:txBody>
      </p:sp>
      <p:sp>
        <p:nvSpPr>
          <p:cNvPr id="4" name="Slide Number Placeholder 3"/>
          <p:cNvSpPr>
            <a:spLocks noGrp="1"/>
          </p:cNvSpPr>
          <p:nvPr>
            <p:ph type="sldNum" sz="quarter" idx="10"/>
          </p:nvPr>
        </p:nvSpPr>
        <p:spPr/>
        <p:txBody>
          <a:bodyPr/>
          <a:lstStyle/>
          <a:p>
            <a:fld id="{D86E9898-1C39-4626-9DDA-DCDCCDEFF4B5}" type="slidenum">
              <a:rPr lang="en-US" smtClean="0"/>
              <a:pPr/>
              <a:t>19</a:t>
            </a:fld>
            <a:endParaRPr lang="en-US"/>
          </a:p>
        </p:txBody>
      </p:sp>
    </p:spTree>
    <p:extLst>
      <p:ext uri="{BB962C8B-B14F-4D97-AF65-F5344CB8AC3E}">
        <p14:creationId xmlns:p14="http://schemas.microsoft.com/office/powerpoint/2010/main" val="2086039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an emphasis on communications skills, interpersonal relations, collaboration with others and team-based work, and the importance of reflection.</a:t>
            </a:r>
          </a:p>
          <a:p>
            <a:endParaRPr lang="en-US" dirty="0"/>
          </a:p>
        </p:txBody>
      </p:sp>
      <p:sp>
        <p:nvSpPr>
          <p:cNvPr id="4" name="Slide Number Placeholder 3"/>
          <p:cNvSpPr>
            <a:spLocks noGrp="1"/>
          </p:cNvSpPr>
          <p:nvPr>
            <p:ph type="sldNum" sz="quarter" idx="5"/>
          </p:nvPr>
        </p:nvSpPr>
        <p:spPr/>
        <p:txBody>
          <a:bodyPr/>
          <a:lstStyle/>
          <a:p>
            <a:fld id="{D86E9898-1C39-4626-9DDA-DCDCCDEFF4B5}" type="slidenum">
              <a:rPr lang="en-US" smtClean="0"/>
              <a:pPr/>
              <a:t>20</a:t>
            </a:fld>
            <a:endParaRPr lang="en-US"/>
          </a:p>
        </p:txBody>
      </p:sp>
    </p:spTree>
    <p:extLst>
      <p:ext uri="{BB962C8B-B14F-4D97-AF65-F5344CB8AC3E}">
        <p14:creationId xmlns:p14="http://schemas.microsoft.com/office/powerpoint/2010/main" val="3256997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OCAD University is Canada’s largest art and design university. We offer undergraduate programs across three Faculties </a:t>
            </a:r>
            <a:r>
              <a:rPr lang="mr-IN" baseline="0" dirty="0"/>
              <a:t>–</a:t>
            </a:r>
            <a:r>
              <a:rPr lang="en-US" baseline="0" dirty="0"/>
              <a:t> Art, Design and LAS </a:t>
            </a:r>
            <a:r>
              <a:rPr lang="mr-IN" baseline="0" dirty="0"/>
              <a:t>–</a:t>
            </a:r>
            <a:r>
              <a:rPr lang="en-US" baseline="0" dirty="0"/>
              <a:t> in disciplines such as Drawing and Painting, Photography, Sculpture and Installation, Graphic Design, Environmental Design and Advertising.</a:t>
            </a:r>
          </a:p>
          <a:p>
            <a:endParaRPr lang="en-US" baseline="0" dirty="0"/>
          </a:p>
          <a:p>
            <a:r>
              <a:rPr lang="en-US" baseline="0" dirty="0"/>
              <a:t>OCAD U is a predominantly studio-based learning environment. What is studio education?</a:t>
            </a:r>
          </a:p>
          <a:p>
            <a:r>
              <a:rPr lang="en-US" baseline="0" dirty="0"/>
              <a:t>Strong emphasis on making, active learning, learning by doing, peer critique and collaborative projects. </a:t>
            </a:r>
          </a:p>
          <a:p>
            <a:r>
              <a:rPr lang="en-US" baseline="0" dirty="0"/>
              <a:t>Also a strong culture of valuing faculty professional practice (compared to the emphasis on research and publication at comprehensive universities).</a:t>
            </a:r>
          </a:p>
          <a:p>
            <a:endParaRPr lang="en-US" baseline="0" dirty="0"/>
          </a:p>
          <a:p>
            <a:r>
              <a:rPr lang="en-US" baseline="0" dirty="0"/>
              <a:t>And so, when we first began talking about experiential learning at OCAD U, and the desire to provide more opportunities to ground student learning in real-world contexts, there was a strong feeling among many faculty that a studio-based education is inherently experiential </a:t>
            </a:r>
            <a:r>
              <a:rPr lang="mr-IN" baseline="0" dirty="0"/>
              <a:t>–</a:t>
            </a:r>
            <a:r>
              <a:rPr lang="en-US" baseline="0" dirty="0"/>
              <a:t> that is, there is already a strong integration of theory and practice, strong relationships with community and industry and a strong emphasis on learning by doing.</a:t>
            </a:r>
          </a:p>
          <a:p>
            <a:endParaRPr lang="en-US" baseline="0" dirty="0"/>
          </a:p>
          <a:p>
            <a:r>
              <a:rPr lang="en-US" baseline="0" dirty="0"/>
              <a:t>The discourse of studio education as experiential education became both the dominant one, and the inevitable one.</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a:defRPr/>
            </a:pPr>
            <a:fld id="{BDEB835A-BA1D-4B21-B658-DA2EAB4BBDF7}" type="slidenum">
              <a:rPr lang="en-US" altLang="en-US" smtClean="0">
                <a:solidFill>
                  <a:prstClr val="black"/>
                </a:solidFill>
              </a:rPr>
              <a:pPr>
                <a:defRPr/>
              </a:pPr>
              <a:t>3</a:t>
            </a:fld>
            <a:endParaRPr lang="en-US" altLang="en-US">
              <a:solidFill>
                <a:prstClr val="black"/>
              </a:solidFill>
            </a:endParaRPr>
          </a:p>
        </p:txBody>
      </p:sp>
    </p:spTree>
    <p:extLst>
      <p:ext uri="{BB962C8B-B14F-4D97-AF65-F5344CB8AC3E}">
        <p14:creationId xmlns:p14="http://schemas.microsoft.com/office/powerpoint/2010/main" val="14546455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took the material away to draft the Framework, portions of which we’ve distributed. </a:t>
            </a:r>
          </a:p>
          <a:p>
            <a:endParaRPr lang="en-US" dirty="0"/>
          </a:p>
          <a:p>
            <a:r>
              <a:rPr lang="en-US" dirty="0"/>
              <a:t>We worked with a smaller group of faculty from the task force to draft the actual experiential learning outcomes.</a:t>
            </a:r>
          </a:p>
        </p:txBody>
      </p:sp>
      <p:sp>
        <p:nvSpPr>
          <p:cNvPr id="4" name="Slide Number Placeholder 3"/>
          <p:cNvSpPr>
            <a:spLocks noGrp="1"/>
          </p:cNvSpPr>
          <p:nvPr>
            <p:ph type="sldNum" sz="quarter" idx="5"/>
          </p:nvPr>
        </p:nvSpPr>
        <p:spPr/>
        <p:txBody>
          <a:bodyPr/>
          <a:lstStyle/>
          <a:p>
            <a:fld id="{D86E9898-1C39-4626-9DDA-DCDCCDEFF4B5}" type="slidenum">
              <a:rPr lang="en-US" smtClean="0"/>
              <a:pPr/>
              <a:t>21</a:t>
            </a:fld>
            <a:endParaRPr lang="en-US"/>
          </a:p>
        </p:txBody>
      </p:sp>
    </p:spTree>
    <p:extLst>
      <p:ext uri="{BB962C8B-B14F-4D97-AF65-F5344CB8AC3E}">
        <p14:creationId xmlns:p14="http://schemas.microsoft.com/office/powerpoint/2010/main" val="1925690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Aligned closely with the Ministry Guiding Principles for Experiential Learning, adapted to reflect our context and accommodate, in particular, studio-based learning, noting that a large proportion of our students are self-employed artists and designers as well as entrepreneurs who start up small businesses.</a:t>
            </a:r>
          </a:p>
          <a:p>
            <a:endParaRPr lang="en-US" dirty="0"/>
          </a:p>
          <a:p>
            <a:r>
              <a:rPr lang="en-US" dirty="0"/>
              <a:t>Guidelines are intended to guide faculty teams, program chairs, etc., to identify experiential learning opportunities at each year level.</a:t>
            </a:r>
          </a:p>
        </p:txBody>
      </p:sp>
      <p:sp>
        <p:nvSpPr>
          <p:cNvPr id="4" name="Slide Number Placeholder 3"/>
          <p:cNvSpPr>
            <a:spLocks noGrp="1"/>
          </p:cNvSpPr>
          <p:nvPr>
            <p:ph type="sldNum" sz="quarter" idx="5"/>
          </p:nvPr>
        </p:nvSpPr>
        <p:spPr/>
        <p:txBody>
          <a:bodyPr/>
          <a:lstStyle/>
          <a:p>
            <a:fld id="{D86E9898-1C39-4626-9DDA-DCDCCDEFF4B5}" type="slidenum">
              <a:rPr lang="en-US" smtClean="0"/>
              <a:pPr/>
              <a:t>22</a:t>
            </a:fld>
            <a:endParaRPr lang="en-US"/>
          </a:p>
        </p:txBody>
      </p:sp>
    </p:spTree>
    <p:extLst>
      <p:ext uri="{BB962C8B-B14F-4D97-AF65-F5344CB8AC3E}">
        <p14:creationId xmlns:p14="http://schemas.microsoft.com/office/powerpoint/2010/main" val="2087111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6E9898-1C39-4626-9DDA-DCDCCDEFF4B5}" type="slidenum">
              <a:rPr lang="en-US" smtClean="0"/>
              <a:pPr/>
              <a:t>23</a:t>
            </a:fld>
            <a:endParaRPr lang="en-US"/>
          </a:p>
        </p:txBody>
      </p:sp>
    </p:spTree>
    <p:extLst>
      <p:ext uri="{BB962C8B-B14F-4D97-AF65-F5344CB8AC3E}">
        <p14:creationId xmlns:p14="http://schemas.microsoft.com/office/powerpoint/2010/main" val="2896052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themes that emerged through the workshop were organized into categories that are closely aligned with the DLEs; important to see that work-integrated and experiential learning is not exceptional or additive, but helps students to achieve learning in their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Important qualification: we’re not just developing Autonomy and Professional Capacity</a:t>
            </a:r>
          </a:p>
        </p:txBody>
      </p:sp>
      <p:sp>
        <p:nvSpPr>
          <p:cNvPr id="4" name="Slide Number Placeholder 3"/>
          <p:cNvSpPr>
            <a:spLocks noGrp="1"/>
          </p:cNvSpPr>
          <p:nvPr>
            <p:ph type="sldNum" sz="quarter" idx="5"/>
          </p:nvPr>
        </p:nvSpPr>
        <p:spPr/>
        <p:txBody>
          <a:bodyPr/>
          <a:lstStyle/>
          <a:p>
            <a:fld id="{D86E9898-1C39-4626-9DDA-DCDCCDEFF4B5}" type="slidenum">
              <a:rPr lang="en-US" smtClean="0"/>
              <a:pPr/>
              <a:t>24</a:t>
            </a:fld>
            <a:endParaRPr lang="en-US"/>
          </a:p>
        </p:txBody>
      </p:sp>
    </p:spTree>
    <p:extLst>
      <p:ext uri="{BB962C8B-B14F-4D97-AF65-F5344CB8AC3E}">
        <p14:creationId xmlns:p14="http://schemas.microsoft.com/office/powerpoint/2010/main" val="275112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alignment of EL outcomes with the DLEs brought into sharper focus the value of EL activities and ways to communicate that value to faculty; for example, we were able to think broadly about information gathering and research, that while there are formalized methods for undertaking investigation and research in academic contexts, the rubric of “research” can be widened to include a variety of work-related activities related to the gathering, analysis, organization and documentation of information, replacing the more instrumental language of “information management” that we commonly find in experiential learning frameworks.</a:t>
            </a:r>
          </a:p>
          <a:p>
            <a:endParaRPr lang="en-US" dirty="0"/>
          </a:p>
          <a:p>
            <a:r>
              <a:rPr lang="en-US" dirty="0"/>
              <a:t>The same can be said for methodological approaches to problem-solving, that is, when learners are required to identify a problem, consider different methods or approaches for solving them, select the most appropriate methods and see them through. Knowledge of methodologies in both academic and work-related environments is both contextually different and contiguous.</a:t>
            </a:r>
          </a:p>
          <a:p>
            <a:endParaRPr lang="en-US" dirty="0"/>
          </a:p>
          <a:p>
            <a:r>
              <a:rPr lang="en-US" dirty="0"/>
              <a:t>The reorientation of “essential” employability skills as continuous with degree-level expectations works to shift perceptions about the instrumentality of work-integrated learning, while also providing a way to align it with program learning and the language to articulate that alignment.</a:t>
            </a:r>
          </a:p>
          <a:p>
            <a:endParaRPr lang="en-US" dirty="0"/>
          </a:p>
          <a:p>
            <a:r>
              <a:rPr lang="en-US" dirty="0"/>
              <a:t>At the same time, it was important to use language that is pragmatic, that can be readily understood in EL situations.</a:t>
            </a:r>
          </a:p>
        </p:txBody>
      </p:sp>
      <p:sp>
        <p:nvSpPr>
          <p:cNvPr id="4" name="Slide Number Placeholder 3"/>
          <p:cNvSpPr>
            <a:spLocks noGrp="1"/>
          </p:cNvSpPr>
          <p:nvPr>
            <p:ph type="sldNum" sz="quarter" idx="5"/>
          </p:nvPr>
        </p:nvSpPr>
        <p:spPr/>
        <p:txBody>
          <a:bodyPr/>
          <a:lstStyle/>
          <a:p>
            <a:fld id="{D86E9898-1C39-4626-9DDA-DCDCCDEFF4B5}" type="slidenum">
              <a:rPr lang="en-US" smtClean="0"/>
              <a:pPr/>
              <a:t>25</a:t>
            </a:fld>
            <a:endParaRPr lang="en-US"/>
          </a:p>
        </p:txBody>
      </p:sp>
    </p:spTree>
    <p:extLst>
      <p:ext uri="{BB962C8B-B14F-4D97-AF65-F5344CB8AC3E}">
        <p14:creationId xmlns:p14="http://schemas.microsoft.com/office/powerpoint/2010/main" val="2035315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alignment also reflects back on the DLEs, helps us to think more concretely; for example, Awareness of the Limits of Knowledge is sometimes difficult to translate into learning activities and assessments; but it becomes very concrete and pragmatic when seen through the lens of social responsibility. </a:t>
            </a:r>
          </a:p>
        </p:txBody>
      </p:sp>
      <p:sp>
        <p:nvSpPr>
          <p:cNvPr id="4" name="Slide Number Placeholder 3"/>
          <p:cNvSpPr>
            <a:spLocks noGrp="1"/>
          </p:cNvSpPr>
          <p:nvPr>
            <p:ph type="sldNum" sz="quarter" idx="5"/>
          </p:nvPr>
        </p:nvSpPr>
        <p:spPr/>
        <p:txBody>
          <a:bodyPr/>
          <a:lstStyle/>
          <a:p>
            <a:fld id="{D86E9898-1C39-4626-9DDA-DCDCCDEFF4B5}" type="slidenum">
              <a:rPr lang="en-US" smtClean="0"/>
              <a:pPr/>
              <a:t>26</a:t>
            </a:fld>
            <a:endParaRPr lang="en-US"/>
          </a:p>
        </p:txBody>
      </p:sp>
    </p:spTree>
    <p:extLst>
      <p:ext uri="{BB962C8B-B14F-4D97-AF65-F5344CB8AC3E}">
        <p14:creationId xmlns:p14="http://schemas.microsoft.com/office/powerpoint/2010/main" val="38982729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Things we bring as an institution to the conversation about EL; include priorities and goals from our Academic plan; Indigenous learning is the highest of these priorities and has figured prominently in conversations across the campus</a:t>
            </a:r>
          </a:p>
          <a:p>
            <a:endParaRPr lang="en-US" dirty="0"/>
          </a:p>
          <a:p>
            <a:r>
              <a:rPr lang="en-US" dirty="0"/>
              <a:t>- In thinking about knowledge and its applications in the context of experiential learning activities, we wondered to what extent the framework could be explicit about student engagement with Indigenous knowledges; a conversation with Indigenous colleagues helped us to recognize that Indigenous knowledges are experiential, because of their place in relation to families and communities and on the land; extend the goal for all students engage in experiential learning opportunities such that they all or many have an opportunity to learn on the land; but also, as artists and designers, it’s important that students engage respectfully with Indigenous practices of making and are ethical and accountable in their work with Indigenous communities.</a:t>
            </a:r>
          </a:p>
        </p:txBody>
      </p:sp>
      <p:sp>
        <p:nvSpPr>
          <p:cNvPr id="4" name="Slide Number Placeholder 3"/>
          <p:cNvSpPr>
            <a:spLocks noGrp="1"/>
          </p:cNvSpPr>
          <p:nvPr>
            <p:ph type="sldNum" sz="quarter" idx="5"/>
          </p:nvPr>
        </p:nvSpPr>
        <p:spPr/>
        <p:txBody>
          <a:bodyPr/>
          <a:lstStyle/>
          <a:p>
            <a:fld id="{D86E9898-1C39-4626-9DDA-DCDCCDEFF4B5}" type="slidenum">
              <a:rPr lang="en-US" smtClean="0"/>
              <a:pPr/>
              <a:t>27</a:t>
            </a:fld>
            <a:endParaRPr lang="en-US"/>
          </a:p>
        </p:txBody>
      </p:sp>
    </p:spTree>
    <p:extLst>
      <p:ext uri="{BB962C8B-B14F-4D97-AF65-F5344CB8AC3E}">
        <p14:creationId xmlns:p14="http://schemas.microsoft.com/office/powerpoint/2010/main" val="127840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engagement with Indigenous knowledges sits within or alongside a broader conversation about epistemology informed by our institutional experience in working with diverse local and global communities in sustainable design, social innovation and art for social change. The conversation also inflects the question of what it means to “transfer” knowledge and skills from the academy to work environment; what our faculty emphasized was that when students work in service and community-based placements and projects, what they need to learn is that different communities and groups have their own ways of generating knowledge, and that work integration is not only knowledge “transfer”, but also negotiation, being able to recognize one’s own assumptions and biases, integrate or take into account different ways of knowing and being in the world, and navigate the tensions and conflicts such integration produces.</a:t>
            </a:r>
          </a:p>
        </p:txBody>
      </p:sp>
      <p:sp>
        <p:nvSpPr>
          <p:cNvPr id="4" name="Slide Number Placeholder 3"/>
          <p:cNvSpPr>
            <a:spLocks noGrp="1"/>
          </p:cNvSpPr>
          <p:nvPr>
            <p:ph type="sldNum" sz="quarter" idx="5"/>
          </p:nvPr>
        </p:nvSpPr>
        <p:spPr/>
        <p:txBody>
          <a:bodyPr/>
          <a:lstStyle/>
          <a:p>
            <a:fld id="{D86E9898-1C39-4626-9DDA-DCDCCDEFF4B5}" type="slidenum">
              <a:rPr lang="en-US" smtClean="0"/>
              <a:pPr/>
              <a:t>28</a:t>
            </a:fld>
            <a:endParaRPr lang="en-US"/>
          </a:p>
        </p:txBody>
      </p:sp>
    </p:spTree>
    <p:extLst>
      <p:ext uri="{BB962C8B-B14F-4D97-AF65-F5344CB8AC3E}">
        <p14:creationId xmlns:p14="http://schemas.microsoft.com/office/powerpoint/2010/main" val="29391575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concerns that reflect that values and academic priorities of our university, and that we don’t always find in conversations about experiential learning, include aspects of social responsibility.</a:t>
            </a:r>
          </a:p>
          <a:p>
            <a:endParaRPr lang="en-US" dirty="0"/>
          </a:p>
          <a:p>
            <a:endParaRPr lang="en-US" dirty="0"/>
          </a:p>
        </p:txBody>
      </p:sp>
      <p:sp>
        <p:nvSpPr>
          <p:cNvPr id="4" name="Slide Number Placeholder 3"/>
          <p:cNvSpPr>
            <a:spLocks noGrp="1"/>
          </p:cNvSpPr>
          <p:nvPr>
            <p:ph type="sldNum" sz="quarter" idx="5"/>
          </p:nvPr>
        </p:nvSpPr>
        <p:spPr/>
        <p:txBody>
          <a:bodyPr/>
          <a:lstStyle/>
          <a:p>
            <a:fld id="{D86E9898-1C39-4626-9DDA-DCDCCDEFF4B5}" type="slidenum">
              <a:rPr lang="en-US" smtClean="0"/>
              <a:pPr/>
              <a:t>29</a:t>
            </a:fld>
            <a:endParaRPr lang="en-US"/>
          </a:p>
        </p:txBody>
      </p:sp>
    </p:spTree>
    <p:extLst>
      <p:ext uri="{BB962C8B-B14F-4D97-AF65-F5344CB8AC3E}">
        <p14:creationId xmlns:p14="http://schemas.microsoft.com/office/powerpoint/2010/main" val="20509171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Shifting the focus away from individual traits to support for teams and communities</a:t>
            </a:r>
          </a:p>
          <a:p>
            <a:endParaRPr lang="en-US" dirty="0"/>
          </a:p>
        </p:txBody>
      </p:sp>
      <p:sp>
        <p:nvSpPr>
          <p:cNvPr id="4" name="Slide Number Placeholder 3"/>
          <p:cNvSpPr>
            <a:spLocks noGrp="1"/>
          </p:cNvSpPr>
          <p:nvPr>
            <p:ph type="sldNum" sz="quarter" idx="5"/>
          </p:nvPr>
        </p:nvSpPr>
        <p:spPr/>
        <p:txBody>
          <a:bodyPr/>
          <a:lstStyle/>
          <a:p>
            <a:fld id="{D86E9898-1C39-4626-9DDA-DCDCCDEFF4B5}" type="slidenum">
              <a:rPr lang="en-US" smtClean="0"/>
              <a:pPr/>
              <a:t>30</a:t>
            </a:fld>
            <a:endParaRPr lang="en-US"/>
          </a:p>
        </p:txBody>
      </p:sp>
    </p:spTree>
    <p:extLst>
      <p:ext uri="{BB962C8B-B14F-4D97-AF65-F5344CB8AC3E}">
        <p14:creationId xmlns:p14="http://schemas.microsoft.com/office/powerpoint/2010/main" val="2829068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data tells a somewhat different story about the extent to which our programs</a:t>
            </a:r>
            <a:r>
              <a:rPr lang="en-US" baseline="0" dirty="0"/>
              <a:t> have addressed experiential learning</a:t>
            </a:r>
            <a:r>
              <a:rPr lang="en-US" dirty="0"/>
              <a:t>, however...</a:t>
            </a:r>
          </a:p>
          <a:p>
            <a:endParaRPr lang="en-US" dirty="0"/>
          </a:p>
          <a:p>
            <a:r>
              <a:rPr lang="en-CA" sz="1200" kern="1200" dirty="0">
                <a:solidFill>
                  <a:schemeClr val="tx1"/>
                </a:solidFill>
                <a:effectLst/>
                <a:latin typeface="+mn-lt"/>
                <a:ea typeface="+mn-ea"/>
                <a:cs typeface="+mn-cs"/>
              </a:rPr>
              <a:t>There is ample evidence that while OCAD U offers a deeply engaging learning experience, what students expect are more opportunities to translate their learning experience to employment and more opportunities to develop the skills necessary to succeed in the workforce, including self-employment. </a:t>
            </a: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The 2017 National Survey of Student Engagement (NSSE) results demonstrate that OCAD University respondents are less likely than their Ontario counterparts to indicate that their experience at university contributed to acquiring job- or work-related knowledge and skills.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86E9898-1C39-4626-9DDA-DCDCCDEFF4B5}" type="slidenum">
              <a:rPr lang="en-US" smtClean="0"/>
              <a:pPr/>
              <a:t>4</a:t>
            </a:fld>
            <a:endParaRPr lang="en-US"/>
          </a:p>
        </p:txBody>
      </p:sp>
    </p:spTree>
    <p:extLst>
      <p:ext uri="{BB962C8B-B14F-4D97-AF65-F5344CB8AC3E}">
        <p14:creationId xmlns:p14="http://schemas.microsoft.com/office/powerpoint/2010/main" val="1505469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While surveys of OCAD U graduates show promising employment rates,</a:t>
            </a:r>
            <a:r>
              <a:rPr lang="en-CA" sz="1200" kern="1200" baseline="0" dirty="0">
                <a:solidFill>
                  <a:schemeClr val="tx1"/>
                </a:solidFill>
                <a:effectLst/>
                <a:latin typeface="+mn-lt"/>
                <a:ea typeface="+mn-ea"/>
                <a:cs typeface="+mn-cs"/>
              </a:rPr>
              <a:t> data from </a:t>
            </a:r>
            <a:r>
              <a:rPr lang="en-CA" sz="1200" kern="1200" dirty="0">
                <a:solidFill>
                  <a:schemeClr val="tx1"/>
                </a:solidFill>
                <a:effectLst/>
                <a:latin typeface="+mn-lt"/>
                <a:ea typeface="+mn-ea"/>
                <a:cs typeface="+mn-cs"/>
              </a:rPr>
              <a:t>the Strategic National Arts Alumni (SNAAP) survey points to the challenges of translating an art or design degree to employment.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When asked how OCAD U helped them acquire the skills and abilities important to their professional or work life, the gaps are most prominent in the areas of financial &amp; business management, entrepreneurial, leadership and networking, and relationship-building.</a:t>
            </a:r>
            <a:endParaRPr lang="en-US" dirty="0"/>
          </a:p>
        </p:txBody>
      </p:sp>
      <p:sp>
        <p:nvSpPr>
          <p:cNvPr id="4" name="Slide Number Placeholder 3"/>
          <p:cNvSpPr>
            <a:spLocks noGrp="1"/>
          </p:cNvSpPr>
          <p:nvPr>
            <p:ph type="sldNum" sz="quarter" idx="10"/>
          </p:nvPr>
        </p:nvSpPr>
        <p:spPr/>
        <p:txBody>
          <a:bodyPr/>
          <a:lstStyle/>
          <a:p>
            <a:fld id="{D86E9898-1C39-4626-9DDA-DCDCCDEFF4B5}" type="slidenum">
              <a:rPr lang="en-US" smtClean="0"/>
              <a:pPr/>
              <a:t>5</a:t>
            </a:fld>
            <a:endParaRPr lang="en-US"/>
          </a:p>
        </p:txBody>
      </p:sp>
    </p:spTree>
    <p:extLst>
      <p:ext uri="{BB962C8B-B14F-4D97-AF65-F5344CB8AC3E}">
        <p14:creationId xmlns:p14="http://schemas.microsoft.com/office/powerpoint/2010/main" val="1334085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a:t>In Fall</a:t>
            </a:r>
            <a:r>
              <a:rPr lang="en-CA" baseline="0" dirty="0"/>
              <a:t> 2017, the Provost struck a Task Force on Experiential and Work-Integrated Learning. Task Force composed of faculty, staff and students. Still underway.</a:t>
            </a:r>
          </a:p>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a:t>Our mandate was to develop a coordinated strategy to scale up experiential learning at the university and respond to Ministry priorities in this area.</a:t>
            </a:r>
            <a:endParaRPr lang="en-CA" dirty="0"/>
          </a:p>
          <a:p>
            <a:endParaRPr lang="en-CA" baseline="0" dirty="0"/>
          </a:p>
          <a:p>
            <a:r>
              <a:rPr lang="en-CA" baseline="0" dirty="0"/>
              <a:t>Entering this process, we knew a few things </a:t>
            </a:r>
            <a:r>
              <a:rPr lang="mr-IN" baseline="0" dirty="0"/>
              <a:t>–</a:t>
            </a:r>
            <a:r>
              <a:rPr lang="en-CA" baseline="0" dirty="0"/>
              <a:t> </a:t>
            </a:r>
          </a:p>
          <a:p>
            <a:pPr marL="171450" indent="-171450">
              <a:buFontTx/>
              <a:buChar char="-"/>
            </a:pPr>
            <a:r>
              <a:rPr lang="en-CA" baseline="0" dirty="0"/>
              <a:t>We needed a scalable model</a:t>
            </a:r>
          </a:p>
          <a:p>
            <a:pPr marL="171450" indent="-171450">
              <a:buFontTx/>
              <a:buChar char="-"/>
            </a:pPr>
            <a:r>
              <a:rPr lang="en-CA" baseline="0" dirty="0"/>
              <a:t>We needed to improve the visibility and accessibility of EL opportunities for a very diverse student body</a:t>
            </a:r>
          </a:p>
          <a:p>
            <a:pPr marL="171450" indent="-171450">
              <a:buFontTx/>
              <a:buChar char="-"/>
            </a:pPr>
            <a:r>
              <a:rPr lang="en-CA" baseline="0" dirty="0"/>
              <a:t>We needed better, more transparent mechanisms for alumni and partner engagement</a:t>
            </a:r>
          </a:p>
          <a:p>
            <a:pPr marL="171450" indent="-171450">
              <a:buFontTx/>
              <a:buChar char="-"/>
            </a:pPr>
            <a:endParaRPr lang="en-CA" baseline="0" dirty="0"/>
          </a:p>
          <a:p>
            <a:pPr marL="171450" indent="-171450">
              <a:buFontTx/>
              <a:buChar char="-"/>
            </a:pPr>
            <a:r>
              <a:rPr lang="en-CA" baseline="0" dirty="0"/>
              <a:t>Perhaps most importantly, though, we knew that the debates around EL at OCAD U have been very complex.</a:t>
            </a:r>
          </a:p>
          <a:p>
            <a:endParaRPr lang="en-CA" baseline="0" dirty="0"/>
          </a:p>
          <a:p>
            <a:r>
              <a:rPr lang="en-CA" baseline="0" dirty="0"/>
              <a:t>And so, an underlying goal was to focus the conversation and move the university community through a structured process of community consultation and consensus-building to develop a shared understanding about how to fulfill our various accountabilities in this area </a:t>
            </a:r>
            <a:r>
              <a:rPr lang="mr-IN" baseline="0" dirty="0"/>
              <a:t>–</a:t>
            </a:r>
            <a:r>
              <a:rPr lang="en-CA" baseline="0" dirty="0"/>
              <a:t> to the Ministry, to students, and to our faculty.</a:t>
            </a:r>
          </a:p>
          <a:p>
            <a:endParaRPr lang="en-CA" baseline="0" dirty="0"/>
          </a:p>
          <a:p>
            <a:r>
              <a:rPr lang="en-CA" baseline="0" dirty="0"/>
              <a:t>There was an implicit understanding that we needed to find a way to at once acknowledge the fact that experiential learning activities are already woven throughout the OCAD U curriculum while at the same time move the conversation forward and develop a strategy for expanding and making more visible and intentional experiential learning opportunities for our students.</a:t>
            </a:r>
          </a:p>
          <a:p>
            <a:endParaRPr lang="en-CA" baseline="0" dirty="0"/>
          </a:p>
        </p:txBody>
      </p:sp>
      <p:sp>
        <p:nvSpPr>
          <p:cNvPr id="4" name="Slide Number Placeholder 3"/>
          <p:cNvSpPr>
            <a:spLocks noGrp="1"/>
          </p:cNvSpPr>
          <p:nvPr>
            <p:ph type="sldNum" sz="quarter" idx="10"/>
          </p:nvPr>
        </p:nvSpPr>
        <p:spPr/>
        <p:txBody>
          <a:bodyPr/>
          <a:lstStyle/>
          <a:p>
            <a:fld id="{D86E9898-1C39-4626-9DDA-DCDCCDEFF4B5}" type="slidenum">
              <a:rPr lang="en-US" smtClean="0"/>
              <a:pPr/>
              <a:t>6</a:t>
            </a:fld>
            <a:endParaRPr lang="en-US"/>
          </a:p>
        </p:txBody>
      </p:sp>
    </p:spTree>
    <p:extLst>
      <p:ext uri="{BB962C8B-B14F-4D97-AF65-F5344CB8AC3E}">
        <p14:creationId xmlns:p14="http://schemas.microsoft.com/office/powerpoint/2010/main" val="1116435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emphasis</a:t>
            </a:r>
            <a:r>
              <a:rPr lang="en-US" baseline="0" dirty="0"/>
              <a:t> on dialogue and consensus-building is reflected in the process we used to guide the work.</a:t>
            </a:r>
          </a:p>
          <a:p>
            <a:endParaRPr lang="en-US" dirty="0"/>
          </a:p>
          <a:p>
            <a:r>
              <a:rPr lang="en-US" dirty="0"/>
              <a:t>Iterative process, through which the</a:t>
            </a:r>
            <a:r>
              <a:rPr lang="en-US" baseline="0" dirty="0"/>
              <a:t> proposed model for EL was refined and clarified.</a:t>
            </a:r>
          </a:p>
          <a:p>
            <a:endParaRPr lang="en-US" baseline="0" dirty="0"/>
          </a:p>
          <a:p>
            <a:r>
              <a:rPr lang="en-US" baseline="0" dirty="0"/>
              <a:t>Collaborative design methodology</a:t>
            </a:r>
          </a:p>
          <a:p>
            <a:pPr marL="171450" indent="-171450">
              <a:buFontTx/>
              <a:buChar char="-"/>
            </a:pPr>
            <a:r>
              <a:rPr lang="en-US" baseline="0" dirty="0"/>
              <a:t>Hired a Master’s student with extensive professional experience in organizational development to lead us through a design thinking process</a:t>
            </a:r>
          </a:p>
          <a:p>
            <a:pPr marL="171450" indent="-171450">
              <a:buFontTx/>
              <a:buChar char="-"/>
            </a:pPr>
            <a:r>
              <a:rPr lang="en-US" baseline="0" dirty="0"/>
              <a:t>Project became part of her Master’s research</a:t>
            </a:r>
          </a:p>
          <a:p>
            <a:pPr marL="171450" indent="-171450">
              <a:buFontTx/>
              <a:buChar char="-"/>
            </a:pPr>
            <a:r>
              <a:rPr lang="en-US" baseline="0" dirty="0"/>
              <a:t>Began with problem identification (by Task Force)</a:t>
            </a:r>
          </a:p>
          <a:p>
            <a:pPr marL="171450" indent="-171450">
              <a:buFontTx/>
              <a:buChar char="-"/>
            </a:pPr>
            <a:r>
              <a:rPr lang="en-US" baseline="0" dirty="0"/>
              <a:t>Broadened out to include large group of community stakeholders - ”Big Day” </a:t>
            </a:r>
            <a:r>
              <a:rPr lang="mr-IN" baseline="0" dirty="0"/>
              <a:t>–</a:t>
            </a:r>
            <a:r>
              <a:rPr lang="en-US" baseline="0" dirty="0"/>
              <a:t> to generate vision for EL at the university</a:t>
            </a:r>
          </a:p>
          <a:p>
            <a:pPr marL="171450" indent="-171450">
              <a:buFontTx/>
              <a:buChar char="-"/>
            </a:pPr>
            <a:r>
              <a:rPr lang="en-US" baseline="0" dirty="0"/>
              <a:t>Narrowed back to the Task Force to future proof and refine the proposed approach</a:t>
            </a:r>
            <a:endParaRPr lang="en-US" dirty="0"/>
          </a:p>
        </p:txBody>
      </p:sp>
      <p:sp>
        <p:nvSpPr>
          <p:cNvPr id="4" name="Slide Number Placeholder 3"/>
          <p:cNvSpPr>
            <a:spLocks noGrp="1"/>
          </p:cNvSpPr>
          <p:nvPr>
            <p:ph type="sldNum" sz="quarter" idx="10"/>
          </p:nvPr>
        </p:nvSpPr>
        <p:spPr/>
        <p:txBody>
          <a:bodyPr/>
          <a:lstStyle/>
          <a:p>
            <a:fld id="{D86E9898-1C39-4626-9DDA-DCDCCDEFF4B5}" type="slidenum">
              <a:rPr lang="en-US" smtClean="0"/>
              <a:pPr/>
              <a:t>7</a:t>
            </a:fld>
            <a:endParaRPr lang="en-US"/>
          </a:p>
        </p:txBody>
      </p:sp>
    </p:spTree>
    <p:extLst>
      <p:ext uri="{BB962C8B-B14F-4D97-AF65-F5344CB8AC3E}">
        <p14:creationId xmlns:p14="http://schemas.microsoft.com/office/powerpoint/2010/main" val="1081814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Visioning</a:t>
            </a:r>
            <a:r>
              <a:rPr lang="en-US" baseline="0" dirty="0"/>
              <a:t> day and follow up sessions resulted in an overall model or approach, as well as some questions or tensions (that I’ll share later).</a:t>
            </a:r>
          </a:p>
          <a:p>
            <a:endParaRPr lang="en-US" baseline="0" dirty="0"/>
          </a:p>
          <a:p>
            <a:r>
              <a:rPr lang="en-US" baseline="0" dirty="0"/>
              <a:t>Consultation process helped clarify model.</a:t>
            </a:r>
          </a:p>
          <a:p>
            <a:endParaRPr lang="en-US" baseline="0" dirty="0"/>
          </a:p>
          <a:p>
            <a:r>
              <a:rPr lang="en-US" baseline="0" dirty="0"/>
              <a:t>This is how we began...</a:t>
            </a:r>
          </a:p>
        </p:txBody>
      </p:sp>
      <p:sp>
        <p:nvSpPr>
          <p:cNvPr id="4" name="Slide Number Placeholder 3"/>
          <p:cNvSpPr>
            <a:spLocks noGrp="1"/>
          </p:cNvSpPr>
          <p:nvPr>
            <p:ph type="sldNum" sz="quarter" idx="10"/>
          </p:nvPr>
        </p:nvSpPr>
        <p:spPr/>
        <p:txBody>
          <a:bodyPr/>
          <a:lstStyle/>
          <a:p>
            <a:fld id="{1C4E5416-C04F-7549-9788-E3F37F075C94}" type="slidenum">
              <a:rPr lang="en-US" smtClean="0"/>
              <a:t>8</a:t>
            </a:fld>
            <a:endParaRPr lang="en-US"/>
          </a:p>
        </p:txBody>
      </p:sp>
    </p:spTree>
    <p:extLst>
      <p:ext uri="{BB962C8B-B14F-4D97-AF65-F5344CB8AC3E}">
        <p14:creationId xmlns:p14="http://schemas.microsoft.com/office/powerpoint/2010/main" val="1731819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proposed model emerged from our current state...</a:t>
            </a:r>
          </a:p>
          <a:p>
            <a:endParaRPr lang="en-US" dirty="0"/>
          </a:p>
          <a:p>
            <a:r>
              <a:rPr lang="en-US" dirty="0"/>
              <a:t>Lots of learning by doing. </a:t>
            </a:r>
          </a:p>
          <a:p>
            <a:r>
              <a:rPr lang="en-US" dirty="0"/>
              <a:t>Lots of co-curricular opportunities.</a:t>
            </a:r>
          </a:p>
          <a:p>
            <a:r>
              <a:rPr lang="en-US" dirty="0"/>
              <a:t>Limited</a:t>
            </a:r>
            <a:r>
              <a:rPr lang="en-US" baseline="0" dirty="0"/>
              <a:t> integration of connection between these two areas.</a:t>
            </a:r>
            <a:endParaRPr lang="en-US" dirty="0"/>
          </a:p>
        </p:txBody>
      </p:sp>
      <p:sp>
        <p:nvSpPr>
          <p:cNvPr id="4" name="Slide Number Placeholder 3"/>
          <p:cNvSpPr>
            <a:spLocks noGrp="1"/>
          </p:cNvSpPr>
          <p:nvPr>
            <p:ph type="sldNum" sz="quarter" idx="10"/>
          </p:nvPr>
        </p:nvSpPr>
        <p:spPr/>
        <p:txBody>
          <a:bodyPr/>
          <a:lstStyle/>
          <a:p>
            <a:fld id="{1C4E5416-C04F-7549-9788-E3F37F075C94}" type="slidenum">
              <a:rPr lang="en-US" smtClean="0"/>
              <a:t>9</a:t>
            </a:fld>
            <a:endParaRPr lang="en-US"/>
          </a:p>
        </p:txBody>
      </p:sp>
    </p:spTree>
    <p:extLst>
      <p:ext uri="{BB962C8B-B14F-4D97-AF65-F5344CB8AC3E}">
        <p14:creationId xmlns:p14="http://schemas.microsoft.com/office/powerpoint/2010/main" val="400111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It was decided, though the design thinking process, that our goal was to enlarge the sweet spot in the middle where curriculum and co-curriculum meet.</a:t>
            </a:r>
          </a:p>
          <a:p>
            <a:endParaRPr lang="en-US" baseline="0" dirty="0"/>
          </a:p>
          <a:p>
            <a:r>
              <a:rPr lang="en-US" baseline="0" dirty="0"/>
              <a:t>This space in the middle went through various incarnations </a:t>
            </a:r>
            <a:r>
              <a:rPr lang="mr-IN" baseline="0" dirty="0"/>
              <a:t>–</a:t>
            </a:r>
            <a:r>
              <a:rPr lang="en-US" baseline="0" dirty="0"/>
              <a:t> community of practice, learning labs, etc. </a:t>
            </a:r>
            <a:r>
              <a:rPr lang="mr-IN" baseline="0" dirty="0"/>
              <a:t>–</a:t>
            </a:r>
            <a:r>
              <a:rPr lang="en-US" baseline="0" dirty="0"/>
              <a:t> but what remained consistent was that they were to be grounded in students’ programs and supported by teaching resources and co-curricular opportunities in very intentional ways.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1C4E5416-C04F-7549-9788-E3F37F075C94}" type="slidenum">
              <a:rPr lang="en-US" smtClean="0"/>
              <a:t>10</a:t>
            </a:fld>
            <a:endParaRPr lang="en-US"/>
          </a:p>
        </p:txBody>
      </p:sp>
    </p:spTree>
    <p:extLst>
      <p:ext uri="{BB962C8B-B14F-4D97-AF65-F5344CB8AC3E}">
        <p14:creationId xmlns:p14="http://schemas.microsoft.com/office/powerpoint/2010/main" val="1074787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a:p>
        </p:txBody>
      </p:sp>
      <p:sp>
        <p:nvSpPr>
          <p:cNvPr id="4" name="Date Placeholder 3"/>
          <p:cNvSpPr>
            <a:spLocks noGrp="1"/>
          </p:cNvSpPr>
          <p:nvPr>
            <p:ph type="dt" sz="half" idx="10"/>
          </p:nvPr>
        </p:nvSpPr>
        <p:spPr/>
        <p:txBody>
          <a:bodyPr/>
          <a:lstStyle/>
          <a:p>
            <a:fld id="{E40AC31E-90F9-4C56-9CD5-282F0C8D73FC}" type="datetimeFigureOut">
              <a:rPr lang="en-US" smtClean="0"/>
              <a:pPr/>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7F192-D4BE-4B51-ADF4-7AFDC0F5CF87}" type="slidenum">
              <a:rPr lang="en-US" smtClean="0"/>
              <a:pPr/>
              <a:t>‹#›</a:t>
            </a:fld>
            <a:endParaRPr lang="en-US"/>
          </a:p>
        </p:txBody>
      </p:sp>
    </p:spTree>
    <p:extLst>
      <p:ext uri="{BB962C8B-B14F-4D97-AF65-F5344CB8AC3E}">
        <p14:creationId xmlns:p14="http://schemas.microsoft.com/office/powerpoint/2010/main" val="3094658003"/>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E40AC31E-90F9-4C56-9CD5-282F0C8D73FC}" type="datetimeFigureOut">
              <a:rPr lang="en-US" smtClean="0"/>
              <a:pPr/>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7F192-D4BE-4B51-ADF4-7AFDC0F5CF87}" type="slidenum">
              <a:rPr lang="en-US" smtClean="0"/>
              <a:pPr/>
              <a:t>‹#›</a:t>
            </a:fld>
            <a:endParaRPr lang="en-US"/>
          </a:p>
        </p:txBody>
      </p:sp>
    </p:spTree>
    <p:extLst>
      <p:ext uri="{BB962C8B-B14F-4D97-AF65-F5344CB8AC3E}">
        <p14:creationId xmlns:p14="http://schemas.microsoft.com/office/powerpoint/2010/main" val="1692589758"/>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E40AC31E-90F9-4C56-9CD5-282F0C8D73FC}" type="datetimeFigureOut">
              <a:rPr lang="en-US" smtClean="0"/>
              <a:pPr/>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7F192-D4BE-4B51-ADF4-7AFDC0F5CF87}" type="slidenum">
              <a:rPr lang="en-US" smtClean="0"/>
              <a:pPr/>
              <a:t>‹#›</a:t>
            </a:fld>
            <a:endParaRPr lang="en-US"/>
          </a:p>
        </p:txBody>
      </p:sp>
    </p:spTree>
    <p:extLst>
      <p:ext uri="{BB962C8B-B14F-4D97-AF65-F5344CB8AC3E}">
        <p14:creationId xmlns:p14="http://schemas.microsoft.com/office/powerpoint/2010/main" val="2169361147"/>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mpletely Blank">
    <p:spTree>
      <p:nvGrpSpPr>
        <p:cNvPr id="1" name=""/>
        <p:cNvGrpSpPr/>
        <p:nvPr/>
      </p:nvGrpSpPr>
      <p:grpSpPr>
        <a:xfrm>
          <a:off x="0" y="0"/>
          <a:ext cx="0" cy="0"/>
          <a:chOff x="0" y="0"/>
          <a:chExt cx="0" cy="0"/>
        </a:xfrm>
      </p:grpSpPr>
      <p:sp>
        <p:nvSpPr>
          <p:cNvPr id="5" name="Text Placeholder 3"/>
          <p:cNvSpPr>
            <a:spLocks noGrp="1"/>
          </p:cNvSpPr>
          <p:nvPr>
            <p:ph type="body" sz="half" idx="2"/>
          </p:nvPr>
        </p:nvSpPr>
        <p:spPr>
          <a:xfrm>
            <a:off x="1792288" y="5367338"/>
            <a:ext cx="5486400" cy="804862"/>
          </a:xfrm>
        </p:spPr>
        <p:txBody>
          <a:bodyPr/>
          <a:lstStyle>
            <a:lvl1pPr marL="0" indent="0" algn="ctr">
              <a:buNone/>
              <a:defRPr sz="1400" baseline="0">
                <a:solidFill>
                  <a:srgbClr val="000000"/>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262369515"/>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lain logo with text">
    <p:spTree>
      <p:nvGrpSpPr>
        <p:cNvPr id="1" name=""/>
        <p:cNvGrpSpPr/>
        <p:nvPr/>
      </p:nvGrpSpPr>
      <p:grpSpPr>
        <a:xfrm>
          <a:off x="0" y="0"/>
          <a:ext cx="0" cy="0"/>
          <a:chOff x="0" y="0"/>
          <a:chExt cx="0" cy="0"/>
        </a:xfrm>
      </p:grpSpPr>
      <p:pic>
        <p:nvPicPr>
          <p:cNvPr id="4" name="Picture 3" descr="The OCAD University logo reading 'Imagination is Everything' in the window sits in the upper left corner of this page.&#10;" title="OCAD University Logo 'Imagination is Everythin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2308958" y="595151"/>
            <a:ext cx="6377842" cy="1257300"/>
          </a:xfrm>
        </p:spPr>
        <p:txBody>
          <a:bodyPr>
            <a:normAutofit/>
          </a:bodyPr>
          <a:lstStyle>
            <a:lvl1pPr algn="l">
              <a:defRPr sz="2800" b="1"/>
            </a:lvl1pPr>
          </a:lstStyle>
          <a:p>
            <a:r>
              <a:rPr lang="en-US" dirty="0"/>
              <a:t>Click to edit Master title style</a:t>
            </a:r>
          </a:p>
        </p:txBody>
      </p:sp>
      <p:sp>
        <p:nvSpPr>
          <p:cNvPr id="14" name="Content Placeholder 2"/>
          <p:cNvSpPr>
            <a:spLocks noGrp="1"/>
          </p:cNvSpPr>
          <p:nvPr>
            <p:ph idx="1"/>
          </p:nvPr>
        </p:nvSpPr>
        <p:spPr>
          <a:xfrm>
            <a:off x="2308958" y="1821447"/>
            <a:ext cx="6377842" cy="4110879"/>
          </a:xfrm>
        </p:spPr>
        <p:txBody>
          <a:bodyPr/>
          <a:lstStyle>
            <a:lvl1pPr>
              <a:defRPr sz="2400"/>
            </a:lvl1pPr>
            <a:lvl2pPr>
              <a:defRPr sz="20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a:xfrm>
            <a:off x="2308225" y="6356350"/>
            <a:ext cx="2895600" cy="365125"/>
          </a:xfrm>
        </p:spPr>
        <p:txBody>
          <a:bodyPr/>
          <a:lstStyle>
            <a:lvl1pPr algn="l">
              <a:defRPr sz="900" kern="900" spc="50">
                <a:solidFill>
                  <a:schemeClr val="tx1"/>
                </a:solidFill>
              </a:defRPr>
            </a:lvl1pPr>
          </a:lstStyle>
          <a:p>
            <a:pPr>
              <a:defRPr/>
            </a:pPr>
            <a:r>
              <a:rPr lang="en-US">
                <a:solidFill>
                  <a:prstClr val="black"/>
                </a:solidFill>
                <a:latin typeface="Arial"/>
              </a:rPr>
              <a:t>OCAD UNIVERSITY</a:t>
            </a:r>
          </a:p>
        </p:txBody>
      </p:sp>
      <p:sp>
        <p:nvSpPr>
          <p:cNvPr id="6" name="Slide Number Placeholder 5"/>
          <p:cNvSpPr>
            <a:spLocks noGrp="1"/>
          </p:cNvSpPr>
          <p:nvPr>
            <p:ph type="sldNum" sz="quarter" idx="11"/>
          </p:nvPr>
        </p:nvSpPr>
        <p:spPr/>
        <p:txBody>
          <a:bodyPr/>
          <a:lstStyle>
            <a:lvl1pPr>
              <a:defRPr sz="900">
                <a:solidFill>
                  <a:schemeClr val="tx1"/>
                </a:solidFill>
              </a:defRPr>
            </a:lvl1pPr>
          </a:lstStyle>
          <a:p>
            <a:pPr>
              <a:defRPr/>
            </a:pPr>
            <a:fld id="{046DDF98-2322-4390-BEE8-8C134A508986}"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914392758"/>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
        <p:nvSpPr>
          <p:cNvPr id="4" name="Date Placeholder 3"/>
          <p:cNvSpPr>
            <a:spLocks noGrp="1"/>
          </p:cNvSpPr>
          <p:nvPr>
            <p:ph type="dt" sz="half" idx="10"/>
          </p:nvPr>
        </p:nvSpPr>
        <p:spPr/>
        <p:txBody>
          <a:bodyPr/>
          <a:lstStyle/>
          <a:p>
            <a:fld id="{74DEE0D3-F4C1-1947-8430-8FE4EC581779}" type="datetimeFigureOut">
              <a:rPr lang="en-US" smtClean="0"/>
              <a:pPr/>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2900C-6D94-2B48-96CF-E15BAAB6906C}" type="slidenum">
              <a:rPr lang="en-US" smtClean="0"/>
              <a:pPr/>
              <a:t>‹#›</a:t>
            </a:fld>
            <a:endParaRPr lang="en-US"/>
          </a:p>
        </p:txBody>
      </p:sp>
    </p:spTree>
    <p:extLst>
      <p:ext uri="{BB962C8B-B14F-4D97-AF65-F5344CB8AC3E}">
        <p14:creationId xmlns:p14="http://schemas.microsoft.com/office/powerpoint/2010/main" val="2983554576"/>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74DEE0D3-F4C1-1947-8430-8FE4EC581779}" type="datetimeFigureOut">
              <a:rPr lang="en-US" smtClean="0"/>
              <a:pPr/>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2900C-6D94-2B48-96CF-E15BAAB6906C}" type="slidenum">
              <a:rPr lang="en-US" smtClean="0"/>
              <a:pPr/>
              <a:t>‹#›</a:t>
            </a:fld>
            <a:endParaRPr lang="en-US"/>
          </a:p>
        </p:txBody>
      </p:sp>
    </p:spTree>
    <p:extLst>
      <p:ext uri="{BB962C8B-B14F-4D97-AF65-F5344CB8AC3E}">
        <p14:creationId xmlns:p14="http://schemas.microsoft.com/office/powerpoint/2010/main" val="3043150712"/>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74DEE0D3-F4C1-1947-8430-8FE4EC581779}" type="datetimeFigureOut">
              <a:rPr lang="en-US" smtClean="0"/>
              <a:pPr/>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2900C-6D94-2B48-96CF-E15BAAB6906C}" type="slidenum">
              <a:rPr lang="en-US" smtClean="0"/>
              <a:pPr/>
              <a:t>‹#›</a:t>
            </a:fld>
            <a:endParaRPr lang="en-US"/>
          </a:p>
        </p:txBody>
      </p:sp>
    </p:spTree>
    <p:extLst>
      <p:ext uri="{BB962C8B-B14F-4D97-AF65-F5344CB8AC3E}">
        <p14:creationId xmlns:p14="http://schemas.microsoft.com/office/powerpoint/2010/main" val="2678472573"/>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p:txBody>
          <a:bodyPr/>
          <a:lstStyle/>
          <a:p>
            <a:fld id="{74DEE0D3-F4C1-1947-8430-8FE4EC581779}" type="datetimeFigureOut">
              <a:rPr lang="en-US" smtClean="0"/>
              <a:pPr/>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F2900C-6D94-2B48-96CF-E15BAAB6906C}" type="slidenum">
              <a:rPr lang="en-US" smtClean="0"/>
              <a:pPr/>
              <a:t>‹#›</a:t>
            </a:fld>
            <a:endParaRPr lang="en-US"/>
          </a:p>
        </p:txBody>
      </p:sp>
    </p:spTree>
    <p:extLst>
      <p:ext uri="{BB962C8B-B14F-4D97-AF65-F5344CB8AC3E}">
        <p14:creationId xmlns:p14="http://schemas.microsoft.com/office/powerpoint/2010/main" val="30723897"/>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p:txBody>
          <a:bodyPr/>
          <a:lstStyle/>
          <a:p>
            <a:fld id="{74DEE0D3-F4C1-1947-8430-8FE4EC581779}" type="datetimeFigureOut">
              <a:rPr lang="en-US" smtClean="0"/>
              <a:pPr/>
              <a:t>10/11/18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F2900C-6D94-2B48-96CF-E15BAAB6906C}" type="slidenum">
              <a:rPr lang="en-US" smtClean="0"/>
              <a:pPr/>
              <a:t>‹#›</a:t>
            </a:fld>
            <a:endParaRPr lang="en-US"/>
          </a:p>
        </p:txBody>
      </p:sp>
    </p:spTree>
    <p:extLst>
      <p:ext uri="{BB962C8B-B14F-4D97-AF65-F5344CB8AC3E}">
        <p14:creationId xmlns:p14="http://schemas.microsoft.com/office/powerpoint/2010/main" val="1574779469"/>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p>
            <a:fld id="{74DEE0D3-F4C1-1947-8430-8FE4EC581779}" type="datetimeFigureOut">
              <a:rPr lang="en-US" smtClean="0"/>
              <a:pPr/>
              <a:t>10/11/18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F2900C-6D94-2B48-96CF-E15BAAB6906C}" type="slidenum">
              <a:rPr lang="en-US" smtClean="0"/>
              <a:pPr/>
              <a:t>‹#›</a:t>
            </a:fld>
            <a:endParaRPr lang="en-US"/>
          </a:p>
        </p:txBody>
      </p:sp>
    </p:spTree>
    <p:extLst>
      <p:ext uri="{BB962C8B-B14F-4D97-AF65-F5344CB8AC3E}">
        <p14:creationId xmlns:p14="http://schemas.microsoft.com/office/powerpoint/2010/main" val="2727234918"/>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E40AC31E-90F9-4C56-9CD5-282F0C8D73FC}" type="datetimeFigureOut">
              <a:rPr lang="en-US" smtClean="0"/>
              <a:pPr/>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7F192-D4BE-4B51-ADF4-7AFDC0F5CF87}" type="slidenum">
              <a:rPr lang="en-US" smtClean="0"/>
              <a:pPr/>
              <a:t>‹#›</a:t>
            </a:fld>
            <a:endParaRPr lang="en-US"/>
          </a:p>
        </p:txBody>
      </p:sp>
    </p:spTree>
    <p:extLst>
      <p:ext uri="{BB962C8B-B14F-4D97-AF65-F5344CB8AC3E}">
        <p14:creationId xmlns:p14="http://schemas.microsoft.com/office/powerpoint/2010/main" val="2499217988"/>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DEE0D3-F4C1-1947-8430-8FE4EC581779}" type="datetimeFigureOut">
              <a:rPr lang="en-US" smtClean="0"/>
              <a:pPr/>
              <a:t>10/11/18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F2900C-6D94-2B48-96CF-E15BAAB6906C}" type="slidenum">
              <a:rPr lang="en-US" smtClean="0"/>
              <a:pPr/>
              <a:t>‹#›</a:t>
            </a:fld>
            <a:endParaRPr lang="en-US"/>
          </a:p>
        </p:txBody>
      </p:sp>
    </p:spTree>
    <p:extLst>
      <p:ext uri="{BB962C8B-B14F-4D97-AF65-F5344CB8AC3E}">
        <p14:creationId xmlns:p14="http://schemas.microsoft.com/office/powerpoint/2010/main" val="483017404"/>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74DEE0D3-F4C1-1947-8430-8FE4EC581779}" type="datetimeFigureOut">
              <a:rPr lang="en-US" smtClean="0"/>
              <a:pPr/>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F2900C-6D94-2B48-96CF-E15BAAB6906C}" type="slidenum">
              <a:rPr lang="en-US" smtClean="0"/>
              <a:pPr/>
              <a:t>‹#›</a:t>
            </a:fld>
            <a:endParaRPr lang="en-US"/>
          </a:p>
        </p:txBody>
      </p:sp>
    </p:spTree>
    <p:extLst>
      <p:ext uri="{BB962C8B-B14F-4D97-AF65-F5344CB8AC3E}">
        <p14:creationId xmlns:p14="http://schemas.microsoft.com/office/powerpoint/2010/main" val="1712367216"/>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74DEE0D3-F4C1-1947-8430-8FE4EC581779}" type="datetimeFigureOut">
              <a:rPr lang="en-US" smtClean="0"/>
              <a:pPr/>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F2900C-6D94-2B48-96CF-E15BAAB6906C}" type="slidenum">
              <a:rPr lang="en-US" smtClean="0"/>
              <a:pPr/>
              <a:t>‹#›</a:t>
            </a:fld>
            <a:endParaRPr lang="en-US"/>
          </a:p>
        </p:txBody>
      </p:sp>
    </p:spTree>
    <p:extLst>
      <p:ext uri="{BB962C8B-B14F-4D97-AF65-F5344CB8AC3E}">
        <p14:creationId xmlns:p14="http://schemas.microsoft.com/office/powerpoint/2010/main" val="2072328209"/>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74DEE0D3-F4C1-1947-8430-8FE4EC581779}" type="datetimeFigureOut">
              <a:rPr lang="en-US" smtClean="0"/>
              <a:pPr/>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2900C-6D94-2B48-96CF-E15BAAB6906C}" type="slidenum">
              <a:rPr lang="en-US" smtClean="0"/>
              <a:pPr/>
              <a:t>‹#›</a:t>
            </a:fld>
            <a:endParaRPr lang="en-US"/>
          </a:p>
        </p:txBody>
      </p:sp>
    </p:spTree>
    <p:extLst>
      <p:ext uri="{BB962C8B-B14F-4D97-AF65-F5344CB8AC3E}">
        <p14:creationId xmlns:p14="http://schemas.microsoft.com/office/powerpoint/2010/main" val="592101278"/>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74DEE0D3-F4C1-1947-8430-8FE4EC581779}" type="datetimeFigureOut">
              <a:rPr lang="en-US" smtClean="0"/>
              <a:pPr/>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2900C-6D94-2B48-96CF-E15BAAB6906C}" type="slidenum">
              <a:rPr lang="en-US" smtClean="0"/>
              <a:pPr/>
              <a:t>‹#›</a:t>
            </a:fld>
            <a:endParaRPr lang="en-US"/>
          </a:p>
        </p:txBody>
      </p:sp>
    </p:spTree>
    <p:extLst>
      <p:ext uri="{BB962C8B-B14F-4D97-AF65-F5344CB8AC3E}">
        <p14:creationId xmlns:p14="http://schemas.microsoft.com/office/powerpoint/2010/main" val="1844180318"/>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
        <p:nvSpPr>
          <p:cNvPr id="4" name="Date Placeholder 3"/>
          <p:cNvSpPr>
            <a:spLocks noGrp="1"/>
          </p:cNvSpPr>
          <p:nvPr>
            <p:ph type="dt" sz="half" idx="10"/>
          </p:nvPr>
        </p:nvSpPr>
        <p:spPr/>
        <p:txBody>
          <a:bodyPr/>
          <a:lstStyle/>
          <a:p>
            <a:fld id="{74DEE0D3-F4C1-1947-8430-8FE4EC581779}" type="datetimeFigureOut">
              <a:rPr lang="en-US" smtClean="0"/>
              <a:pPr/>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2900C-6D94-2B48-96CF-E15BAAB6906C}" type="slidenum">
              <a:rPr lang="en-US" smtClean="0"/>
              <a:pPr/>
              <a:t>‹#›</a:t>
            </a:fld>
            <a:endParaRPr lang="en-US"/>
          </a:p>
        </p:txBody>
      </p:sp>
    </p:spTree>
    <p:extLst>
      <p:ext uri="{BB962C8B-B14F-4D97-AF65-F5344CB8AC3E}">
        <p14:creationId xmlns:p14="http://schemas.microsoft.com/office/powerpoint/2010/main" val="2983554576"/>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74DEE0D3-F4C1-1947-8430-8FE4EC581779}" type="datetimeFigureOut">
              <a:rPr lang="en-US" smtClean="0"/>
              <a:pPr/>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2900C-6D94-2B48-96CF-E15BAAB6906C}" type="slidenum">
              <a:rPr lang="en-US" smtClean="0"/>
              <a:pPr/>
              <a:t>‹#›</a:t>
            </a:fld>
            <a:endParaRPr lang="en-US"/>
          </a:p>
        </p:txBody>
      </p:sp>
    </p:spTree>
    <p:extLst>
      <p:ext uri="{BB962C8B-B14F-4D97-AF65-F5344CB8AC3E}">
        <p14:creationId xmlns:p14="http://schemas.microsoft.com/office/powerpoint/2010/main" val="3043150712"/>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74DEE0D3-F4C1-1947-8430-8FE4EC581779}" type="datetimeFigureOut">
              <a:rPr lang="en-US" smtClean="0"/>
              <a:pPr/>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2900C-6D94-2B48-96CF-E15BAAB6906C}" type="slidenum">
              <a:rPr lang="en-US" smtClean="0"/>
              <a:pPr/>
              <a:t>‹#›</a:t>
            </a:fld>
            <a:endParaRPr lang="en-US"/>
          </a:p>
        </p:txBody>
      </p:sp>
    </p:spTree>
    <p:extLst>
      <p:ext uri="{BB962C8B-B14F-4D97-AF65-F5344CB8AC3E}">
        <p14:creationId xmlns:p14="http://schemas.microsoft.com/office/powerpoint/2010/main" val="2678472573"/>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p:txBody>
          <a:bodyPr/>
          <a:lstStyle/>
          <a:p>
            <a:fld id="{74DEE0D3-F4C1-1947-8430-8FE4EC581779}" type="datetimeFigureOut">
              <a:rPr lang="en-US" smtClean="0"/>
              <a:pPr/>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F2900C-6D94-2B48-96CF-E15BAAB6906C}" type="slidenum">
              <a:rPr lang="en-US" smtClean="0"/>
              <a:pPr/>
              <a:t>‹#›</a:t>
            </a:fld>
            <a:endParaRPr lang="en-US"/>
          </a:p>
        </p:txBody>
      </p:sp>
    </p:spTree>
    <p:extLst>
      <p:ext uri="{BB962C8B-B14F-4D97-AF65-F5344CB8AC3E}">
        <p14:creationId xmlns:p14="http://schemas.microsoft.com/office/powerpoint/2010/main" val="30723897"/>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p:txBody>
          <a:bodyPr/>
          <a:lstStyle/>
          <a:p>
            <a:fld id="{74DEE0D3-F4C1-1947-8430-8FE4EC581779}" type="datetimeFigureOut">
              <a:rPr lang="en-US" smtClean="0"/>
              <a:pPr/>
              <a:t>10/11/18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F2900C-6D94-2B48-96CF-E15BAAB6906C}" type="slidenum">
              <a:rPr lang="en-US" smtClean="0"/>
              <a:pPr/>
              <a:t>‹#›</a:t>
            </a:fld>
            <a:endParaRPr lang="en-US"/>
          </a:p>
        </p:txBody>
      </p:sp>
    </p:spTree>
    <p:extLst>
      <p:ext uri="{BB962C8B-B14F-4D97-AF65-F5344CB8AC3E}">
        <p14:creationId xmlns:p14="http://schemas.microsoft.com/office/powerpoint/2010/main" val="1574779469"/>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E40AC31E-90F9-4C56-9CD5-282F0C8D73FC}" type="datetimeFigureOut">
              <a:rPr lang="en-US" smtClean="0"/>
              <a:pPr/>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7F192-D4BE-4B51-ADF4-7AFDC0F5CF87}" type="slidenum">
              <a:rPr lang="en-US" smtClean="0"/>
              <a:pPr/>
              <a:t>‹#›</a:t>
            </a:fld>
            <a:endParaRPr lang="en-US"/>
          </a:p>
        </p:txBody>
      </p:sp>
    </p:spTree>
    <p:extLst>
      <p:ext uri="{BB962C8B-B14F-4D97-AF65-F5344CB8AC3E}">
        <p14:creationId xmlns:p14="http://schemas.microsoft.com/office/powerpoint/2010/main" val="2357282981"/>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p>
            <a:fld id="{74DEE0D3-F4C1-1947-8430-8FE4EC581779}" type="datetimeFigureOut">
              <a:rPr lang="en-US" smtClean="0"/>
              <a:pPr/>
              <a:t>10/11/18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F2900C-6D94-2B48-96CF-E15BAAB6906C}" type="slidenum">
              <a:rPr lang="en-US" smtClean="0"/>
              <a:pPr/>
              <a:t>‹#›</a:t>
            </a:fld>
            <a:endParaRPr lang="en-US"/>
          </a:p>
        </p:txBody>
      </p:sp>
    </p:spTree>
    <p:extLst>
      <p:ext uri="{BB962C8B-B14F-4D97-AF65-F5344CB8AC3E}">
        <p14:creationId xmlns:p14="http://schemas.microsoft.com/office/powerpoint/2010/main" val="2727234918"/>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DEE0D3-F4C1-1947-8430-8FE4EC581779}" type="datetimeFigureOut">
              <a:rPr lang="en-US" smtClean="0"/>
              <a:pPr/>
              <a:t>10/11/18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F2900C-6D94-2B48-96CF-E15BAAB6906C}" type="slidenum">
              <a:rPr lang="en-US" smtClean="0"/>
              <a:pPr/>
              <a:t>‹#›</a:t>
            </a:fld>
            <a:endParaRPr lang="en-US"/>
          </a:p>
        </p:txBody>
      </p:sp>
    </p:spTree>
    <p:extLst>
      <p:ext uri="{BB962C8B-B14F-4D97-AF65-F5344CB8AC3E}">
        <p14:creationId xmlns:p14="http://schemas.microsoft.com/office/powerpoint/2010/main" val="483017404"/>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74DEE0D3-F4C1-1947-8430-8FE4EC581779}" type="datetimeFigureOut">
              <a:rPr lang="en-US" smtClean="0"/>
              <a:pPr/>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F2900C-6D94-2B48-96CF-E15BAAB6906C}" type="slidenum">
              <a:rPr lang="en-US" smtClean="0"/>
              <a:pPr/>
              <a:t>‹#›</a:t>
            </a:fld>
            <a:endParaRPr lang="en-US"/>
          </a:p>
        </p:txBody>
      </p:sp>
    </p:spTree>
    <p:extLst>
      <p:ext uri="{BB962C8B-B14F-4D97-AF65-F5344CB8AC3E}">
        <p14:creationId xmlns:p14="http://schemas.microsoft.com/office/powerpoint/2010/main" val="1712367216"/>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74DEE0D3-F4C1-1947-8430-8FE4EC581779}" type="datetimeFigureOut">
              <a:rPr lang="en-US" smtClean="0"/>
              <a:pPr/>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F2900C-6D94-2B48-96CF-E15BAAB6906C}" type="slidenum">
              <a:rPr lang="en-US" smtClean="0"/>
              <a:pPr/>
              <a:t>‹#›</a:t>
            </a:fld>
            <a:endParaRPr lang="en-US"/>
          </a:p>
        </p:txBody>
      </p:sp>
    </p:spTree>
    <p:extLst>
      <p:ext uri="{BB962C8B-B14F-4D97-AF65-F5344CB8AC3E}">
        <p14:creationId xmlns:p14="http://schemas.microsoft.com/office/powerpoint/2010/main" val="2072328209"/>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74DEE0D3-F4C1-1947-8430-8FE4EC581779}" type="datetimeFigureOut">
              <a:rPr lang="en-US" smtClean="0"/>
              <a:pPr/>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2900C-6D94-2B48-96CF-E15BAAB6906C}" type="slidenum">
              <a:rPr lang="en-US" smtClean="0"/>
              <a:pPr/>
              <a:t>‹#›</a:t>
            </a:fld>
            <a:endParaRPr lang="en-US"/>
          </a:p>
        </p:txBody>
      </p:sp>
    </p:spTree>
    <p:extLst>
      <p:ext uri="{BB962C8B-B14F-4D97-AF65-F5344CB8AC3E}">
        <p14:creationId xmlns:p14="http://schemas.microsoft.com/office/powerpoint/2010/main" val="592101278"/>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74DEE0D3-F4C1-1947-8430-8FE4EC581779}" type="datetimeFigureOut">
              <a:rPr lang="en-US" smtClean="0"/>
              <a:pPr/>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2900C-6D94-2B48-96CF-E15BAAB6906C}" type="slidenum">
              <a:rPr lang="en-US" smtClean="0"/>
              <a:pPr/>
              <a:t>‹#›</a:t>
            </a:fld>
            <a:endParaRPr lang="en-US"/>
          </a:p>
        </p:txBody>
      </p:sp>
    </p:spTree>
    <p:extLst>
      <p:ext uri="{BB962C8B-B14F-4D97-AF65-F5344CB8AC3E}">
        <p14:creationId xmlns:p14="http://schemas.microsoft.com/office/powerpoint/2010/main" val="1844180318"/>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
        <p:nvSpPr>
          <p:cNvPr id="4" name="Date Placeholder 3"/>
          <p:cNvSpPr>
            <a:spLocks noGrp="1"/>
          </p:cNvSpPr>
          <p:nvPr>
            <p:ph type="dt" sz="half" idx="10"/>
          </p:nvPr>
        </p:nvSpPr>
        <p:spPr/>
        <p:txBody>
          <a:bodyPr/>
          <a:lstStyle/>
          <a:p>
            <a:fld id="{74DEE0D3-F4C1-1947-8430-8FE4EC581779}" type="datetimeFigureOut">
              <a:rPr lang="en-US" smtClean="0"/>
              <a:pPr/>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2900C-6D94-2B48-96CF-E15BAAB6906C}" type="slidenum">
              <a:rPr lang="en-US" smtClean="0"/>
              <a:pPr/>
              <a:t>‹#›</a:t>
            </a:fld>
            <a:endParaRPr lang="en-US"/>
          </a:p>
        </p:txBody>
      </p:sp>
    </p:spTree>
    <p:extLst>
      <p:ext uri="{BB962C8B-B14F-4D97-AF65-F5344CB8AC3E}">
        <p14:creationId xmlns:p14="http://schemas.microsoft.com/office/powerpoint/2010/main" val="2983554576"/>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74DEE0D3-F4C1-1947-8430-8FE4EC581779}" type="datetimeFigureOut">
              <a:rPr lang="en-US" smtClean="0"/>
              <a:pPr/>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2900C-6D94-2B48-96CF-E15BAAB6906C}" type="slidenum">
              <a:rPr lang="en-US" smtClean="0"/>
              <a:pPr/>
              <a:t>‹#›</a:t>
            </a:fld>
            <a:endParaRPr lang="en-US"/>
          </a:p>
        </p:txBody>
      </p:sp>
    </p:spTree>
    <p:extLst>
      <p:ext uri="{BB962C8B-B14F-4D97-AF65-F5344CB8AC3E}">
        <p14:creationId xmlns:p14="http://schemas.microsoft.com/office/powerpoint/2010/main" val="3043150712"/>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74DEE0D3-F4C1-1947-8430-8FE4EC581779}" type="datetimeFigureOut">
              <a:rPr lang="en-US" smtClean="0"/>
              <a:pPr/>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2900C-6D94-2B48-96CF-E15BAAB6906C}" type="slidenum">
              <a:rPr lang="en-US" smtClean="0"/>
              <a:pPr/>
              <a:t>‹#›</a:t>
            </a:fld>
            <a:endParaRPr lang="en-US"/>
          </a:p>
        </p:txBody>
      </p:sp>
    </p:spTree>
    <p:extLst>
      <p:ext uri="{BB962C8B-B14F-4D97-AF65-F5344CB8AC3E}">
        <p14:creationId xmlns:p14="http://schemas.microsoft.com/office/powerpoint/2010/main" val="2678472573"/>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p:txBody>
          <a:bodyPr/>
          <a:lstStyle/>
          <a:p>
            <a:fld id="{74DEE0D3-F4C1-1947-8430-8FE4EC581779}" type="datetimeFigureOut">
              <a:rPr lang="en-US" smtClean="0"/>
              <a:pPr/>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F2900C-6D94-2B48-96CF-E15BAAB6906C}" type="slidenum">
              <a:rPr lang="en-US" smtClean="0"/>
              <a:pPr/>
              <a:t>‹#›</a:t>
            </a:fld>
            <a:endParaRPr lang="en-US"/>
          </a:p>
        </p:txBody>
      </p:sp>
    </p:spTree>
    <p:extLst>
      <p:ext uri="{BB962C8B-B14F-4D97-AF65-F5344CB8AC3E}">
        <p14:creationId xmlns:p14="http://schemas.microsoft.com/office/powerpoint/2010/main" val="30723897"/>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p:txBody>
          <a:bodyPr/>
          <a:lstStyle/>
          <a:p>
            <a:fld id="{E40AC31E-90F9-4C56-9CD5-282F0C8D73FC}" type="datetimeFigureOut">
              <a:rPr lang="en-US" smtClean="0"/>
              <a:pPr/>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27F192-D4BE-4B51-ADF4-7AFDC0F5CF87}" type="slidenum">
              <a:rPr lang="en-US" smtClean="0"/>
              <a:pPr/>
              <a:t>‹#›</a:t>
            </a:fld>
            <a:endParaRPr lang="en-US"/>
          </a:p>
        </p:txBody>
      </p:sp>
    </p:spTree>
    <p:extLst>
      <p:ext uri="{BB962C8B-B14F-4D97-AF65-F5344CB8AC3E}">
        <p14:creationId xmlns:p14="http://schemas.microsoft.com/office/powerpoint/2010/main" val="2305000739"/>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p:txBody>
          <a:bodyPr/>
          <a:lstStyle/>
          <a:p>
            <a:fld id="{74DEE0D3-F4C1-1947-8430-8FE4EC581779}" type="datetimeFigureOut">
              <a:rPr lang="en-US" smtClean="0"/>
              <a:pPr/>
              <a:t>10/11/18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F2900C-6D94-2B48-96CF-E15BAAB6906C}" type="slidenum">
              <a:rPr lang="en-US" smtClean="0"/>
              <a:pPr/>
              <a:t>‹#›</a:t>
            </a:fld>
            <a:endParaRPr lang="en-US"/>
          </a:p>
        </p:txBody>
      </p:sp>
    </p:spTree>
    <p:extLst>
      <p:ext uri="{BB962C8B-B14F-4D97-AF65-F5344CB8AC3E}">
        <p14:creationId xmlns:p14="http://schemas.microsoft.com/office/powerpoint/2010/main" val="1574779469"/>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p>
            <a:fld id="{74DEE0D3-F4C1-1947-8430-8FE4EC581779}" type="datetimeFigureOut">
              <a:rPr lang="en-US" smtClean="0"/>
              <a:pPr/>
              <a:t>10/11/18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F2900C-6D94-2B48-96CF-E15BAAB6906C}" type="slidenum">
              <a:rPr lang="en-US" smtClean="0"/>
              <a:pPr/>
              <a:t>‹#›</a:t>
            </a:fld>
            <a:endParaRPr lang="en-US"/>
          </a:p>
        </p:txBody>
      </p:sp>
    </p:spTree>
    <p:extLst>
      <p:ext uri="{BB962C8B-B14F-4D97-AF65-F5344CB8AC3E}">
        <p14:creationId xmlns:p14="http://schemas.microsoft.com/office/powerpoint/2010/main" val="2727234918"/>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DEE0D3-F4C1-1947-8430-8FE4EC581779}" type="datetimeFigureOut">
              <a:rPr lang="en-US" smtClean="0"/>
              <a:pPr/>
              <a:t>10/11/18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F2900C-6D94-2B48-96CF-E15BAAB6906C}" type="slidenum">
              <a:rPr lang="en-US" smtClean="0"/>
              <a:pPr/>
              <a:t>‹#›</a:t>
            </a:fld>
            <a:endParaRPr lang="en-US"/>
          </a:p>
        </p:txBody>
      </p:sp>
    </p:spTree>
    <p:extLst>
      <p:ext uri="{BB962C8B-B14F-4D97-AF65-F5344CB8AC3E}">
        <p14:creationId xmlns:p14="http://schemas.microsoft.com/office/powerpoint/2010/main" val="483017404"/>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74DEE0D3-F4C1-1947-8430-8FE4EC581779}" type="datetimeFigureOut">
              <a:rPr lang="en-US" smtClean="0"/>
              <a:pPr/>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F2900C-6D94-2B48-96CF-E15BAAB6906C}" type="slidenum">
              <a:rPr lang="en-US" smtClean="0"/>
              <a:pPr/>
              <a:t>‹#›</a:t>
            </a:fld>
            <a:endParaRPr lang="en-US"/>
          </a:p>
        </p:txBody>
      </p:sp>
    </p:spTree>
    <p:extLst>
      <p:ext uri="{BB962C8B-B14F-4D97-AF65-F5344CB8AC3E}">
        <p14:creationId xmlns:p14="http://schemas.microsoft.com/office/powerpoint/2010/main" val="1712367216"/>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74DEE0D3-F4C1-1947-8430-8FE4EC581779}" type="datetimeFigureOut">
              <a:rPr lang="en-US" smtClean="0"/>
              <a:pPr/>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F2900C-6D94-2B48-96CF-E15BAAB6906C}" type="slidenum">
              <a:rPr lang="en-US" smtClean="0"/>
              <a:pPr/>
              <a:t>‹#›</a:t>
            </a:fld>
            <a:endParaRPr lang="en-US"/>
          </a:p>
        </p:txBody>
      </p:sp>
    </p:spTree>
    <p:extLst>
      <p:ext uri="{BB962C8B-B14F-4D97-AF65-F5344CB8AC3E}">
        <p14:creationId xmlns:p14="http://schemas.microsoft.com/office/powerpoint/2010/main" val="2072328209"/>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74DEE0D3-F4C1-1947-8430-8FE4EC581779}" type="datetimeFigureOut">
              <a:rPr lang="en-US" smtClean="0"/>
              <a:pPr/>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2900C-6D94-2B48-96CF-E15BAAB6906C}" type="slidenum">
              <a:rPr lang="en-US" smtClean="0"/>
              <a:pPr/>
              <a:t>‹#›</a:t>
            </a:fld>
            <a:endParaRPr lang="en-US"/>
          </a:p>
        </p:txBody>
      </p:sp>
    </p:spTree>
    <p:extLst>
      <p:ext uri="{BB962C8B-B14F-4D97-AF65-F5344CB8AC3E}">
        <p14:creationId xmlns:p14="http://schemas.microsoft.com/office/powerpoint/2010/main" val="592101278"/>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74DEE0D3-F4C1-1947-8430-8FE4EC581779}" type="datetimeFigureOut">
              <a:rPr lang="en-US" smtClean="0"/>
              <a:pPr/>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2900C-6D94-2B48-96CF-E15BAAB6906C}" type="slidenum">
              <a:rPr lang="en-US" smtClean="0"/>
              <a:pPr/>
              <a:t>‹#›</a:t>
            </a:fld>
            <a:endParaRPr lang="en-US"/>
          </a:p>
        </p:txBody>
      </p:sp>
    </p:spTree>
    <p:extLst>
      <p:ext uri="{BB962C8B-B14F-4D97-AF65-F5344CB8AC3E}">
        <p14:creationId xmlns:p14="http://schemas.microsoft.com/office/powerpoint/2010/main" val="1844180318"/>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llustration, Ashley Mackenzie">
    <p:spTree>
      <p:nvGrpSpPr>
        <p:cNvPr id="1" name=""/>
        <p:cNvGrpSpPr/>
        <p:nvPr/>
      </p:nvGrpSpPr>
      <p:grpSpPr>
        <a:xfrm>
          <a:off x="0" y="0"/>
          <a:ext cx="0" cy="0"/>
          <a:chOff x="0" y="0"/>
          <a:chExt cx="0" cy="0"/>
        </a:xfrm>
      </p:grpSpPr>
      <p:pic>
        <p:nvPicPr>
          <p:cNvPr id="4" name="Picture 3" descr="The OCAD University logo sits in the top left corner of the slide. The image coming out of the window was created by 2013 Illustration winner Ashley Mackenzie. The title of the piece is called 'FIlling in the Gaps' and it is an image of a head that appears to be geometrically cut like a puzzle, with some pieces in place and other pieces missing. The overall image has faint and gentle pencil strokes with yellow-grey colour tones." title="OCAD University logo, Illustration Medal Winner Ashley MacKenzie"/>
          <p:cNvPicPr>
            <a:picLocks noChangeAspect="1"/>
          </p:cNvPicPr>
          <p:nvPr userDrawn="1"/>
        </p:nvPicPr>
        <p:blipFill>
          <a:blip r:embed="rId2"/>
          <a:stretch>
            <a:fillRect/>
          </a:stretch>
        </p:blipFill>
        <p:spPr>
          <a:xfrm>
            <a:off x="0" y="0"/>
            <a:ext cx="9144000" cy="6858000"/>
          </a:xfrm>
          <a:prstGeom prst="rect">
            <a:avLst/>
          </a:prstGeom>
        </p:spPr>
      </p:pic>
      <p:sp>
        <p:nvSpPr>
          <p:cNvPr id="5" name="Footer Placeholder 4"/>
          <p:cNvSpPr txBox="1">
            <a:spLocks/>
          </p:cNvSpPr>
          <p:nvPr userDrawn="1"/>
        </p:nvSpPr>
        <p:spPr>
          <a:xfrm>
            <a:off x="228600" y="6356350"/>
            <a:ext cx="1779588" cy="365125"/>
          </a:xfrm>
          <a:prstGeom prst="rect">
            <a:avLst/>
          </a:prstGeom>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defRPr/>
            </a:pPr>
            <a:r>
              <a:rPr lang="en-US" altLang="en-US" sz="600">
                <a:solidFill>
                  <a:prstClr val="black"/>
                </a:solidFill>
              </a:rPr>
              <a:t>Interior work by Ashley Mackenzie ‘13</a:t>
            </a:r>
          </a:p>
        </p:txBody>
      </p:sp>
      <p:sp>
        <p:nvSpPr>
          <p:cNvPr id="9" name="Title 1"/>
          <p:cNvSpPr>
            <a:spLocks noGrp="1"/>
          </p:cNvSpPr>
          <p:nvPr>
            <p:ph type="title"/>
          </p:nvPr>
        </p:nvSpPr>
        <p:spPr>
          <a:xfrm>
            <a:off x="2308958" y="595151"/>
            <a:ext cx="6377842" cy="1257300"/>
          </a:xfrm>
        </p:spPr>
        <p:txBody>
          <a:bodyPr>
            <a:normAutofit/>
          </a:bodyPr>
          <a:lstStyle>
            <a:lvl1pPr algn="l">
              <a:defRPr sz="2800" b="1"/>
            </a:lvl1pPr>
          </a:lstStyle>
          <a:p>
            <a:r>
              <a:rPr lang="en-US" dirty="0"/>
              <a:t>Click to edit Master title style</a:t>
            </a:r>
          </a:p>
        </p:txBody>
      </p:sp>
      <p:sp>
        <p:nvSpPr>
          <p:cNvPr id="10" name="Content Placeholder 2"/>
          <p:cNvSpPr>
            <a:spLocks noGrp="1"/>
          </p:cNvSpPr>
          <p:nvPr>
            <p:ph idx="1"/>
          </p:nvPr>
        </p:nvSpPr>
        <p:spPr>
          <a:xfrm>
            <a:off x="2308958" y="1821447"/>
            <a:ext cx="6377842" cy="4110879"/>
          </a:xfrm>
        </p:spPr>
        <p:txBody>
          <a:bodyPr/>
          <a:lstStyle>
            <a:lvl1pPr>
              <a:defRPr sz="2400"/>
            </a:lvl1pPr>
            <a:lvl2pPr>
              <a:defRPr sz="20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p:cNvSpPr>
            <a:spLocks noGrp="1"/>
          </p:cNvSpPr>
          <p:nvPr>
            <p:ph type="ftr" sz="quarter" idx="10"/>
          </p:nvPr>
        </p:nvSpPr>
        <p:spPr>
          <a:xfrm>
            <a:off x="2308225" y="6356350"/>
            <a:ext cx="3573463" cy="365125"/>
          </a:xfrm>
        </p:spPr>
        <p:txBody>
          <a:bodyPr/>
          <a:lstStyle>
            <a:lvl1pPr algn="l">
              <a:defRPr sz="900" b="1" i="0" kern="800" spc="50">
                <a:solidFill>
                  <a:schemeClr val="tx1"/>
                </a:solidFill>
              </a:defRPr>
            </a:lvl1pPr>
          </a:lstStyle>
          <a:p>
            <a:pPr>
              <a:defRPr/>
            </a:pPr>
            <a:r>
              <a:rPr lang="en-US">
                <a:solidFill>
                  <a:prstClr val="black"/>
                </a:solidFill>
                <a:latin typeface="Arial"/>
              </a:rPr>
              <a:t>OCAD UNIVERSITY</a:t>
            </a:r>
          </a:p>
        </p:txBody>
      </p:sp>
      <p:sp>
        <p:nvSpPr>
          <p:cNvPr id="7" name="Slide Number Placeholder 5"/>
          <p:cNvSpPr>
            <a:spLocks noGrp="1"/>
          </p:cNvSpPr>
          <p:nvPr>
            <p:ph type="sldNum" sz="quarter" idx="11"/>
          </p:nvPr>
        </p:nvSpPr>
        <p:spPr/>
        <p:txBody>
          <a:bodyPr/>
          <a:lstStyle>
            <a:lvl1pPr>
              <a:defRPr sz="900">
                <a:solidFill>
                  <a:schemeClr val="tx1"/>
                </a:solidFill>
              </a:defRPr>
            </a:lvl1pPr>
          </a:lstStyle>
          <a:p>
            <a:pPr>
              <a:defRPr/>
            </a:pPr>
            <a:fld id="{9042731A-C621-4A40-B9D1-26605EFAF6D8}"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4255274762"/>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dustrial Design, Jenn Seoyoung Kim">
    <p:spTree>
      <p:nvGrpSpPr>
        <p:cNvPr id="1" name=""/>
        <p:cNvGrpSpPr/>
        <p:nvPr/>
      </p:nvGrpSpPr>
      <p:grpSpPr>
        <a:xfrm>
          <a:off x="0" y="0"/>
          <a:ext cx="0" cy="0"/>
          <a:chOff x="0" y="0"/>
          <a:chExt cx="0" cy="0"/>
        </a:xfrm>
      </p:grpSpPr>
      <p:pic>
        <p:nvPicPr>
          <p:cNvPr id="4" name="Picture 3" descr="The OCAD University logo sits in the upper left corner. The artwork in the window of the logo was created by 2013 Industrial Design winner Jenn Seoyoung Kim. It is an image of a kraft coloured package, brightly patterned with yelllow circles and a red and green lines. The image has been cut graphically and steps up to the top left corner, anchored by a 'corner' of a circle on the bottom right." title="OCAD University logo, Industrial Design Medal Winner Jenn Seoyoung Kim"/>
          <p:cNvPicPr>
            <a:picLocks noChangeAspect="1"/>
          </p:cNvPicPr>
          <p:nvPr userDrawn="1"/>
        </p:nvPicPr>
        <p:blipFill>
          <a:blip r:embed="rId2"/>
          <a:stretch>
            <a:fillRect/>
          </a:stretch>
        </p:blipFill>
        <p:spPr>
          <a:xfrm>
            <a:off x="0" y="0"/>
            <a:ext cx="9144000" cy="6858000"/>
          </a:xfrm>
          <a:prstGeom prst="rect">
            <a:avLst/>
          </a:prstGeom>
        </p:spPr>
      </p:pic>
      <p:sp>
        <p:nvSpPr>
          <p:cNvPr id="5" name="Footer Placeholder 4"/>
          <p:cNvSpPr txBox="1">
            <a:spLocks/>
          </p:cNvSpPr>
          <p:nvPr userDrawn="1"/>
        </p:nvSpPr>
        <p:spPr>
          <a:xfrm>
            <a:off x="228600" y="6356350"/>
            <a:ext cx="1779588" cy="365125"/>
          </a:xfrm>
          <a:prstGeom prst="rect">
            <a:avLst/>
          </a:prstGeom>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defRPr/>
            </a:pPr>
            <a:r>
              <a:rPr lang="en-US" altLang="en-US" sz="600">
                <a:solidFill>
                  <a:prstClr val="black"/>
                </a:solidFill>
              </a:rPr>
              <a:t>Interior work by Jenn Seoyoung Kim ‘13</a:t>
            </a:r>
          </a:p>
        </p:txBody>
      </p:sp>
      <p:sp>
        <p:nvSpPr>
          <p:cNvPr id="9" name="Title 1"/>
          <p:cNvSpPr>
            <a:spLocks noGrp="1"/>
          </p:cNvSpPr>
          <p:nvPr>
            <p:ph type="title"/>
          </p:nvPr>
        </p:nvSpPr>
        <p:spPr>
          <a:xfrm>
            <a:off x="2308958" y="595151"/>
            <a:ext cx="6377842" cy="1257300"/>
          </a:xfrm>
        </p:spPr>
        <p:txBody>
          <a:bodyPr>
            <a:normAutofit/>
          </a:bodyPr>
          <a:lstStyle>
            <a:lvl1pPr algn="l">
              <a:defRPr sz="2800" b="1"/>
            </a:lvl1pPr>
          </a:lstStyle>
          <a:p>
            <a:r>
              <a:rPr lang="en-US" dirty="0"/>
              <a:t>Click to edit Master title style</a:t>
            </a:r>
          </a:p>
        </p:txBody>
      </p:sp>
      <p:sp>
        <p:nvSpPr>
          <p:cNvPr id="10" name="Content Placeholder 2"/>
          <p:cNvSpPr>
            <a:spLocks noGrp="1"/>
          </p:cNvSpPr>
          <p:nvPr>
            <p:ph idx="1"/>
          </p:nvPr>
        </p:nvSpPr>
        <p:spPr>
          <a:xfrm>
            <a:off x="2308958" y="1821447"/>
            <a:ext cx="6377842" cy="4110879"/>
          </a:xfrm>
        </p:spPr>
        <p:txBody>
          <a:bodyPr/>
          <a:lstStyle>
            <a:lvl1pPr>
              <a:defRPr sz="2400"/>
            </a:lvl1pPr>
            <a:lvl2pPr>
              <a:defRPr sz="20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p:cNvSpPr>
            <a:spLocks noGrp="1"/>
          </p:cNvSpPr>
          <p:nvPr>
            <p:ph type="ftr" sz="quarter" idx="10"/>
          </p:nvPr>
        </p:nvSpPr>
        <p:spPr>
          <a:xfrm>
            <a:off x="2308225" y="6356350"/>
            <a:ext cx="3573463" cy="365125"/>
          </a:xfrm>
        </p:spPr>
        <p:txBody>
          <a:bodyPr/>
          <a:lstStyle>
            <a:lvl1pPr algn="l">
              <a:defRPr sz="900" b="1" i="0" kern="800" spc="50">
                <a:solidFill>
                  <a:schemeClr val="tx1"/>
                </a:solidFill>
              </a:defRPr>
            </a:lvl1pPr>
          </a:lstStyle>
          <a:p>
            <a:pPr>
              <a:defRPr/>
            </a:pPr>
            <a:r>
              <a:rPr lang="en-US">
                <a:solidFill>
                  <a:prstClr val="black"/>
                </a:solidFill>
                <a:latin typeface="Arial"/>
              </a:rPr>
              <a:t>OCAD UNIVERSITY</a:t>
            </a:r>
          </a:p>
        </p:txBody>
      </p:sp>
      <p:sp>
        <p:nvSpPr>
          <p:cNvPr id="7" name="Slide Number Placeholder 5"/>
          <p:cNvSpPr>
            <a:spLocks noGrp="1"/>
          </p:cNvSpPr>
          <p:nvPr>
            <p:ph type="sldNum" sz="quarter" idx="11"/>
          </p:nvPr>
        </p:nvSpPr>
        <p:spPr/>
        <p:txBody>
          <a:bodyPr/>
          <a:lstStyle>
            <a:lvl1pPr>
              <a:defRPr sz="900">
                <a:solidFill>
                  <a:schemeClr val="tx1"/>
                </a:solidFill>
              </a:defRPr>
            </a:lvl1pPr>
          </a:lstStyle>
          <a:p>
            <a:pPr>
              <a:defRPr/>
            </a:pPr>
            <a:fld id="{D60F28F8-FE07-4878-9C09-C3AFC4CBEB7F}"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196518687"/>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rad Studies, Marc De Pape">
    <p:spTree>
      <p:nvGrpSpPr>
        <p:cNvPr id="1" name=""/>
        <p:cNvGrpSpPr/>
        <p:nvPr/>
      </p:nvGrpSpPr>
      <p:grpSpPr>
        <a:xfrm>
          <a:off x="0" y="0"/>
          <a:ext cx="0" cy="0"/>
          <a:chOff x="0" y="0"/>
          <a:chExt cx="0" cy="0"/>
        </a:xfrm>
      </p:grpSpPr>
      <p:pic>
        <p:nvPicPr>
          <p:cNvPr id="4" name="Picture 3" descr="The OCAD University logo sits in the upper left corner. The image of the artwork within the window frame is that of 2013 Graduate Studies Award winner Marc De Pape. It is a clear / acrylic machine with a 'head' and 'body'. The head appears to have the shape of a hexagon, filled with a variety of wires. Hanging below the 'head' of the machine are wires that connect to a cylinder containing more wires. " title="OCAD University logo, Graduate Studies Award winner Marc De Pape"/>
          <p:cNvPicPr>
            <a:picLocks noChangeAspect="1"/>
          </p:cNvPicPr>
          <p:nvPr userDrawn="1"/>
        </p:nvPicPr>
        <p:blipFill>
          <a:blip r:embed="rId2"/>
          <a:stretch>
            <a:fillRect/>
          </a:stretch>
        </p:blipFill>
        <p:spPr>
          <a:xfrm>
            <a:off x="0" y="0"/>
            <a:ext cx="9144000" cy="6858000"/>
          </a:xfrm>
          <a:prstGeom prst="rect">
            <a:avLst/>
          </a:prstGeom>
        </p:spPr>
      </p:pic>
      <p:sp>
        <p:nvSpPr>
          <p:cNvPr id="5" name="Footer Placeholder 4"/>
          <p:cNvSpPr txBox="1">
            <a:spLocks/>
          </p:cNvSpPr>
          <p:nvPr userDrawn="1"/>
        </p:nvSpPr>
        <p:spPr>
          <a:xfrm>
            <a:off x="228600" y="6356350"/>
            <a:ext cx="1779588" cy="365125"/>
          </a:xfrm>
          <a:prstGeom prst="rect">
            <a:avLst/>
          </a:prstGeom>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defRPr/>
            </a:pPr>
            <a:r>
              <a:rPr lang="en-US" altLang="en-US" sz="600">
                <a:solidFill>
                  <a:prstClr val="black"/>
                </a:solidFill>
              </a:rPr>
              <a:t>Interior work by Marc De Pape ‘13</a:t>
            </a:r>
          </a:p>
        </p:txBody>
      </p:sp>
      <p:sp>
        <p:nvSpPr>
          <p:cNvPr id="9" name="Title 1"/>
          <p:cNvSpPr>
            <a:spLocks noGrp="1"/>
          </p:cNvSpPr>
          <p:nvPr>
            <p:ph type="title"/>
          </p:nvPr>
        </p:nvSpPr>
        <p:spPr>
          <a:xfrm>
            <a:off x="2308958" y="595151"/>
            <a:ext cx="6377842" cy="1257300"/>
          </a:xfrm>
        </p:spPr>
        <p:txBody>
          <a:bodyPr>
            <a:normAutofit/>
          </a:bodyPr>
          <a:lstStyle>
            <a:lvl1pPr algn="l">
              <a:defRPr sz="2800" b="1"/>
            </a:lvl1pPr>
          </a:lstStyle>
          <a:p>
            <a:r>
              <a:rPr lang="en-US" dirty="0"/>
              <a:t>Click to edit Master title style</a:t>
            </a:r>
          </a:p>
        </p:txBody>
      </p:sp>
      <p:sp>
        <p:nvSpPr>
          <p:cNvPr id="10" name="Content Placeholder 2"/>
          <p:cNvSpPr>
            <a:spLocks noGrp="1"/>
          </p:cNvSpPr>
          <p:nvPr>
            <p:ph idx="1"/>
          </p:nvPr>
        </p:nvSpPr>
        <p:spPr>
          <a:xfrm>
            <a:off x="2308958" y="1821447"/>
            <a:ext cx="6377842" cy="4110879"/>
          </a:xfrm>
        </p:spPr>
        <p:txBody>
          <a:bodyPr/>
          <a:lstStyle>
            <a:lvl1pPr>
              <a:defRPr sz="2400"/>
            </a:lvl1pPr>
            <a:lvl2pPr>
              <a:defRPr sz="20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p:cNvSpPr>
            <a:spLocks noGrp="1"/>
          </p:cNvSpPr>
          <p:nvPr>
            <p:ph type="ftr" sz="quarter" idx="10"/>
          </p:nvPr>
        </p:nvSpPr>
        <p:spPr>
          <a:xfrm>
            <a:off x="2308225" y="6356350"/>
            <a:ext cx="3573463" cy="365125"/>
          </a:xfrm>
        </p:spPr>
        <p:txBody>
          <a:bodyPr/>
          <a:lstStyle>
            <a:lvl1pPr algn="l">
              <a:defRPr sz="900" b="1" i="0" kern="800" spc="50">
                <a:solidFill>
                  <a:schemeClr val="tx1"/>
                </a:solidFill>
              </a:defRPr>
            </a:lvl1pPr>
          </a:lstStyle>
          <a:p>
            <a:pPr>
              <a:defRPr/>
            </a:pPr>
            <a:r>
              <a:rPr lang="en-US">
                <a:solidFill>
                  <a:prstClr val="black"/>
                </a:solidFill>
                <a:latin typeface="Arial"/>
              </a:rPr>
              <a:t>OCAD UNIVERSITY</a:t>
            </a:r>
          </a:p>
        </p:txBody>
      </p:sp>
      <p:sp>
        <p:nvSpPr>
          <p:cNvPr id="7" name="Slide Number Placeholder 5"/>
          <p:cNvSpPr>
            <a:spLocks noGrp="1"/>
          </p:cNvSpPr>
          <p:nvPr>
            <p:ph type="sldNum" sz="quarter" idx="11"/>
          </p:nvPr>
        </p:nvSpPr>
        <p:spPr/>
        <p:txBody>
          <a:bodyPr/>
          <a:lstStyle>
            <a:lvl1pPr>
              <a:defRPr sz="900">
                <a:solidFill>
                  <a:schemeClr val="tx1"/>
                </a:solidFill>
              </a:defRPr>
            </a:lvl1pPr>
          </a:lstStyle>
          <a:p>
            <a:pPr>
              <a:defRPr/>
            </a:pPr>
            <a:fld id="{41FC6AC7-30B2-44E3-82BB-106A68EFF368}"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888330251"/>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p:txBody>
          <a:bodyPr/>
          <a:lstStyle/>
          <a:p>
            <a:fld id="{E40AC31E-90F9-4C56-9CD5-282F0C8D73FC}" type="datetimeFigureOut">
              <a:rPr lang="en-US" smtClean="0"/>
              <a:pPr/>
              <a:t>10/11/18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27F192-D4BE-4B51-ADF4-7AFDC0F5CF87}" type="slidenum">
              <a:rPr lang="en-US" smtClean="0"/>
              <a:pPr/>
              <a:t>‹#›</a:t>
            </a:fld>
            <a:endParaRPr lang="en-US"/>
          </a:p>
        </p:txBody>
      </p:sp>
    </p:spTree>
    <p:extLst>
      <p:ext uri="{BB962C8B-B14F-4D97-AF65-F5344CB8AC3E}">
        <p14:creationId xmlns:p14="http://schemas.microsoft.com/office/powerpoint/2010/main" val="2275338426"/>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culpture/installation medal winner shannon lea doyle">
    <p:spTree>
      <p:nvGrpSpPr>
        <p:cNvPr id="1" name=""/>
        <p:cNvGrpSpPr/>
        <p:nvPr/>
      </p:nvGrpSpPr>
      <p:grpSpPr>
        <a:xfrm>
          <a:off x="0" y="0"/>
          <a:ext cx="0" cy="0"/>
          <a:chOff x="0" y="0"/>
          <a:chExt cx="0" cy="0"/>
        </a:xfrm>
      </p:grpSpPr>
      <p:pic>
        <p:nvPicPr>
          <p:cNvPr id="4" name="Picture 3" descr="The OCAD University logo sits in the upper left corner. Within the frame of the logo is the artwork of Sculpture/ Installation Medal winner Shannon Lea Doyle. It is an image of football players in motion, creating a circular hoop around the logos frame. There are four football players clustered in the bottom left radius and two football papers on the top, with one grapsing a football. It is graceful and the colours are predominiately white jersey with highlights of red, purple, and teal." title="OCAD University logo, Sculpture/Installation Medal Winner Shannon Lea Doyle"/>
          <p:cNvPicPr>
            <a:picLocks noChangeAspect="1"/>
          </p:cNvPicPr>
          <p:nvPr userDrawn="1"/>
        </p:nvPicPr>
        <p:blipFill>
          <a:blip r:embed="rId2"/>
          <a:stretch>
            <a:fillRect/>
          </a:stretch>
        </p:blipFill>
        <p:spPr>
          <a:xfrm>
            <a:off x="0" y="0"/>
            <a:ext cx="9144000" cy="6858000"/>
          </a:xfrm>
          <a:prstGeom prst="rect">
            <a:avLst/>
          </a:prstGeom>
        </p:spPr>
      </p:pic>
      <p:sp>
        <p:nvSpPr>
          <p:cNvPr id="5" name="Footer Placeholder 4"/>
          <p:cNvSpPr txBox="1">
            <a:spLocks/>
          </p:cNvSpPr>
          <p:nvPr userDrawn="1"/>
        </p:nvSpPr>
        <p:spPr>
          <a:xfrm>
            <a:off x="228600" y="6356350"/>
            <a:ext cx="1779588" cy="365125"/>
          </a:xfrm>
          <a:prstGeom prst="rect">
            <a:avLst/>
          </a:prstGeom>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defRPr/>
            </a:pPr>
            <a:r>
              <a:rPr lang="en-US" altLang="en-US" sz="600">
                <a:solidFill>
                  <a:prstClr val="black"/>
                </a:solidFill>
              </a:rPr>
              <a:t>Interior work by Shannon Lea Doyle ‘13</a:t>
            </a:r>
          </a:p>
        </p:txBody>
      </p:sp>
      <p:sp>
        <p:nvSpPr>
          <p:cNvPr id="9" name="Title 1"/>
          <p:cNvSpPr>
            <a:spLocks noGrp="1"/>
          </p:cNvSpPr>
          <p:nvPr>
            <p:ph type="title"/>
          </p:nvPr>
        </p:nvSpPr>
        <p:spPr>
          <a:xfrm>
            <a:off x="2308958" y="595151"/>
            <a:ext cx="6377842" cy="1257300"/>
          </a:xfrm>
        </p:spPr>
        <p:txBody>
          <a:bodyPr>
            <a:normAutofit/>
          </a:bodyPr>
          <a:lstStyle>
            <a:lvl1pPr algn="l">
              <a:defRPr sz="2800" b="1"/>
            </a:lvl1pPr>
          </a:lstStyle>
          <a:p>
            <a:r>
              <a:rPr lang="en-US" dirty="0"/>
              <a:t>Click to edit Master title style</a:t>
            </a:r>
          </a:p>
        </p:txBody>
      </p:sp>
      <p:sp>
        <p:nvSpPr>
          <p:cNvPr id="10" name="Content Placeholder 2"/>
          <p:cNvSpPr>
            <a:spLocks noGrp="1"/>
          </p:cNvSpPr>
          <p:nvPr>
            <p:ph idx="1"/>
          </p:nvPr>
        </p:nvSpPr>
        <p:spPr>
          <a:xfrm>
            <a:off x="2308958" y="1821447"/>
            <a:ext cx="6377842" cy="4110879"/>
          </a:xfrm>
        </p:spPr>
        <p:txBody>
          <a:bodyPr/>
          <a:lstStyle>
            <a:lvl1pPr>
              <a:defRPr sz="2400"/>
            </a:lvl1pPr>
            <a:lvl2pPr>
              <a:defRPr sz="20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p:cNvSpPr>
            <a:spLocks noGrp="1"/>
          </p:cNvSpPr>
          <p:nvPr>
            <p:ph type="ftr" sz="quarter" idx="10"/>
          </p:nvPr>
        </p:nvSpPr>
        <p:spPr>
          <a:xfrm>
            <a:off x="2308225" y="6356350"/>
            <a:ext cx="3573463" cy="365125"/>
          </a:xfrm>
        </p:spPr>
        <p:txBody>
          <a:bodyPr/>
          <a:lstStyle>
            <a:lvl1pPr algn="l">
              <a:defRPr sz="900" b="1" i="0" kern="800" spc="50">
                <a:solidFill>
                  <a:schemeClr val="tx1"/>
                </a:solidFill>
              </a:defRPr>
            </a:lvl1pPr>
          </a:lstStyle>
          <a:p>
            <a:pPr>
              <a:defRPr/>
            </a:pPr>
            <a:r>
              <a:rPr lang="en-US">
                <a:solidFill>
                  <a:prstClr val="black"/>
                </a:solidFill>
                <a:latin typeface="Arial"/>
              </a:rPr>
              <a:t>OCAD UNIVERSITY</a:t>
            </a:r>
          </a:p>
        </p:txBody>
      </p:sp>
      <p:sp>
        <p:nvSpPr>
          <p:cNvPr id="7" name="Slide Number Placeholder 5"/>
          <p:cNvSpPr>
            <a:spLocks noGrp="1"/>
          </p:cNvSpPr>
          <p:nvPr>
            <p:ph type="sldNum" sz="quarter" idx="11"/>
          </p:nvPr>
        </p:nvSpPr>
        <p:spPr/>
        <p:txBody>
          <a:bodyPr/>
          <a:lstStyle>
            <a:lvl1pPr>
              <a:defRPr sz="900">
                <a:solidFill>
                  <a:schemeClr val="tx1"/>
                </a:solidFill>
              </a:defRPr>
            </a:lvl1pPr>
          </a:lstStyle>
          <a:p>
            <a:pPr>
              <a:defRPr/>
            </a:pPr>
            <a:fld id="{20FADD21-3BD8-4105-8269-8EA0CE29F474}"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13530223"/>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llustration Medal winner Marc O'Brien">
    <p:spTree>
      <p:nvGrpSpPr>
        <p:cNvPr id="1" name=""/>
        <p:cNvGrpSpPr/>
        <p:nvPr/>
      </p:nvGrpSpPr>
      <p:grpSpPr>
        <a:xfrm>
          <a:off x="0" y="0"/>
          <a:ext cx="0" cy="0"/>
          <a:chOff x="0" y="0"/>
          <a:chExt cx="0" cy="0"/>
        </a:xfrm>
      </p:grpSpPr>
      <p:pic>
        <p:nvPicPr>
          <p:cNvPr id="4" name="Picture 3" descr="The OCAD University logo sits in the upper left corner. The artwork within the frame is that of 2013 illustration medal winner Marc O'Brien. It is a painting of Elvis as a marionette in a dancing position. The colours are mainly black and white with fleshtones and a few highlights of pink on his jacket. He is wearing a white blazer with a black and white stripped shirt and black pants. " title="OCAD University logo, Illustration Medal Winner Marc O'Brien"/>
          <p:cNvPicPr>
            <a:picLocks noChangeAspect="1"/>
          </p:cNvPicPr>
          <p:nvPr userDrawn="1"/>
        </p:nvPicPr>
        <p:blipFill>
          <a:blip r:embed="rId2"/>
          <a:stretch>
            <a:fillRect/>
          </a:stretch>
        </p:blipFill>
        <p:spPr>
          <a:xfrm>
            <a:off x="0" y="0"/>
            <a:ext cx="9144000" cy="6858000"/>
          </a:xfrm>
          <a:prstGeom prst="rect">
            <a:avLst/>
          </a:prstGeom>
        </p:spPr>
      </p:pic>
      <p:sp>
        <p:nvSpPr>
          <p:cNvPr id="5" name="Footer Placeholder 4"/>
          <p:cNvSpPr txBox="1">
            <a:spLocks/>
          </p:cNvSpPr>
          <p:nvPr userDrawn="1"/>
        </p:nvSpPr>
        <p:spPr>
          <a:xfrm>
            <a:off x="228600" y="6356350"/>
            <a:ext cx="1779588" cy="365125"/>
          </a:xfrm>
          <a:prstGeom prst="rect">
            <a:avLst/>
          </a:prstGeom>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defRPr/>
            </a:pPr>
            <a:r>
              <a:rPr lang="en-US" altLang="en-US" sz="600">
                <a:solidFill>
                  <a:prstClr val="black"/>
                </a:solidFill>
              </a:rPr>
              <a:t>Interior work by Marc O’Brien ‘12</a:t>
            </a:r>
          </a:p>
        </p:txBody>
      </p:sp>
      <p:sp>
        <p:nvSpPr>
          <p:cNvPr id="9" name="Title 1"/>
          <p:cNvSpPr>
            <a:spLocks noGrp="1"/>
          </p:cNvSpPr>
          <p:nvPr>
            <p:ph type="title"/>
          </p:nvPr>
        </p:nvSpPr>
        <p:spPr>
          <a:xfrm>
            <a:off x="2308958" y="595151"/>
            <a:ext cx="6377842" cy="1257300"/>
          </a:xfrm>
        </p:spPr>
        <p:txBody>
          <a:bodyPr>
            <a:normAutofit/>
          </a:bodyPr>
          <a:lstStyle>
            <a:lvl1pPr algn="l">
              <a:defRPr sz="2800" b="1"/>
            </a:lvl1pPr>
          </a:lstStyle>
          <a:p>
            <a:r>
              <a:rPr lang="en-US" dirty="0"/>
              <a:t>Click to edit Master title style</a:t>
            </a:r>
          </a:p>
        </p:txBody>
      </p:sp>
      <p:sp>
        <p:nvSpPr>
          <p:cNvPr id="10" name="Content Placeholder 2"/>
          <p:cNvSpPr>
            <a:spLocks noGrp="1"/>
          </p:cNvSpPr>
          <p:nvPr>
            <p:ph idx="1"/>
          </p:nvPr>
        </p:nvSpPr>
        <p:spPr>
          <a:xfrm>
            <a:off x="2308958" y="1821447"/>
            <a:ext cx="6377842" cy="4110879"/>
          </a:xfrm>
        </p:spPr>
        <p:txBody>
          <a:bodyPr/>
          <a:lstStyle>
            <a:lvl1pPr>
              <a:defRPr sz="2400"/>
            </a:lvl1pPr>
            <a:lvl2pPr>
              <a:defRPr sz="20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p:cNvSpPr>
            <a:spLocks noGrp="1"/>
          </p:cNvSpPr>
          <p:nvPr>
            <p:ph type="ftr" sz="quarter" idx="10"/>
          </p:nvPr>
        </p:nvSpPr>
        <p:spPr>
          <a:xfrm>
            <a:off x="2308225" y="6356350"/>
            <a:ext cx="3573463" cy="365125"/>
          </a:xfrm>
        </p:spPr>
        <p:txBody>
          <a:bodyPr/>
          <a:lstStyle>
            <a:lvl1pPr algn="l">
              <a:defRPr sz="900" b="1" i="0" kern="800" spc="50">
                <a:solidFill>
                  <a:schemeClr val="tx1"/>
                </a:solidFill>
              </a:defRPr>
            </a:lvl1pPr>
          </a:lstStyle>
          <a:p>
            <a:pPr>
              <a:defRPr/>
            </a:pPr>
            <a:r>
              <a:rPr lang="en-US">
                <a:solidFill>
                  <a:prstClr val="black"/>
                </a:solidFill>
                <a:latin typeface="Arial"/>
              </a:rPr>
              <a:t>OCAD UNIVERSITY</a:t>
            </a:r>
          </a:p>
        </p:txBody>
      </p:sp>
      <p:sp>
        <p:nvSpPr>
          <p:cNvPr id="7" name="Slide Number Placeholder 5"/>
          <p:cNvSpPr>
            <a:spLocks noGrp="1"/>
          </p:cNvSpPr>
          <p:nvPr>
            <p:ph type="sldNum" sz="quarter" idx="11"/>
          </p:nvPr>
        </p:nvSpPr>
        <p:spPr/>
        <p:txBody>
          <a:bodyPr/>
          <a:lstStyle>
            <a:lvl1pPr>
              <a:defRPr sz="900">
                <a:solidFill>
                  <a:schemeClr val="tx1"/>
                </a:solidFill>
              </a:defRPr>
            </a:lvl1pPr>
          </a:lstStyle>
          <a:p>
            <a:pPr>
              <a:defRPr/>
            </a:pPr>
            <a:fld id="{80E5343A-0B6E-474D-8F53-77FB926C7BD0}"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287318296"/>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lain Logo, Sharp faded">
    <p:spTree>
      <p:nvGrpSpPr>
        <p:cNvPr id="1" name=""/>
        <p:cNvGrpSpPr/>
        <p:nvPr/>
      </p:nvGrpSpPr>
      <p:grpSpPr>
        <a:xfrm>
          <a:off x="0" y="0"/>
          <a:ext cx="0" cy="0"/>
          <a:chOff x="0" y="0"/>
          <a:chExt cx="0" cy="0"/>
        </a:xfrm>
      </p:grpSpPr>
      <p:pic>
        <p:nvPicPr>
          <p:cNvPr id="4" name="Picture 3" descr="The OCAD University logo 'Imagaination is Everything' is in the upper left corner. A detail of the sharp centre is faded in the background." title="OCAD University logo, faded Sharp Centre"/>
          <p:cNvPicPr>
            <a:picLocks noChangeAspect="1"/>
          </p:cNvPicPr>
          <p:nvPr userDrawn="1"/>
        </p:nvPicPr>
        <p:blipFill>
          <a:blip r:embed="rId2"/>
          <a:stretch>
            <a:fillRect/>
          </a:stretch>
        </p:blipFill>
        <p:spPr>
          <a:xfrm>
            <a:off x="0" y="0"/>
            <a:ext cx="9144000" cy="6858000"/>
          </a:xfrm>
          <a:prstGeom prst="rect">
            <a:avLst/>
          </a:prstGeom>
        </p:spPr>
      </p:pic>
      <p:sp>
        <p:nvSpPr>
          <p:cNvPr id="5" name="Footer Placeholder 4"/>
          <p:cNvSpPr txBox="1">
            <a:spLocks/>
          </p:cNvSpPr>
          <p:nvPr userDrawn="1"/>
        </p:nvSpPr>
        <p:spPr>
          <a:xfrm>
            <a:off x="2308225" y="6356350"/>
            <a:ext cx="3573463" cy="365125"/>
          </a:xfrm>
          <a:prstGeom prst="rect">
            <a:avLst/>
          </a:prstGeom>
        </p:spPr>
        <p:txBody>
          <a:bodyPr anchor="ctr"/>
          <a:lstStyle>
            <a:defPPr>
              <a:defRPr lang="en-US"/>
            </a:defPPr>
            <a:lvl1pPr marL="0" algn="l" defTabSz="457200" rtl="0" eaLnBrk="1" latinLnBrk="0" hangingPunct="1">
              <a:defRPr sz="900" b="1" i="0" kern="800" spc="5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solidFill>
                  <a:prstClr val="black"/>
                </a:solidFill>
                <a:latin typeface="Arial"/>
              </a:rPr>
              <a:t>OCAD UNIVERSITY</a:t>
            </a:r>
            <a:endParaRPr lang="en-US" dirty="0">
              <a:solidFill>
                <a:prstClr val="black"/>
              </a:solidFill>
              <a:latin typeface="Arial"/>
            </a:endParaRPr>
          </a:p>
        </p:txBody>
      </p:sp>
      <p:sp>
        <p:nvSpPr>
          <p:cNvPr id="2" name="Title 1"/>
          <p:cNvSpPr>
            <a:spLocks noGrp="1"/>
          </p:cNvSpPr>
          <p:nvPr>
            <p:ph type="title"/>
          </p:nvPr>
        </p:nvSpPr>
        <p:spPr>
          <a:xfrm>
            <a:off x="2308958" y="595151"/>
            <a:ext cx="6377842" cy="1257300"/>
          </a:xfrm>
        </p:spPr>
        <p:txBody>
          <a:bodyPr>
            <a:normAutofit/>
          </a:bodyPr>
          <a:lstStyle>
            <a:lvl1pPr algn="l">
              <a:defRPr sz="2800" b="1"/>
            </a:lvl1pPr>
          </a:lstStyle>
          <a:p>
            <a:r>
              <a:rPr lang="en-US" dirty="0"/>
              <a:t>Click to edit Master title style</a:t>
            </a:r>
          </a:p>
        </p:txBody>
      </p:sp>
      <p:sp>
        <p:nvSpPr>
          <p:cNvPr id="14" name="Content Placeholder 2"/>
          <p:cNvSpPr>
            <a:spLocks noGrp="1"/>
          </p:cNvSpPr>
          <p:nvPr>
            <p:ph idx="1"/>
          </p:nvPr>
        </p:nvSpPr>
        <p:spPr>
          <a:xfrm>
            <a:off x="2308958" y="1821447"/>
            <a:ext cx="6377842" cy="4110879"/>
          </a:xfrm>
        </p:spPr>
        <p:txBody>
          <a:bodyPr/>
          <a:lstStyle>
            <a:lvl1pPr>
              <a:defRPr sz="2400"/>
            </a:lvl1pPr>
            <a:lvl2pPr>
              <a:defRPr sz="20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p:cNvSpPr>
            <a:spLocks noGrp="1"/>
          </p:cNvSpPr>
          <p:nvPr>
            <p:ph type="ftr" sz="quarter" idx="10"/>
          </p:nvPr>
        </p:nvSpPr>
        <p:spPr>
          <a:xfrm>
            <a:off x="2308225" y="6356350"/>
            <a:ext cx="2895600" cy="365125"/>
          </a:xfrm>
        </p:spPr>
        <p:txBody>
          <a:bodyPr/>
          <a:lstStyle>
            <a:lvl1pPr algn="l">
              <a:defRPr sz="900" kern="900" spc="50">
                <a:solidFill>
                  <a:schemeClr val="tx1"/>
                </a:solidFill>
              </a:defRPr>
            </a:lvl1pPr>
          </a:lstStyle>
          <a:p>
            <a:pPr>
              <a:defRPr/>
            </a:pPr>
            <a:r>
              <a:rPr lang="en-US">
                <a:solidFill>
                  <a:prstClr val="black"/>
                </a:solidFill>
                <a:latin typeface="Arial"/>
              </a:rPr>
              <a:t>OCAD UNIVERSITY</a:t>
            </a:r>
          </a:p>
        </p:txBody>
      </p:sp>
      <p:sp>
        <p:nvSpPr>
          <p:cNvPr id="7" name="Slide Number Placeholder 5"/>
          <p:cNvSpPr>
            <a:spLocks noGrp="1"/>
          </p:cNvSpPr>
          <p:nvPr>
            <p:ph type="sldNum" sz="quarter" idx="11"/>
          </p:nvPr>
        </p:nvSpPr>
        <p:spPr/>
        <p:txBody>
          <a:bodyPr/>
          <a:lstStyle>
            <a:lvl1pPr>
              <a:defRPr sz="900">
                <a:solidFill>
                  <a:schemeClr val="tx1"/>
                </a:solidFill>
              </a:defRPr>
            </a:lvl1pPr>
          </a:lstStyle>
          <a:p>
            <a:pPr>
              <a:defRPr/>
            </a:pPr>
            <a:fld id="{EEE03D35-6574-4060-BBB7-39280FD05D88}"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443650525"/>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lain logo with text">
    <p:spTree>
      <p:nvGrpSpPr>
        <p:cNvPr id="1" name=""/>
        <p:cNvGrpSpPr/>
        <p:nvPr/>
      </p:nvGrpSpPr>
      <p:grpSpPr>
        <a:xfrm>
          <a:off x="0" y="0"/>
          <a:ext cx="0" cy="0"/>
          <a:chOff x="0" y="0"/>
          <a:chExt cx="0" cy="0"/>
        </a:xfrm>
      </p:grpSpPr>
      <p:pic>
        <p:nvPicPr>
          <p:cNvPr id="4" name="Picture 3" descr="The OCAD University logo reading 'Imagination is Everything' in the window sits in the upper left corner of this page.&#10;" title="OCAD University Logo 'Imagination is Everythin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2308958" y="595151"/>
            <a:ext cx="6377842" cy="1257300"/>
          </a:xfrm>
        </p:spPr>
        <p:txBody>
          <a:bodyPr>
            <a:normAutofit/>
          </a:bodyPr>
          <a:lstStyle>
            <a:lvl1pPr algn="l">
              <a:defRPr sz="2800" b="1"/>
            </a:lvl1pPr>
          </a:lstStyle>
          <a:p>
            <a:r>
              <a:rPr lang="en-US" dirty="0"/>
              <a:t>Click to edit Master title style</a:t>
            </a:r>
          </a:p>
        </p:txBody>
      </p:sp>
      <p:sp>
        <p:nvSpPr>
          <p:cNvPr id="14" name="Content Placeholder 2"/>
          <p:cNvSpPr>
            <a:spLocks noGrp="1"/>
          </p:cNvSpPr>
          <p:nvPr>
            <p:ph idx="1"/>
          </p:nvPr>
        </p:nvSpPr>
        <p:spPr>
          <a:xfrm>
            <a:off x="2308958" y="1821447"/>
            <a:ext cx="6377842" cy="4110879"/>
          </a:xfrm>
        </p:spPr>
        <p:txBody>
          <a:bodyPr/>
          <a:lstStyle>
            <a:lvl1pPr>
              <a:defRPr sz="2400"/>
            </a:lvl1pPr>
            <a:lvl2pPr>
              <a:defRPr sz="20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a:xfrm>
            <a:off x="2308225" y="6356350"/>
            <a:ext cx="2895600" cy="365125"/>
          </a:xfrm>
        </p:spPr>
        <p:txBody>
          <a:bodyPr/>
          <a:lstStyle>
            <a:lvl1pPr algn="l">
              <a:defRPr sz="900" kern="900" spc="50">
                <a:solidFill>
                  <a:schemeClr val="tx1"/>
                </a:solidFill>
              </a:defRPr>
            </a:lvl1pPr>
          </a:lstStyle>
          <a:p>
            <a:pPr>
              <a:defRPr/>
            </a:pPr>
            <a:r>
              <a:rPr lang="en-US">
                <a:solidFill>
                  <a:prstClr val="black"/>
                </a:solidFill>
                <a:latin typeface="Arial"/>
              </a:rPr>
              <a:t>OCAD UNIVERSITY</a:t>
            </a:r>
          </a:p>
        </p:txBody>
      </p:sp>
      <p:sp>
        <p:nvSpPr>
          <p:cNvPr id="6" name="Slide Number Placeholder 5"/>
          <p:cNvSpPr>
            <a:spLocks noGrp="1"/>
          </p:cNvSpPr>
          <p:nvPr>
            <p:ph type="sldNum" sz="quarter" idx="11"/>
          </p:nvPr>
        </p:nvSpPr>
        <p:spPr/>
        <p:txBody>
          <a:bodyPr/>
          <a:lstStyle>
            <a:lvl1pPr>
              <a:defRPr sz="900">
                <a:solidFill>
                  <a:schemeClr val="tx1"/>
                </a:solidFill>
              </a:defRPr>
            </a:lvl1pPr>
          </a:lstStyle>
          <a:p>
            <a:pPr>
              <a:defRPr/>
            </a:pPr>
            <a:fld id="{046DDF98-2322-4390-BEE8-8C134A508986}"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441069526"/>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lain logo with picture">
    <p:spTree>
      <p:nvGrpSpPr>
        <p:cNvPr id="1" name=""/>
        <p:cNvGrpSpPr/>
        <p:nvPr/>
      </p:nvGrpSpPr>
      <p:grpSpPr>
        <a:xfrm>
          <a:off x="0" y="0"/>
          <a:ext cx="0" cy="0"/>
          <a:chOff x="0" y="0"/>
          <a:chExt cx="0" cy="0"/>
        </a:xfrm>
      </p:grpSpPr>
      <p:pic>
        <p:nvPicPr>
          <p:cNvPr id="5" name="Picture 4" descr="The OCAD University logo reading 'Imagination is Everything' in the window sits in the upper left corner of this page.&#10;" title="OCAD University Logo 'Imagination is Everythin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230895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30895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0895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4"/>
          <p:cNvSpPr>
            <a:spLocks noGrp="1"/>
          </p:cNvSpPr>
          <p:nvPr>
            <p:ph type="ftr" sz="quarter" idx="10"/>
          </p:nvPr>
        </p:nvSpPr>
        <p:spPr>
          <a:xfrm>
            <a:off x="2308225" y="6356350"/>
            <a:ext cx="2895600" cy="365125"/>
          </a:xfrm>
        </p:spPr>
        <p:txBody>
          <a:bodyPr/>
          <a:lstStyle>
            <a:lvl1pPr algn="l">
              <a:defRPr sz="900" kern="800" spc="50">
                <a:solidFill>
                  <a:schemeClr val="tx1"/>
                </a:solidFill>
              </a:defRPr>
            </a:lvl1pPr>
          </a:lstStyle>
          <a:p>
            <a:pPr>
              <a:defRPr/>
            </a:pPr>
            <a:r>
              <a:rPr lang="en-US">
                <a:solidFill>
                  <a:prstClr val="black"/>
                </a:solidFill>
                <a:latin typeface="Arial"/>
              </a:rPr>
              <a:t>OCAD UNIVERSITY</a:t>
            </a:r>
          </a:p>
        </p:txBody>
      </p:sp>
      <p:sp>
        <p:nvSpPr>
          <p:cNvPr id="7" name="Slide Number Placeholder 5"/>
          <p:cNvSpPr>
            <a:spLocks noGrp="1"/>
          </p:cNvSpPr>
          <p:nvPr>
            <p:ph type="sldNum" sz="quarter" idx="11"/>
          </p:nvPr>
        </p:nvSpPr>
        <p:spPr/>
        <p:txBody>
          <a:bodyPr/>
          <a:lstStyle>
            <a:lvl1pPr>
              <a:defRPr sz="900">
                <a:solidFill>
                  <a:schemeClr val="tx1"/>
                </a:solidFill>
              </a:defRPr>
            </a:lvl1pPr>
          </a:lstStyle>
          <a:p>
            <a:pPr>
              <a:defRPr/>
            </a:pPr>
            <a:fld id="{8F1AE7DC-94D3-4852-96AB-24AF7AB21B9E}"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973330052"/>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mpletely Blank">
    <p:spTree>
      <p:nvGrpSpPr>
        <p:cNvPr id="1" name=""/>
        <p:cNvGrpSpPr/>
        <p:nvPr/>
      </p:nvGrpSpPr>
      <p:grpSpPr>
        <a:xfrm>
          <a:off x="0" y="0"/>
          <a:ext cx="0" cy="0"/>
          <a:chOff x="0" y="0"/>
          <a:chExt cx="0" cy="0"/>
        </a:xfrm>
      </p:grpSpPr>
      <p:sp>
        <p:nvSpPr>
          <p:cNvPr id="5" name="Text Placeholder 3"/>
          <p:cNvSpPr>
            <a:spLocks noGrp="1"/>
          </p:cNvSpPr>
          <p:nvPr>
            <p:ph type="body" sz="half" idx="2"/>
          </p:nvPr>
        </p:nvSpPr>
        <p:spPr>
          <a:xfrm>
            <a:off x="1792288" y="5367338"/>
            <a:ext cx="5486400" cy="804862"/>
          </a:xfrm>
        </p:spPr>
        <p:txBody>
          <a:bodyPr/>
          <a:lstStyle>
            <a:lvl1pPr marL="0" indent="0" algn="ctr">
              <a:buNone/>
              <a:defRPr sz="1400" baseline="0">
                <a:solidFill>
                  <a:srgbClr val="000000"/>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712036934"/>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C21AF7-6FB1-2C49-9F12-8383C4933EB1}"/>
              </a:ext>
            </a:extLst>
          </p:cNvPr>
          <p:cNvSpPr>
            <a:spLocks noGrp="1"/>
          </p:cNvSpPr>
          <p:nvPr>
            <p:ph type="dt" sz="half" idx="10"/>
          </p:nvPr>
        </p:nvSpPr>
        <p:spPr/>
        <p:txBody>
          <a:bodyPr/>
          <a:lstStyle/>
          <a:p>
            <a:fld id="{6F5AE355-CB5D-AC46-898B-A346E5CEFE0C}" type="datetimeFigureOut">
              <a:rPr lang="en-US" smtClean="0"/>
              <a:t>10/11/18</a:t>
            </a:fld>
            <a:endParaRPr lang="en-US"/>
          </a:p>
        </p:txBody>
      </p:sp>
      <p:sp>
        <p:nvSpPr>
          <p:cNvPr id="3" name="Footer Placeholder 2">
            <a:extLst>
              <a:ext uri="{FF2B5EF4-FFF2-40B4-BE49-F238E27FC236}">
                <a16:creationId xmlns:a16="http://schemas.microsoft.com/office/drawing/2014/main" id="{268E3AEB-B5BE-BD4E-8633-22FD44764E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5E59CE-60A1-BD4E-A0E0-6DB8AA0CE154}"/>
              </a:ext>
            </a:extLst>
          </p:cNvPr>
          <p:cNvSpPr>
            <a:spLocks noGrp="1"/>
          </p:cNvSpPr>
          <p:nvPr>
            <p:ph type="sldNum" sz="quarter" idx="12"/>
          </p:nvPr>
        </p:nvSpPr>
        <p:spPr/>
        <p:txBody>
          <a:bodyPr/>
          <a:lstStyle/>
          <a:p>
            <a:fld id="{4F296407-85AA-2A4D-9104-5BD18FCA9539}" type="slidenum">
              <a:rPr lang="en-US" smtClean="0"/>
              <a:t>‹#›</a:t>
            </a:fld>
            <a:endParaRPr lang="en-US"/>
          </a:p>
        </p:txBody>
      </p:sp>
    </p:spTree>
    <p:extLst>
      <p:ext uri="{BB962C8B-B14F-4D97-AF65-F5344CB8AC3E}">
        <p14:creationId xmlns:p14="http://schemas.microsoft.com/office/powerpoint/2010/main" val="16814411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A8CFE-D7A1-9B4C-8288-8643690BDA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42A2A7-F98E-4F4C-AFA5-5700D5F3588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62CE6F-7AD2-DA42-BED9-5C9DB57EC468}"/>
              </a:ext>
            </a:extLst>
          </p:cNvPr>
          <p:cNvSpPr>
            <a:spLocks noGrp="1"/>
          </p:cNvSpPr>
          <p:nvPr>
            <p:ph type="dt" sz="half" idx="10"/>
          </p:nvPr>
        </p:nvSpPr>
        <p:spPr/>
        <p:txBody>
          <a:bodyPr/>
          <a:lstStyle/>
          <a:p>
            <a:fld id="{6F5AE355-CB5D-AC46-898B-A346E5CEFE0C}" type="datetimeFigureOut">
              <a:rPr lang="en-US" smtClean="0"/>
              <a:t>10/11/18</a:t>
            </a:fld>
            <a:endParaRPr lang="en-US"/>
          </a:p>
        </p:txBody>
      </p:sp>
      <p:sp>
        <p:nvSpPr>
          <p:cNvPr id="5" name="Footer Placeholder 4">
            <a:extLst>
              <a:ext uri="{FF2B5EF4-FFF2-40B4-BE49-F238E27FC236}">
                <a16:creationId xmlns:a16="http://schemas.microsoft.com/office/drawing/2014/main" id="{D7039C4F-5F2E-CB49-9FD2-10E7F35F31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DF8F5F-8668-E84B-9A2C-155D440F8779}"/>
              </a:ext>
            </a:extLst>
          </p:cNvPr>
          <p:cNvSpPr>
            <a:spLocks noGrp="1"/>
          </p:cNvSpPr>
          <p:nvPr>
            <p:ph type="sldNum" sz="quarter" idx="12"/>
          </p:nvPr>
        </p:nvSpPr>
        <p:spPr/>
        <p:txBody>
          <a:bodyPr/>
          <a:lstStyle/>
          <a:p>
            <a:fld id="{4F296407-85AA-2A4D-9104-5BD18FCA9539}" type="slidenum">
              <a:rPr lang="en-US" smtClean="0"/>
              <a:t>‹#›</a:t>
            </a:fld>
            <a:endParaRPr lang="en-US"/>
          </a:p>
        </p:txBody>
      </p:sp>
    </p:spTree>
    <p:extLst>
      <p:ext uri="{BB962C8B-B14F-4D97-AF65-F5344CB8AC3E}">
        <p14:creationId xmlns:p14="http://schemas.microsoft.com/office/powerpoint/2010/main" val="1425733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p>
            <a:fld id="{E40AC31E-90F9-4C56-9CD5-282F0C8D73FC}" type="datetimeFigureOut">
              <a:rPr lang="en-US" smtClean="0"/>
              <a:pPr/>
              <a:t>10/11/18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27F192-D4BE-4B51-ADF4-7AFDC0F5CF87}" type="slidenum">
              <a:rPr lang="en-US" smtClean="0"/>
              <a:pPr/>
              <a:t>‹#›</a:t>
            </a:fld>
            <a:endParaRPr lang="en-US"/>
          </a:p>
        </p:txBody>
      </p:sp>
    </p:spTree>
    <p:extLst>
      <p:ext uri="{BB962C8B-B14F-4D97-AF65-F5344CB8AC3E}">
        <p14:creationId xmlns:p14="http://schemas.microsoft.com/office/powerpoint/2010/main" val="3814248902"/>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0AC31E-90F9-4C56-9CD5-282F0C8D73FC}" type="datetimeFigureOut">
              <a:rPr lang="en-US" smtClean="0"/>
              <a:pPr/>
              <a:t>10/11/18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27F192-D4BE-4B51-ADF4-7AFDC0F5CF87}" type="slidenum">
              <a:rPr lang="en-US" smtClean="0"/>
              <a:pPr/>
              <a:t>‹#›</a:t>
            </a:fld>
            <a:endParaRPr lang="en-US"/>
          </a:p>
        </p:txBody>
      </p:sp>
    </p:spTree>
    <p:extLst>
      <p:ext uri="{BB962C8B-B14F-4D97-AF65-F5344CB8AC3E}">
        <p14:creationId xmlns:p14="http://schemas.microsoft.com/office/powerpoint/2010/main" val="3109823341"/>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E40AC31E-90F9-4C56-9CD5-282F0C8D73FC}" type="datetimeFigureOut">
              <a:rPr lang="en-US" smtClean="0"/>
              <a:pPr/>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27F192-D4BE-4B51-ADF4-7AFDC0F5CF87}" type="slidenum">
              <a:rPr lang="en-US" smtClean="0"/>
              <a:pPr/>
              <a:t>‹#›</a:t>
            </a:fld>
            <a:endParaRPr lang="en-US"/>
          </a:p>
        </p:txBody>
      </p:sp>
    </p:spTree>
    <p:extLst>
      <p:ext uri="{BB962C8B-B14F-4D97-AF65-F5344CB8AC3E}">
        <p14:creationId xmlns:p14="http://schemas.microsoft.com/office/powerpoint/2010/main" val="2258507155"/>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E40AC31E-90F9-4C56-9CD5-282F0C8D73FC}" type="datetimeFigureOut">
              <a:rPr lang="en-US" smtClean="0"/>
              <a:pPr/>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27F192-D4BE-4B51-ADF4-7AFDC0F5CF87}" type="slidenum">
              <a:rPr lang="en-US" smtClean="0"/>
              <a:pPr/>
              <a:t>‹#›</a:t>
            </a:fld>
            <a:endParaRPr lang="en-US"/>
          </a:p>
        </p:txBody>
      </p:sp>
    </p:spTree>
    <p:extLst>
      <p:ext uri="{BB962C8B-B14F-4D97-AF65-F5344CB8AC3E}">
        <p14:creationId xmlns:p14="http://schemas.microsoft.com/office/powerpoint/2010/main" val="1704464604"/>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0AC31E-90F9-4C56-9CD5-282F0C8D73FC}" type="datetimeFigureOut">
              <a:rPr lang="en-US" smtClean="0"/>
              <a:pPr/>
              <a:t>10/11/18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27F192-D4BE-4B51-ADF4-7AFDC0F5CF87}" type="slidenum">
              <a:rPr lang="en-US" smtClean="0"/>
              <a:pPr/>
              <a:t>‹#›</a:t>
            </a:fld>
            <a:endParaRPr lang="en-US"/>
          </a:p>
        </p:txBody>
      </p:sp>
    </p:spTree>
    <p:extLst>
      <p:ext uri="{BB962C8B-B14F-4D97-AF65-F5344CB8AC3E}">
        <p14:creationId xmlns:p14="http://schemas.microsoft.com/office/powerpoint/2010/main" val="21384656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8" r:id="rId12"/>
    <p:sldLayoutId id="2147483719" r:id="rId13"/>
  </p:sldLayoutIdLst>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DEE0D3-F4C1-1947-8430-8FE4EC581779}" type="datetimeFigureOut">
              <a:rPr lang="en-US" smtClean="0"/>
              <a:pPr/>
              <a:t>10/11/18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F2900C-6D94-2B48-96CF-E15BAAB6906C}" type="slidenum">
              <a:rPr lang="en-US" smtClean="0"/>
              <a:pPr/>
              <a:t>‹#›</a:t>
            </a:fld>
            <a:endParaRPr lang="en-US"/>
          </a:p>
        </p:txBody>
      </p:sp>
    </p:spTree>
    <p:extLst>
      <p:ext uri="{BB962C8B-B14F-4D97-AF65-F5344CB8AC3E}">
        <p14:creationId xmlns:p14="http://schemas.microsoft.com/office/powerpoint/2010/main" val="22293356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txStyles>
    <p:titleStyle>
      <a:lvl1pPr algn="ctr" defTabSz="457200" rtl="0" eaLnBrk="1" latinLnBrk="0" hangingPunct="1">
        <a:spcBef>
          <a:spcPct val="0"/>
        </a:spcBef>
        <a:buNone/>
        <a:defRPr sz="3600" b="0" i="0" kern="1200">
          <a:solidFill>
            <a:schemeClr val="tx1"/>
          </a:solidFill>
          <a:latin typeface="Gotham Bold"/>
          <a:ea typeface="+mj-ea"/>
          <a:cs typeface="Gotham Bold"/>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alaga OT Reg"/>
          <a:ea typeface="+mn-ea"/>
          <a:cs typeface="Malaga OT Reg"/>
        </a:defRPr>
      </a:lvl1pPr>
      <a:lvl2pPr marL="742950" indent="-285750" algn="l" defTabSz="457200" rtl="0" eaLnBrk="1" latinLnBrk="0" hangingPunct="1">
        <a:spcBef>
          <a:spcPct val="20000"/>
        </a:spcBef>
        <a:buFont typeface="Arial"/>
        <a:buChar char="–"/>
        <a:defRPr sz="2800" b="0" i="0" kern="1200">
          <a:solidFill>
            <a:schemeClr val="tx1"/>
          </a:solidFill>
          <a:latin typeface="Malaga OT Reg"/>
          <a:ea typeface="+mn-ea"/>
          <a:cs typeface="Malaga OT Reg"/>
        </a:defRPr>
      </a:lvl2pPr>
      <a:lvl3pPr marL="1143000" indent="-228600" algn="l" defTabSz="457200" rtl="0" eaLnBrk="1" latinLnBrk="0" hangingPunct="1">
        <a:spcBef>
          <a:spcPct val="20000"/>
        </a:spcBef>
        <a:buFont typeface="Arial"/>
        <a:buChar char="•"/>
        <a:defRPr sz="2400" b="0" i="0" kern="1200">
          <a:solidFill>
            <a:schemeClr val="tx1"/>
          </a:solidFill>
          <a:latin typeface="Malaga OT Reg"/>
          <a:ea typeface="+mn-ea"/>
          <a:cs typeface="Malaga OT Reg"/>
        </a:defRPr>
      </a:lvl3pPr>
      <a:lvl4pPr marL="1600200" indent="-228600" algn="l" defTabSz="457200" rtl="0" eaLnBrk="1" latinLnBrk="0" hangingPunct="1">
        <a:spcBef>
          <a:spcPct val="20000"/>
        </a:spcBef>
        <a:buFont typeface="Arial"/>
        <a:buChar char="–"/>
        <a:defRPr sz="2000" b="0" i="0" kern="1200">
          <a:solidFill>
            <a:schemeClr val="tx1"/>
          </a:solidFill>
          <a:latin typeface="Malaga OT Reg"/>
          <a:ea typeface="+mn-ea"/>
          <a:cs typeface="Malaga OT Reg"/>
        </a:defRPr>
      </a:lvl4pPr>
      <a:lvl5pPr marL="2057400" indent="-228600" algn="l" defTabSz="457200" rtl="0" eaLnBrk="1" latinLnBrk="0" hangingPunct="1">
        <a:spcBef>
          <a:spcPct val="20000"/>
        </a:spcBef>
        <a:buFont typeface="Arial"/>
        <a:buChar char="»"/>
        <a:defRPr sz="2000" b="0" i="0" kern="1200">
          <a:solidFill>
            <a:schemeClr val="tx1"/>
          </a:solidFill>
          <a:latin typeface="Malaga OT Reg"/>
          <a:ea typeface="+mn-ea"/>
          <a:cs typeface="Malaga OT Reg"/>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DEE0D3-F4C1-1947-8430-8FE4EC581779}" type="datetimeFigureOut">
              <a:rPr lang="en-US" smtClean="0"/>
              <a:pPr/>
              <a:t>10/11/18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F2900C-6D94-2B48-96CF-E15BAAB6906C}" type="slidenum">
              <a:rPr lang="en-US" smtClean="0"/>
              <a:pPr/>
              <a:t>‹#›</a:t>
            </a:fld>
            <a:endParaRPr lang="en-US"/>
          </a:p>
        </p:txBody>
      </p:sp>
    </p:spTree>
    <p:extLst>
      <p:ext uri="{BB962C8B-B14F-4D97-AF65-F5344CB8AC3E}">
        <p14:creationId xmlns:p14="http://schemas.microsoft.com/office/powerpoint/2010/main" val="22293356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txStyles>
    <p:titleStyle>
      <a:lvl1pPr algn="ctr" defTabSz="457200" rtl="0" eaLnBrk="1" latinLnBrk="0" hangingPunct="1">
        <a:spcBef>
          <a:spcPct val="0"/>
        </a:spcBef>
        <a:buNone/>
        <a:defRPr sz="3600" b="0" i="0" kern="1200">
          <a:solidFill>
            <a:schemeClr val="tx1"/>
          </a:solidFill>
          <a:latin typeface="Gotham Bold"/>
          <a:ea typeface="+mj-ea"/>
          <a:cs typeface="Gotham Bold"/>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alaga OT Reg"/>
          <a:ea typeface="+mn-ea"/>
          <a:cs typeface="Malaga OT Reg"/>
        </a:defRPr>
      </a:lvl1pPr>
      <a:lvl2pPr marL="742950" indent="-285750" algn="l" defTabSz="457200" rtl="0" eaLnBrk="1" latinLnBrk="0" hangingPunct="1">
        <a:spcBef>
          <a:spcPct val="20000"/>
        </a:spcBef>
        <a:buFont typeface="Arial"/>
        <a:buChar char="–"/>
        <a:defRPr sz="2800" b="0" i="0" kern="1200">
          <a:solidFill>
            <a:schemeClr val="tx1"/>
          </a:solidFill>
          <a:latin typeface="Malaga OT Reg"/>
          <a:ea typeface="+mn-ea"/>
          <a:cs typeface="Malaga OT Reg"/>
        </a:defRPr>
      </a:lvl2pPr>
      <a:lvl3pPr marL="1143000" indent="-228600" algn="l" defTabSz="457200" rtl="0" eaLnBrk="1" latinLnBrk="0" hangingPunct="1">
        <a:spcBef>
          <a:spcPct val="20000"/>
        </a:spcBef>
        <a:buFont typeface="Arial"/>
        <a:buChar char="•"/>
        <a:defRPr sz="2400" b="0" i="0" kern="1200">
          <a:solidFill>
            <a:schemeClr val="tx1"/>
          </a:solidFill>
          <a:latin typeface="Malaga OT Reg"/>
          <a:ea typeface="+mn-ea"/>
          <a:cs typeface="Malaga OT Reg"/>
        </a:defRPr>
      </a:lvl3pPr>
      <a:lvl4pPr marL="1600200" indent="-228600" algn="l" defTabSz="457200" rtl="0" eaLnBrk="1" latinLnBrk="0" hangingPunct="1">
        <a:spcBef>
          <a:spcPct val="20000"/>
        </a:spcBef>
        <a:buFont typeface="Arial"/>
        <a:buChar char="–"/>
        <a:defRPr sz="2000" b="0" i="0" kern="1200">
          <a:solidFill>
            <a:schemeClr val="tx1"/>
          </a:solidFill>
          <a:latin typeface="Malaga OT Reg"/>
          <a:ea typeface="+mn-ea"/>
          <a:cs typeface="Malaga OT Reg"/>
        </a:defRPr>
      </a:lvl4pPr>
      <a:lvl5pPr marL="2057400" indent="-228600" algn="l" defTabSz="457200" rtl="0" eaLnBrk="1" latinLnBrk="0" hangingPunct="1">
        <a:spcBef>
          <a:spcPct val="20000"/>
        </a:spcBef>
        <a:buFont typeface="Arial"/>
        <a:buChar char="»"/>
        <a:defRPr sz="2000" b="0" i="0" kern="1200">
          <a:solidFill>
            <a:schemeClr val="tx1"/>
          </a:solidFill>
          <a:latin typeface="Malaga OT Reg"/>
          <a:ea typeface="+mn-ea"/>
          <a:cs typeface="Malaga OT Reg"/>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DEE0D3-F4C1-1947-8430-8FE4EC581779}" type="datetimeFigureOut">
              <a:rPr lang="en-US" smtClean="0"/>
              <a:pPr/>
              <a:t>10/11/18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F2900C-6D94-2B48-96CF-E15BAAB6906C}" type="slidenum">
              <a:rPr lang="en-US" smtClean="0"/>
              <a:pPr/>
              <a:t>‹#›</a:t>
            </a:fld>
            <a:endParaRPr lang="en-US"/>
          </a:p>
        </p:txBody>
      </p:sp>
    </p:spTree>
    <p:extLst>
      <p:ext uri="{BB962C8B-B14F-4D97-AF65-F5344CB8AC3E}">
        <p14:creationId xmlns:p14="http://schemas.microsoft.com/office/powerpoint/2010/main" val="222933565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txStyles>
    <p:titleStyle>
      <a:lvl1pPr algn="ctr" defTabSz="457200" rtl="0" eaLnBrk="1" latinLnBrk="0" hangingPunct="1">
        <a:spcBef>
          <a:spcPct val="0"/>
        </a:spcBef>
        <a:buNone/>
        <a:defRPr sz="3600" b="0" i="0" kern="1200">
          <a:solidFill>
            <a:schemeClr val="tx1"/>
          </a:solidFill>
          <a:latin typeface="Gotham Bold"/>
          <a:ea typeface="+mj-ea"/>
          <a:cs typeface="Gotham Bold"/>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alaga OT Reg"/>
          <a:ea typeface="+mn-ea"/>
          <a:cs typeface="Malaga OT Reg"/>
        </a:defRPr>
      </a:lvl1pPr>
      <a:lvl2pPr marL="742950" indent="-285750" algn="l" defTabSz="457200" rtl="0" eaLnBrk="1" latinLnBrk="0" hangingPunct="1">
        <a:spcBef>
          <a:spcPct val="20000"/>
        </a:spcBef>
        <a:buFont typeface="Arial"/>
        <a:buChar char="–"/>
        <a:defRPr sz="2800" b="0" i="0" kern="1200">
          <a:solidFill>
            <a:schemeClr val="tx1"/>
          </a:solidFill>
          <a:latin typeface="Malaga OT Reg"/>
          <a:ea typeface="+mn-ea"/>
          <a:cs typeface="Malaga OT Reg"/>
        </a:defRPr>
      </a:lvl2pPr>
      <a:lvl3pPr marL="1143000" indent="-228600" algn="l" defTabSz="457200" rtl="0" eaLnBrk="1" latinLnBrk="0" hangingPunct="1">
        <a:spcBef>
          <a:spcPct val="20000"/>
        </a:spcBef>
        <a:buFont typeface="Arial"/>
        <a:buChar char="•"/>
        <a:defRPr sz="2400" b="0" i="0" kern="1200">
          <a:solidFill>
            <a:schemeClr val="tx1"/>
          </a:solidFill>
          <a:latin typeface="Malaga OT Reg"/>
          <a:ea typeface="+mn-ea"/>
          <a:cs typeface="Malaga OT Reg"/>
        </a:defRPr>
      </a:lvl3pPr>
      <a:lvl4pPr marL="1600200" indent="-228600" algn="l" defTabSz="457200" rtl="0" eaLnBrk="1" latinLnBrk="0" hangingPunct="1">
        <a:spcBef>
          <a:spcPct val="20000"/>
        </a:spcBef>
        <a:buFont typeface="Arial"/>
        <a:buChar char="–"/>
        <a:defRPr sz="2000" b="0" i="0" kern="1200">
          <a:solidFill>
            <a:schemeClr val="tx1"/>
          </a:solidFill>
          <a:latin typeface="Malaga OT Reg"/>
          <a:ea typeface="+mn-ea"/>
          <a:cs typeface="Malaga OT Reg"/>
        </a:defRPr>
      </a:lvl4pPr>
      <a:lvl5pPr marL="2057400" indent="-228600" algn="l" defTabSz="457200" rtl="0" eaLnBrk="1" latinLnBrk="0" hangingPunct="1">
        <a:spcBef>
          <a:spcPct val="20000"/>
        </a:spcBef>
        <a:buFont typeface="Arial"/>
        <a:buChar char="»"/>
        <a:defRPr sz="2000" b="0" i="0" kern="1200">
          <a:solidFill>
            <a:schemeClr val="tx1"/>
          </a:solidFill>
          <a:latin typeface="Malaga OT Reg"/>
          <a:ea typeface="+mn-ea"/>
          <a:cs typeface="Malaga OT Reg"/>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Arial" pitchFamily="34" charset="0"/>
              </a:defRPr>
            </a:lvl1pPr>
          </a:lstStyle>
          <a:p>
            <a:pPr defTabSz="457200" fontAlgn="base">
              <a:spcBef>
                <a:spcPct val="0"/>
              </a:spcBef>
              <a:spcAft>
                <a:spcPct val="0"/>
              </a:spcAft>
              <a:defRPr/>
            </a:pPr>
            <a:fld id="{D327ADAC-9D7E-46AA-848B-1C343430324B}" type="datetime4">
              <a:rPr lang="en-CA" altLang="en-US">
                <a:ea typeface="ＭＳ Ｐゴシック" pitchFamily="34" charset="-128"/>
              </a:rPr>
              <a:pPr defTabSz="457200" fontAlgn="base">
                <a:spcBef>
                  <a:spcPct val="0"/>
                </a:spcBef>
                <a:spcAft>
                  <a:spcPct val="0"/>
                </a:spcAft>
                <a:defRPr/>
              </a:pPr>
              <a:t>October 11, 2018</a:t>
            </a:fld>
            <a:endParaRPr lang="en-US" altLang="en-US">
              <a:ea typeface="ＭＳ Ｐゴシック"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800" b="1" i="0">
                <a:solidFill>
                  <a:schemeClr val="bg1">
                    <a:lumMod val="50000"/>
                  </a:schemeClr>
                </a:solidFill>
                <a:latin typeface="+mn-lt"/>
                <a:ea typeface="+mn-ea"/>
                <a:cs typeface="+mn-cs"/>
              </a:defRPr>
            </a:lvl1pPr>
          </a:lstStyle>
          <a:p>
            <a:pPr defTabSz="457200">
              <a:defRPr/>
            </a:pPr>
            <a:r>
              <a:rPr lang="en-US">
                <a:solidFill>
                  <a:prstClr val="white">
                    <a:lumMod val="50000"/>
                  </a:prstClr>
                </a:solidFill>
                <a:latin typeface="Arial"/>
              </a:rPr>
              <a:t>OCAD UNIVERSITY</a:t>
            </a:r>
            <a:endParaRPr lang="en-US" dirty="0">
              <a:solidFill>
                <a:prstClr val="white">
                  <a:lumMod val="50000"/>
                </a:prstClr>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800">
                <a:solidFill>
                  <a:srgbClr val="7F7F7F"/>
                </a:solidFill>
                <a:latin typeface="Arial" pitchFamily="34" charset="0"/>
              </a:defRPr>
            </a:lvl1pPr>
          </a:lstStyle>
          <a:p>
            <a:pPr defTabSz="457200" fontAlgn="base">
              <a:spcBef>
                <a:spcPct val="0"/>
              </a:spcBef>
              <a:spcAft>
                <a:spcPct val="0"/>
              </a:spcAft>
              <a:defRPr/>
            </a:pPr>
            <a:fld id="{16EF7DE3-7475-4171-918D-3B31B26D5451}" type="slidenum">
              <a:rPr lang="en-US" altLang="en-US">
                <a:ea typeface="ＭＳ Ｐゴシック" pitchFamily="34" charset="-128"/>
              </a:rPr>
              <a:pPr defTabSz="457200" fontAlgn="base">
                <a:spcBef>
                  <a:spcPct val="0"/>
                </a:spcBef>
                <a:spcAft>
                  <a:spcPct val="0"/>
                </a:spcAft>
                <a:defRPr/>
              </a:pPr>
              <a:t>‹#›</a:t>
            </a:fld>
            <a:endParaRPr lang="en-US" altLang="en-US">
              <a:ea typeface="ＭＳ Ｐゴシック" pitchFamily="34" charset="-128"/>
            </a:endParaRPr>
          </a:p>
        </p:txBody>
      </p:sp>
    </p:spTree>
    <p:extLst>
      <p:ext uri="{BB962C8B-B14F-4D97-AF65-F5344CB8AC3E}">
        <p14:creationId xmlns:p14="http://schemas.microsoft.com/office/powerpoint/2010/main" val="10065461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20" r:id="rId10"/>
    <p:sldLayoutId id="2147483721" r:id="rId11"/>
  </p:sldLayoutIdLst>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hf hd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3.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hyperlink" Target="mailto:cdipietro@ocadu.ca" TargetMode="External"/><Relationship Id="rId2" Type="http://schemas.openxmlformats.org/officeDocument/2006/relationships/hyperlink" Target="mailto:sferguson@ocadu.ca"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7.xml"/><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etail image of the Sharp Centre - a black and white pixellated box with corrugated exterior - against a night blue sky. A few windows with light reveal a coloured interior: beyond the window frame we see window sills painted in a variety of colours including blue, green and orange." title="Detail image of the Sharp Centre."/>
          <p:cNvPicPr>
            <a:picLocks noChangeAspect="1"/>
          </p:cNvPicPr>
          <p:nvPr/>
        </p:nvPicPr>
        <p:blipFill>
          <a:blip r:embed="rId3"/>
          <a:stretch>
            <a:fillRect/>
          </a:stretch>
        </p:blipFill>
        <p:spPr>
          <a:xfrm>
            <a:off x="0" y="0"/>
            <a:ext cx="9144000" cy="6858000"/>
          </a:xfrm>
          <a:prstGeom prst="rect">
            <a:avLst/>
          </a:prstGeom>
        </p:spPr>
      </p:pic>
      <p:sp>
        <p:nvSpPr>
          <p:cNvPr id="11267" name="TextBox 3"/>
          <p:cNvSpPr txBox="1">
            <a:spLocks noChangeArrowheads="1"/>
          </p:cNvSpPr>
          <p:nvPr/>
        </p:nvSpPr>
        <p:spPr bwMode="auto">
          <a:xfrm>
            <a:off x="436562" y="411163"/>
            <a:ext cx="5071542" cy="492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r>
              <a:rPr lang="en-CA" sz="2000" b="1" dirty="0">
                <a:solidFill>
                  <a:srgbClr val="FFFFFF"/>
                </a:solidFill>
              </a:rPr>
              <a:t>Developing Art &amp; Design Experiential Learning Outcomes: Navigating the Complex Terrain of Experiential Learning in Studio-based Education</a:t>
            </a:r>
          </a:p>
          <a:p>
            <a:endParaRPr lang="en-CA" sz="2000" dirty="0">
              <a:solidFill>
                <a:srgbClr val="FFFFFF"/>
              </a:solidFill>
            </a:endParaRPr>
          </a:p>
          <a:p>
            <a:endParaRPr lang="en-CA" sz="2000" dirty="0">
              <a:solidFill>
                <a:srgbClr val="FFFFFF"/>
              </a:solidFill>
            </a:endParaRPr>
          </a:p>
          <a:p>
            <a:r>
              <a:rPr lang="en-CA" sz="2000" dirty="0">
                <a:solidFill>
                  <a:srgbClr val="FFFFFF"/>
                </a:solidFill>
              </a:rPr>
              <a:t>Learning Outcomes Symposium</a:t>
            </a:r>
          </a:p>
          <a:p>
            <a:r>
              <a:rPr lang="en-CA" sz="2000" dirty="0">
                <a:solidFill>
                  <a:srgbClr val="FFFFFF"/>
                </a:solidFill>
              </a:rPr>
              <a:t>11 October 2018</a:t>
            </a:r>
          </a:p>
          <a:p>
            <a:endParaRPr lang="en-CA" sz="2000" dirty="0">
              <a:solidFill>
                <a:srgbClr val="FFFFFF"/>
              </a:solidFill>
            </a:endParaRPr>
          </a:p>
          <a:p>
            <a:endParaRPr lang="en-CA" sz="2000" dirty="0">
              <a:solidFill>
                <a:srgbClr val="FFFFFF"/>
              </a:solidFill>
            </a:endParaRPr>
          </a:p>
          <a:p>
            <a:r>
              <a:rPr lang="en-CA" sz="2000" dirty="0">
                <a:solidFill>
                  <a:srgbClr val="FFFFFF"/>
                </a:solidFill>
              </a:rPr>
              <a:t>Susan Ferguson</a:t>
            </a:r>
          </a:p>
          <a:p>
            <a:r>
              <a:rPr lang="en-CA" sz="2000" dirty="0">
                <a:solidFill>
                  <a:srgbClr val="FFFFFF"/>
                </a:solidFill>
              </a:rPr>
              <a:t>Cary DiPietro</a:t>
            </a:r>
          </a:p>
          <a:p>
            <a:endParaRPr lang="en-CA" sz="2000" dirty="0">
              <a:solidFill>
                <a:srgbClr val="FFFFFF"/>
              </a:solidFill>
            </a:endParaRPr>
          </a:p>
          <a:p>
            <a:r>
              <a:rPr lang="en-CA" sz="2000" dirty="0">
                <a:solidFill>
                  <a:srgbClr val="FFFFFF"/>
                </a:solidFill>
              </a:rPr>
              <a:t>OCAD University</a:t>
            </a:r>
          </a:p>
          <a:p>
            <a:endParaRPr lang="en-CA" sz="2000" dirty="0">
              <a:solidFill>
                <a:srgbClr val="FFFFFF"/>
              </a:solidFill>
            </a:endParaRPr>
          </a:p>
          <a:p>
            <a:endParaRPr lang="en-US" altLang="en-US" sz="1400" dirty="0">
              <a:solidFill>
                <a:schemeClr val="bg1"/>
              </a:solidFill>
            </a:endParaRPr>
          </a:p>
        </p:txBody>
      </p:sp>
    </p:spTree>
    <p:extLst>
      <p:ext uri="{BB962C8B-B14F-4D97-AF65-F5344CB8AC3E}">
        <p14:creationId xmlns:p14="http://schemas.microsoft.com/office/powerpoint/2010/main" val="3479492793"/>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F15BE60B-B169-CB4D-9D31-ADDBCA180F94}"/>
              </a:ext>
            </a:extLst>
          </p:cNvPr>
          <p:cNvSpPr/>
          <p:nvPr/>
        </p:nvSpPr>
        <p:spPr>
          <a:xfrm>
            <a:off x="2876550" y="1162050"/>
            <a:ext cx="4705350" cy="4572000"/>
          </a:xfrm>
          <a:prstGeom prst="ellipse">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b="1" dirty="0"/>
          </a:p>
        </p:txBody>
      </p:sp>
      <p:sp>
        <p:nvSpPr>
          <p:cNvPr id="4" name="Oval 3">
            <a:extLst>
              <a:ext uri="{FF2B5EF4-FFF2-40B4-BE49-F238E27FC236}">
                <a16:creationId xmlns:a16="http://schemas.microsoft.com/office/drawing/2014/main" id="{52C29457-ECE2-FA47-A9AF-26BB38DA9171}"/>
              </a:ext>
            </a:extLst>
          </p:cNvPr>
          <p:cNvSpPr/>
          <p:nvPr/>
        </p:nvSpPr>
        <p:spPr>
          <a:xfrm>
            <a:off x="1238250" y="1152525"/>
            <a:ext cx="4781550" cy="4648200"/>
          </a:xfrm>
          <a:prstGeom prst="ellipse">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6" name="TextBox 5">
            <a:extLst>
              <a:ext uri="{FF2B5EF4-FFF2-40B4-BE49-F238E27FC236}">
                <a16:creationId xmlns:a16="http://schemas.microsoft.com/office/drawing/2014/main" id="{4C250E00-81B0-3449-8350-26E28E8A74C0}"/>
              </a:ext>
            </a:extLst>
          </p:cNvPr>
          <p:cNvSpPr txBox="1"/>
          <p:nvPr/>
        </p:nvSpPr>
        <p:spPr>
          <a:xfrm>
            <a:off x="6090372" y="3211168"/>
            <a:ext cx="1890833" cy="553998"/>
          </a:xfrm>
          <a:prstGeom prst="rect">
            <a:avLst/>
          </a:prstGeom>
          <a:noFill/>
        </p:spPr>
        <p:txBody>
          <a:bodyPr wrap="square" rtlCol="0">
            <a:spAutoFit/>
          </a:bodyPr>
          <a:lstStyle/>
          <a:p>
            <a:r>
              <a:rPr lang="en-CA" sz="1500" b="1" dirty="0"/>
              <a:t>EXPERIENTIAL OPPORTUNITIES</a:t>
            </a:r>
            <a:endParaRPr lang="en-US" sz="1500" dirty="0"/>
          </a:p>
        </p:txBody>
      </p:sp>
      <p:sp>
        <p:nvSpPr>
          <p:cNvPr id="7" name="TextBox 6">
            <a:extLst>
              <a:ext uri="{FF2B5EF4-FFF2-40B4-BE49-F238E27FC236}">
                <a16:creationId xmlns:a16="http://schemas.microsoft.com/office/drawing/2014/main" id="{3D38C85E-C761-E545-9F9D-66E24C690F6A}"/>
              </a:ext>
            </a:extLst>
          </p:cNvPr>
          <p:cNvSpPr txBox="1"/>
          <p:nvPr/>
        </p:nvSpPr>
        <p:spPr>
          <a:xfrm>
            <a:off x="7441190" y="1818786"/>
            <a:ext cx="1491529" cy="553998"/>
          </a:xfrm>
          <a:prstGeom prst="rect">
            <a:avLst/>
          </a:prstGeom>
          <a:noFill/>
        </p:spPr>
        <p:txBody>
          <a:bodyPr wrap="square" rtlCol="0">
            <a:spAutoFit/>
          </a:bodyPr>
          <a:lstStyle/>
          <a:p>
            <a:r>
              <a:rPr lang="en-CA" sz="1500" b="1" dirty="0"/>
              <a:t>Fully Outside OCAD U</a:t>
            </a:r>
            <a:endParaRPr lang="en-US" sz="1500" dirty="0"/>
          </a:p>
        </p:txBody>
      </p:sp>
      <p:sp>
        <p:nvSpPr>
          <p:cNvPr id="8" name="TextBox 7">
            <a:extLst>
              <a:ext uri="{FF2B5EF4-FFF2-40B4-BE49-F238E27FC236}">
                <a16:creationId xmlns:a16="http://schemas.microsoft.com/office/drawing/2014/main" id="{1FEFB435-F481-4F49-90CB-030793BA3A1D}"/>
              </a:ext>
            </a:extLst>
          </p:cNvPr>
          <p:cNvSpPr txBox="1"/>
          <p:nvPr/>
        </p:nvSpPr>
        <p:spPr>
          <a:xfrm>
            <a:off x="240290" y="1818786"/>
            <a:ext cx="1491529" cy="553998"/>
          </a:xfrm>
          <a:prstGeom prst="rect">
            <a:avLst/>
          </a:prstGeom>
          <a:noFill/>
        </p:spPr>
        <p:txBody>
          <a:bodyPr wrap="square" rtlCol="0">
            <a:spAutoFit/>
          </a:bodyPr>
          <a:lstStyle/>
          <a:p>
            <a:r>
              <a:rPr lang="en-CA" sz="1500" b="1" dirty="0"/>
              <a:t>Fully Inside OCAD U</a:t>
            </a:r>
            <a:endParaRPr lang="en-US" sz="1500" dirty="0"/>
          </a:p>
        </p:txBody>
      </p:sp>
      <p:sp>
        <p:nvSpPr>
          <p:cNvPr id="9" name="TextBox 8">
            <a:extLst>
              <a:ext uri="{FF2B5EF4-FFF2-40B4-BE49-F238E27FC236}">
                <a16:creationId xmlns:a16="http://schemas.microsoft.com/office/drawing/2014/main" id="{A9610835-C7F7-E947-8B43-DDF997D2CF0F}"/>
              </a:ext>
            </a:extLst>
          </p:cNvPr>
          <p:cNvSpPr txBox="1"/>
          <p:nvPr/>
        </p:nvSpPr>
        <p:spPr>
          <a:xfrm>
            <a:off x="1385022" y="3182593"/>
            <a:ext cx="1491529" cy="323165"/>
          </a:xfrm>
          <a:prstGeom prst="rect">
            <a:avLst/>
          </a:prstGeom>
          <a:noFill/>
        </p:spPr>
        <p:txBody>
          <a:bodyPr wrap="square" rtlCol="0">
            <a:spAutoFit/>
          </a:bodyPr>
          <a:lstStyle/>
          <a:p>
            <a:r>
              <a:rPr lang="en-CA" sz="1500" b="1" dirty="0"/>
              <a:t>CURRICULUM</a:t>
            </a:r>
            <a:endParaRPr lang="en-US" sz="1500" dirty="0"/>
          </a:p>
        </p:txBody>
      </p:sp>
      <p:sp>
        <p:nvSpPr>
          <p:cNvPr id="10" name="TextBox 9">
            <a:extLst>
              <a:ext uri="{FF2B5EF4-FFF2-40B4-BE49-F238E27FC236}">
                <a16:creationId xmlns:a16="http://schemas.microsoft.com/office/drawing/2014/main" id="{7C1B17C1-2797-3441-B449-640D58F43EE6}"/>
              </a:ext>
            </a:extLst>
          </p:cNvPr>
          <p:cNvSpPr txBox="1"/>
          <p:nvPr/>
        </p:nvSpPr>
        <p:spPr>
          <a:xfrm>
            <a:off x="3275856" y="2478555"/>
            <a:ext cx="2376264" cy="2354491"/>
          </a:xfrm>
          <a:prstGeom prst="rect">
            <a:avLst/>
          </a:prstGeom>
          <a:solidFill>
            <a:srgbClr val="7030A0">
              <a:tint val="66000"/>
              <a:satMod val="160000"/>
            </a:srgbClr>
          </a:solidFill>
          <a:ln>
            <a:solidFill>
              <a:srgbClr val="7030A0"/>
            </a:solidFill>
          </a:ln>
        </p:spPr>
        <p:txBody>
          <a:bodyPr wrap="square" rtlCol="0">
            <a:spAutoFit/>
          </a:bodyPr>
          <a:lstStyle/>
          <a:p>
            <a:r>
              <a:rPr lang="en-CA" sz="2100" b="1" dirty="0"/>
              <a:t>EXPERIENTIAL LEARNING OPPORTUNITIES</a:t>
            </a:r>
          </a:p>
          <a:p>
            <a:r>
              <a:rPr lang="en-CA" sz="2100" dirty="0"/>
              <a:t>(AKA PODS --&gt; PROFESSIONAL LEARNING LABS)</a:t>
            </a:r>
            <a:endParaRPr lang="en-US" sz="2100" dirty="0"/>
          </a:p>
        </p:txBody>
      </p:sp>
    </p:spTree>
    <p:extLst>
      <p:ext uri="{BB962C8B-B14F-4D97-AF65-F5344CB8AC3E}">
        <p14:creationId xmlns:p14="http://schemas.microsoft.com/office/powerpoint/2010/main" val="906614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AAC1E6-3382-B04E-B5D7-5D728B7C0F7E}"/>
              </a:ext>
            </a:extLst>
          </p:cNvPr>
          <p:cNvSpPr/>
          <p:nvPr/>
        </p:nvSpPr>
        <p:spPr>
          <a:xfrm>
            <a:off x="114300" y="4867275"/>
            <a:ext cx="2219325" cy="9810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B0D277A2-32B3-7F4E-BFD2-9AA5B92A3942}"/>
              </a:ext>
            </a:extLst>
          </p:cNvPr>
          <p:cNvSpPr/>
          <p:nvPr/>
        </p:nvSpPr>
        <p:spPr>
          <a:xfrm>
            <a:off x="2333625" y="3886200"/>
            <a:ext cx="2038350" cy="9810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a:extLst>
              <a:ext uri="{FF2B5EF4-FFF2-40B4-BE49-F238E27FC236}">
                <a16:creationId xmlns:a16="http://schemas.microsoft.com/office/drawing/2014/main" id="{5511C6AF-16EA-F844-8580-FA887B5E769E}"/>
              </a:ext>
            </a:extLst>
          </p:cNvPr>
          <p:cNvSpPr/>
          <p:nvPr/>
        </p:nvSpPr>
        <p:spPr>
          <a:xfrm>
            <a:off x="4371975" y="2962275"/>
            <a:ext cx="2059998" cy="9239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a:extLst>
              <a:ext uri="{FF2B5EF4-FFF2-40B4-BE49-F238E27FC236}">
                <a16:creationId xmlns:a16="http://schemas.microsoft.com/office/drawing/2014/main" id="{E290EF0E-EDAF-FB41-AB7C-46A586F81750}"/>
              </a:ext>
            </a:extLst>
          </p:cNvPr>
          <p:cNvSpPr txBox="1"/>
          <p:nvPr/>
        </p:nvSpPr>
        <p:spPr>
          <a:xfrm>
            <a:off x="114300" y="950768"/>
            <a:ext cx="5486400" cy="415498"/>
          </a:xfrm>
          <a:prstGeom prst="rect">
            <a:avLst/>
          </a:prstGeom>
          <a:noFill/>
        </p:spPr>
        <p:txBody>
          <a:bodyPr wrap="square" rtlCol="0">
            <a:spAutoFit/>
          </a:bodyPr>
          <a:lstStyle/>
          <a:p>
            <a:r>
              <a:rPr lang="en-CA" sz="2100" b="1" dirty="0"/>
              <a:t>PROFESSIONAL LEARNING LABS</a:t>
            </a:r>
            <a:endParaRPr lang="en-US" sz="2100" b="1" dirty="0"/>
          </a:p>
        </p:txBody>
      </p:sp>
      <p:sp>
        <p:nvSpPr>
          <p:cNvPr id="13" name="TextBox 12">
            <a:extLst>
              <a:ext uri="{FF2B5EF4-FFF2-40B4-BE49-F238E27FC236}">
                <a16:creationId xmlns:a16="http://schemas.microsoft.com/office/drawing/2014/main" id="{EF899532-067C-5245-B3B3-0DE39138E11D}"/>
              </a:ext>
            </a:extLst>
          </p:cNvPr>
          <p:cNvSpPr txBox="1"/>
          <p:nvPr/>
        </p:nvSpPr>
        <p:spPr>
          <a:xfrm>
            <a:off x="114301" y="1343184"/>
            <a:ext cx="3553691" cy="3000821"/>
          </a:xfrm>
          <a:prstGeom prst="rect">
            <a:avLst/>
          </a:prstGeom>
          <a:noFill/>
        </p:spPr>
        <p:txBody>
          <a:bodyPr wrap="square" rtlCol="0">
            <a:spAutoFit/>
          </a:bodyPr>
          <a:lstStyle/>
          <a:p>
            <a:r>
              <a:rPr lang="en-CA" sz="1350" b="1" dirty="0"/>
              <a:t>FEATURES</a:t>
            </a:r>
            <a:r>
              <a:rPr lang="en-CA" sz="1350" dirty="0"/>
              <a:t>:</a:t>
            </a:r>
          </a:p>
          <a:p>
            <a:pPr marL="214313" indent="-214313">
              <a:buFont typeface="Arial" panose="020B0604020202020204" pitchFamily="34" charset="0"/>
              <a:buChar char="•"/>
            </a:pPr>
            <a:r>
              <a:rPr lang="en-CA" sz="1350" dirty="0"/>
              <a:t>Tightly couple curriculum and co-curriculum</a:t>
            </a:r>
          </a:p>
          <a:p>
            <a:pPr marL="214313" indent="-214313">
              <a:buFont typeface="Arial" panose="020B0604020202020204" pitchFamily="34" charset="0"/>
              <a:buChar char="•"/>
            </a:pPr>
            <a:r>
              <a:rPr lang="en-CA" sz="1350" dirty="0"/>
              <a:t>Connected to existing courses where possible</a:t>
            </a:r>
          </a:p>
          <a:p>
            <a:pPr marL="214313" indent="-214313">
              <a:buFont typeface="Arial" panose="020B0604020202020204" pitchFamily="34" charset="0"/>
              <a:buChar char="•"/>
            </a:pPr>
            <a:r>
              <a:rPr lang="en-CA" sz="1350" dirty="0"/>
              <a:t>Explicit and clear to students</a:t>
            </a:r>
          </a:p>
          <a:p>
            <a:pPr marL="214313" indent="-214313">
              <a:buFont typeface="Arial" panose="020B0604020202020204" pitchFamily="34" charset="0"/>
              <a:buChar char="•"/>
            </a:pPr>
            <a:r>
              <a:rPr lang="en-CA" sz="1350" dirty="0"/>
              <a:t>Engage alumni, trusted partners</a:t>
            </a:r>
          </a:p>
          <a:p>
            <a:pPr marL="214313" indent="-214313">
              <a:buFont typeface="Arial" panose="020B0604020202020204" pitchFamily="34" charset="0"/>
              <a:buChar char="•"/>
            </a:pPr>
            <a:r>
              <a:rPr lang="en-CA" sz="1350" dirty="0"/>
              <a:t>Diverse, flexible (built to engage a wide range of students)</a:t>
            </a:r>
          </a:p>
          <a:p>
            <a:pPr marL="214313" indent="-214313">
              <a:buFont typeface="Arial" panose="020B0604020202020204" pitchFamily="34" charset="0"/>
              <a:buChar char="•"/>
            </a:pPr>
            <a:r>
              <a:rPr lang="en-CA" sz="1350" dirty="0"/>
              <a:t>Evaluated through reflection, portfolio &amp; documentation</a:t>
            </a:r>
          </a:p>
          <a:p>
            <a:endParaRPr lang="en-CA" sz="1350" dirty="0"/>
          </a:p>
          <a:p>
            <a:endParaRPr lang="en-CA" sz="1350" dirty="0"/>
          </a:p>
          <a:p>
            <a:endParaRPr lang="en-US" sz="1350" dirty="0"/>
          </a:p>
        </p:txBody>
      </p:sp>
      <p:sp>
        <p:nvSpPr>
          <p:cNvPr id="14" name="TextBox 13">
            <a:extLst>
              <a:ext uri="{FF2B5EF4-FFF2-40B4-BE49-F238E27FC236}">
                <a16:creationId xmlns:a16="http://schemas.microsoft.com/office/drawing/2014/main" id="{25916538-0D42-DC41-B577-59C5783C8097}"/>
              </a:ext>
            </a:extLst>
          </p:cNvPr>
          <p:cNvSpPr txBox="1"/>
          <p:nvPr/>
        </p:nvSpPr>
        <p:spPr>
          <a:xfrm>
            <a:off x="6734032" y="4886175"/>
            <a:ext cx="2182091"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CA" sz="1350" b="1" dirty="0"/>
              <a:t>EXISTING</a:t>
            </a:r>
            <a:r>
              <a:rPr lang="en-CA" sz="1350" dirty="0"/>
              <a:t> </a:t>
            </a:r>
            <a:r>
              <a:rPr lang="en-CA" sz="1350" b="1" dirty="0"/>
              <a:t>OPPORTUNITIES</a:t>
            </a:r>
            <a:r>
              <a:rPr lang="en-CA" sz="1350" dirty="0"/>
              <a:t>:</a:t>
            </a:r>
          </a:p>
          <a:p>
            <a:r>
              <a:rPr lang="en-CA" sz="1350" dirty="0"/>
              <a:t>Placement courses</a:t>
            </a:r>
          </a:p>
          <a:p>
            <a:r>
              <a:rPr lang="en-CA" sz="1350" dirty="0"/>
              <a:t>Etc. continue to exist</a:t>
            </a:r>
            <a:endParaRPr lang="en-US" sz="1350" dirty="0"/>
          </a:p>
        </p:txBody>
      </p:sp>
      <p:sp>
        <p:nvSpPr>
          <p:cNvPr id="15" name="TextBox 14">
            <a:extLst>
              <a:ext uri="{FF2B5EF4-FFF2-40B4-BE49-F238E27FC236}">
                <a16:creationId xmlns:a16="http://schemas.microsoft.com/office/drawing/2014/main" id="{A31EF8F8-5691-CD4B-8024-A4641ED965A7}"/>
              </a:ext>
            </a:extLst>
          </p:cNvPr>
          <p:cNvSpPr txBox="1"/>
          <p:nvPr/>
        </p:nvSpPr>
        <p:spPr>
          <a:xfrm>
            <a:off x="187036" y="4966514"/>
            <a:ext cx="2146589" cy="1200329"/>
          </a:xfrm>
          <a:prstGeom prst="rect">
            <a:avLst/>
          </a:prstGeom>
          <a:noFill/>
        </p:spPr>
        <p:txBody>
          <a:bodyPr wrap="square" rtlCol="0">
            <a:spAutoFit/>
          </a:bodyPr>
          <a:lstStyle/>
          <a:p>
            <a:r>
              <a:rPr lang="en-CA" sz="1200" b="1" i="1" dirty="0"/>
              <a:t>PLL 1000: </a:t>
            </a:r>
            <a:br>
              <a:rPr lang="en-CA" sz="1200" b="1" i="1" dirty="0"/>
            </a:br>
            <a:r>
              <a:rPr lang="en-CA" sz="1200" i="1" dirty="0"/>
              <a:t>Connections &amp; Discovery</a:t>
            </a:r>
          </a:p>
          <a:p>
            <a:r>
              <a:rPr lang="en-CA" sz="1200" dirty="0"/>
              <a:t>Sample </a:t>
            </a:r>
            <a:r>
              <a:rPr lang="en-CA" sz="1200" dirty="0" err="1"/>
              <a:t>opps</a:t>
            </a:r>
            <a:r>
              <a:rPr lang="en-CA" sz="1200" dirty="0"/>
              <a:t>: site visits, portfolio development, resume</a:t>
            </a:r>
          </a:p>
          <a:p>
            <a:endParaRPr lang="en-US" sz="1200" dirty="0"/>
          </a:p>
        </p:txBody>
      </p:sp>
      <p:sp>
        <p:nvSpPr>
          <p:cNvPr id="16" name="TextBox 15">
            <a:extLst>
              <a:ext uri="{FF2B5EF4-FFF2-40B4-BE49-F238E27FC236}">
                <a16:creationId xmlns:a16="http://schemas.microsoft.com/office/drawing/2014/main" id="{85C2C015-7110-A44D-9835-2D7BDC7184D8}"/>
              </a:ext>
            </a:extLst>
          </p:cNvPr>
          <p:cNvSpPr txBox="1"/>
          <p:nvPr/>
        </p:nvSpPr>
        <p:spPr>
          <a:xfrm>
            <a:off x="2333625" y="3973935"/>
            <a:ext cx="2146589" cy="1015663"/>
          </a:xfrm>
          <a:prstGeom prst="rect">
            <a:avLst/>
          </a:prstGeom>
          <a:noFill/>
        </p:spPr>
        <p:txBody>
          <a:bodyPr wrap="square" rtlCol="0">
            <a:spAutoFit/>
          </a:bodyPr>
          <a:lstStyle/>
          <a:p>
            <a:r>
              <a:rPr lang="en-CA" sz="1200" b="1" i="1" dirty="0"/>
              <a:t>PLL 2000: </a:t>
            </a:r>
            <a:endParaRPr lang="en-CA" sz="1200" i="1" dirty="0"/>
          </a:p>
          <a:p>
            <a:r>
              <a:rPr lang="en-CA" sz="1200" dirty="0"/>
              <a:t>Sample </a:t>
            </a:r>
            <a:r>
              <a:rPr lang="en-CA" sz="1200" dirty="0" err="1"/>
              <a:t>opps</a:t>
            </a:r>
            <a:r>
              <a:rPr lang="en-CA" sz="1200" dirty="0"/>
              <a:t>: shadowing, charrettes, short projects, mentoring</a:t>
            </a:r>
          </a:p>
          <a:p>
            <a:endParaRPr lang="en-US" sz="1200" dirty="0"/>
          </a:p>
        </p:txBody>
      </p:sp>
      <p:sp>
        <p:nvSpPr>
          <p:cNvPr id="17" name="TextBox 16">
            <a:extLst>
              <a:ext uri="{FF2B5EF4-FFF2-40B4-BE49-F238E27FC236}">
                <a16:creationId xmlns:a16="http://schemas.microsoft.com/office/drawing/2014/main" id="{9376D01F-693C-1245-9CC7-24A3AAA2212F}"/>
              </a:ext>
            </a:extLst>
          </p:cNvPr>
          <p:cNvSpPr txBox="1"/>
          <p:nvPr/>
        </p:nvSpPr>
        <p:spPr>
          <a:xfrm>
            <a:off x="4404014" y="3050010"/>
            <a:ext cx="2146589" cy="1015663"/>
          </a:xfrm>
          <a:prstGeom prst="rect">
            <a:avLst/>
          </a:prstGeom>
          <a:noFill/>
        </p:spPr>
        <p:txBody>
          <a:bodyPr wrap="square" rtlCol="0">
            <a:spAutoFit/>
          </a:bodyPr>
          <a:lstStyle/>
          <a:p>
            <a:r>
              <a:rPr lang="en-CA" sz="1200" b="1" i="1" dirty="0"/>
              <a:t>PLL 3000: </a:t>
            </a:r>
            <a:endParaRPr lang="en-CA" sz="1200" i="1" dirty="0"/>
          </a:p>
          <a:p>
            <a:r>
              <a:rPr lang="en-CA" sz="1200" dirty="0"/>
              <a:t>Sample </a:t>
            </a:r>
            <a:r>
              <a:rPr lang="en-CA" sz="1200" dirty="0" err="1"/>
              <a:t>opps</a:t>
            </a:r>
            <a:r>
              <a:rPr lang="en-CA" sz="1200" dirty="0"/>
              <a:t>: exhibitions, sales, contracts, commissions</a:t>
            </a:r>
          </a:p>
          <a:p>
            <a:endParaRPr lang="en-US" sz="1200" dirty="0"/>
          </a:p>
        </p:txBody>
      </p:sp>
      <p:grpSp>
        <p:nvGrpSpPr>
          <p:cNvPr id="23" name="Group 22">
            <a:extLst>
              <a:ext uri="{FF2B5EF4-FFF2-40B4-BE49-F238E27FC236}">
                <a16:creationId xmlns:a16="http://schemas.microsoft.com/office/drawing/2014/main" id="{2C8B7589-05CB-294F-9D33-B0465868E0A2}"/>
              </a:ext>
            </a:extLst>
          </p:cNvPr>
          <p:cNvGrpSpPr/>
          <p:nvPr/>
        </p:nvGrpSpPr>
        <p:grpSpPr>
          <a:xfrm>
            <a:off x="6418984" y="1189759"/>
            <a:ext cx="2396837" cy="2012674"/>
            <a:chOff x="8558645" y="443345"/>
            <a:chExt cx="3195783" cy="2683566"/>
          </a:xfrm>
        </p:grpSpPr>
        <p:grpSp>
          <p:nvGrpSpPr>
            <p:cNvPr id="12" name="Group 11">
              <a:extLst>
                <a:ext uri="{FF2B5EF4-FFF2-40B4-BE49-F238E27FC236}">
                  <a16:creationId xmlns:a16="http://schemas.microsoft.com/office/drawing/2014/main" id="{AB5D5E07-4CE6-E440-B2EB-B4D6FD26C242}"/>
                </a:ext>
              </a:extLst>
            </p:cNvPr>
            <p:cNvGrpSpPr/>
            <p:nvPr/>
          </p:nvGrpSpPr>
          <p:grpSpPr>
            <a:xfrm>
              <a:off x="8575964" y="443345"/>
              <a:ext cx="3178464" cy="2363355"/>
              <a:chOff x="8775700" y="939800"/>
              <a:chExt cx="2641600" cy="1866900"/>
            </a:xfrm>
            <a:solidFill>
              <a:schemeClr val="bg1"/>
            </a:solidFill>
          </p:grpSpPr>
          <p:sp>
            <p:nvSpPr>
              <p:cNvPr id="5" name="Rectangle 4">
                <a:extLst>
                  <a:ext uri="{FF2B5EF4-FFF2-40B4-BE49-F238E27FC236}">
                    <a16:creationId xmlns:a16="http://schemas.microsoft.com/office/drawing/2014/main" id="{D6EDBCF2-9756-4547-8B7D-A8B2309A7895}"/>
                  </a:ext>
                </a:extLst>
              </p:cNvPr>
              <p:cNvSpPr/>
              <p:nvPr/>
            </p:nvSpPr>
            <p:spPr>
              <a:xfrm>
                <a:off x="8775700" y="2184400"/>
                <a:ext cx="2641600" cy="6223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riangle 5">
                <a:extLst>
                  <a:ext uri="{FF2B5EF4-FFF2-40B4-BE49-F238E27FC236}">
                    <a16:creationId xmlns:a16="http://schemas.microsoft.com/office/drawing/2014/main" id="{7D7F5FFB-9A1F-F84D-A4E7-8CFAEE52CD14}"/>
                  </a:ext>
                </a:extLst>
              </p:cNvPr>
              <p:cNvSpPr/>
              <p:nvPr/>
            </p:nvSpPr>
            <p:spPr>
              <a:xfrm>
                <a:off x="8775700" y="939800"/>
                <a:ext cx="800100" cy="1244600"/>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riangle 7">
                <a:extLst>
                  <a:ext uri="{FF2B5EF4-FFF2-40B4-BE49-F238E27FC236}">
                    <a16:creationId xmlns:a16="http://schemas.microsoft.com/office/drawing/2014/main" id="{E7160450-1344-3046-85BB-ADABC2F40E4F}"/>
                  </a:ext>
                </a:extLst>
              </p:cNvPr>
              <p:cNvSpPr/>
              <p:nvPr/>
            </p:nvSpPr>
            <p:spPr>
              <a:xfrm>
                <a:off x="9207500" y="939800"/>
                <a:ext cx="800100" cy="1244600"/>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riangle 8">
                <a:extLst>
                  <a:ext uri="{FF2B5EF4-FFF2-40B4-BE49-F238E27FC236}">
                    <a16:creationId xmlns:a16="http://schemas.microsoft.com/office/drawing/2014/main" id="{A8A6DA98-08C7-6248-8A49-139F20FCEB68}"/>
                  </a:ext>
                </a:extLst>
              </p:cNvPr>
              <p:cNvSpPr/>
              <p:nvPr/>
            </p:nvSpPr>
            <p:spPr>
              <a:xfrm>
                <a:off x="9652000" y="939800"/>
                <a:ext cx="800100" cy="1244600"/>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riangle 9">
                <a:extLst>
                  <a:ext uri="{FF2B5EF4-FFF2-40B4-BE49-F238E27FC236}">
                    <a16:creationId xmlns:a16="http://schemas.microsoft.com/office/drawing/2014/main" id="{F93AD019-CDF3-E543-9A7B-4BFD7252D52C}"/>
                  </a:ext>
                </a:extLst>
              </p:cNvPr>
              <p:cNvSpPr/>
              <p:nvPr/>
            </p:nvSpPr>
            <p:spPr>
              <a:xfrm>
                <a:off x="10172700" y="939800"/>
                <a:ext cx="800100" cy="1244600"/>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riangle 10">
                <a:extLst>
                  <a:ext uri="{FF2B5EF4-FFF2-40B4-BE49-F238E27FC236}">
                    <a16:creationId xmlns:a16="http://schemas.microsoft.com/office/drawing/2014/main" id="{AB257690-120C-1943-8F89-18E22013271B}"/>
                  </a:ext>
                </a:extLst>
              </p:cNvPr>
              <p:cNvSpPr/>
              <p:nvPr/>
            </p:nvSpPr>
            <p:spPr>
              <a:xfrm>
                <a:off x="10617200" y="939800"/>
                <a:ext cx="800100" cy="1244600"/>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8" name="TextBox 17">
              <a:extLst>
                <a:ext uri="{FF2B5EF4-FFF2-40B4-BE49-F238E27FC236}">
                  <a16:creationId xmlns:a16="http://schemas.microsoft.com/office/drawing/2014/main" id="{DAD47BF8-34D7-0D44-8843-7E22802A2FA9}"/>
                </a:ext>
              </a:extLst>
            </p:cNvPr>
            <p:cNvSpPr txBox="1"/>
            <p:nvPr/>
          </p:nvSpPr>
          <p:spPr>
            <a:xfrm>
              <a:off x="8558645" y="2018915"/>
              <a:ext cx="2862118" cy="1107996"/>
            </a:xfrm>
            <a:prstGeom prst="rect">
              <a:avLst/>
            </a:prstGeom>
            <a:noFill/>
          </p:spPr>
          <p:txBody>
            <a:bodyPr wrap="square" rtlCol="0">
              <a:spAutoFit/>
            </a:bodyPr>
            <a:lstStyle/>
            <a:p>
              <a:r>
                <a:rPr lang="en-CA" sz="1200" b="1" i="1" dirty="0"/>
                <a:t>PLL 4000 (or capstone?)</a:t>
              </a:r>
              <a:endParaRPr lang="en-CA" sz="1200" i="1" dirty="0"/>
            </a:p>
            <a:p>
              <a:r>
                <a:rPr lang="en-CA" sz="1200" dirty="0"/>
                <a:t>Specialized, self-directed opportunities</a:t>
              </a:r>
            </a:p>
            <a:p>
              <a:endParaRPr lang="en-US" sz="1200" dirty="0"/>
            </a:p>
          </p:txBody>
        </p:sp>
      </p:grpSp>
      <p:cxnSp>
        <p:nvCxnSpPr>
          <p:cNvPr id="20" name="Curved Connector 19">
            <a:extLst>
              <a:ext uri="{FF2B5EF4-FFF2-40B4-BE49-F238E27FC236}">
                <a16:creationId xmlns:a16="http://schemas.microsoft.com/office/drawing/2014/main" id="{0DD2F384-FB98-014B-902A-6AC68DB2A801}"/>
              </a:ext>
            </a:extLst>
          </p:cNvPr>
          <p:cNvCxnSpPr/>
          <p:nvPr/>
        </p:nvCxnSpPr>
        <p:spPr>
          <a:xfrm rot="10800000" flipV="1">
            <a:off x="2660073" y="3050009"/>
            <a:ext cx="4384964" cy="2607841"/>
          </a:xfrm>
          <a:prstGeom prst="curvedConnector3">
            <a:avLst>
              <a:gd name="adj1" fmla="val 7583"/>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F21AD04-5672-7249-A7A8-62B619B438E8}"/>
              </a:ext>
            </a:extLst>
          </p:cNvPr>
          <p:cNvSpPr txBox="1"/>
          <p:nvPr/>
        </p:nvSpPr>
        <p:spPr>
          <a:xfrm rot="20685359">
            <a:off x="3512538" y="4958976"/>
            <a:ext cx="3078307" cy="300082"/>
          </a:xfrm>
          <a:prstGeom prst="rect">
            <a:avLst/>
          </a:prstGeom>
          <a:noFill/>
        </p:spPr>
        <p:txBody>
          <a:bodyPr wrap="square" rtlCol="0">
            <a:spAutoFit/>
          </a:bodyPr>
          <a:lstStyle/>
          <a:p>
            <a:r>
              <a:rPr lang="en-CA" sz="1350" dirty="0"/>
              <a:t>Facilitators/mentors for 1</a:t>
            </a:r>
            <a:r>
              <a:rPr lang="en-CA" sz="1350" baseline="30000" dirty="0"/>
              <a:t>st</a:t>
            </a:r>
            <a:r>
              <a:rPr lang="en-CA" sz="1350" dirty="0"/>
              <a:t> year PLLs </a:t>
            </a:r>
            <a:endParaRPr lang="en-US" sz="1350" dirty="0"/>
          </a:p>
        </p:txBody>
      </p:sp>
    </p:spTree>
    <p:extLst>
      <p:ext uri="{BB962C8B-B14F-4D97-AF65-F5344CB8AC3E}">
        <p14:creationId xmlns:p14="http://schemas.microsoft.com/office/powerpoint/2010/main" val="88659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5442A051-37C8-B74E-BC44-79496CCA0B9D}"/>
              </a:ext>
            </a:extLst>
          </p:cNvPr>
          <p:cNvCxnSpPr/>
          <p:nvPr/>
        </p:nvCxnSpPr>
        <p:spPr>
          <a:xfrm>
            <a:off x="644237" y="1268760"/>
            <a:ext cx="7647709"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ECFFD161-CD95-F84D-9A82-EC8F23E682D1}"/>
              </a:ext>
            </a:extLst>
          </p:cNvPr>
          <p:cNvCxnSpPr/>
          <p:nvPr/>
        </p:nvCxnSpPr>
        <p:spPr>
          <a:xfrm>
            <a:off x="644237" y="2780928"/>
            <a:ext cx="7647709"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B29F288F-0A5D-0A4C-9832-D544AA54125A}"/>
              </a:ext>
            </a:extLst>
          </p:cNvPr>
          <p:cNvCxnSpPr/>
          <p:nvPr/>
        </p:nvCxnSpPr>
        <p:spPr>
          <a:xfrm>
            <a:off x="644237" y="5373216"/>
            <a:ext cx="773603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88B3BC4-BD1B-3544-8A34-15668E6EE74E}"/>
              </a:ext>
            </a:extLst>
          </p:cNvPr>
          <p:cNvSpPr txBox="1"/>
          <p:nvPr/>
        </p:nvSpPr>
        <p:spPr>
          <a:xfrm>
            <a:off x="155863" y="1655512"/>
            <a:ext cx="1751112" cy="369332"/>
          </a:xfrm>
          <a:prstGeom prst="rect">
            <a:avLst/>
          </a:prstGeom>
          <a:noFill/>
        </p:spPr>
        <p:txBody>
          <a:bodyPr wrap="square" rtlCol="0">
            <a:spAutoFit/>
          </a:bodyPr>
          <a:lstStyle/>
          <a:p>
            <a:r>
              <a:rPr lang="en-CA" dirty="0"/>
              <a:t>Curriculum</a:t>
            </a:r>
            <a:endParaRPr lang="en-US" dirty="0"/>
          </a:p>
        </p:txBody>
      </p:sp>
      <p:sp>
        <p:nvSpPr>
          <p:cNvPr id="7" name="TextBox 6">
            <a:extLst>
              <a:ext uri="{FF2B5EF4-FFF2-40B4-BE49-F238E27FC236}">
                <a16:creationId xmlns:a16="http://schemas.microsoft.com/office/drawing/2014/main" id="{69903715-6C9A-1D46-BECF-5938042359F1}"/>
              </a:ext>
            </a:extLst>
          </p:cNvPr>
          <p:cNvSpPr txBox="1"/>
          <p:nvPr/>
        </p:nvSpPr>
        <p:spPr>
          <a:xfrm>
            <a:off x="7200291" y="1655512"/>
            <a:ext cx="1905519" cy="369332"/>
          </a:xfrm>
          <a:prstGeom prst="rect">
            <a:avLst/>
          </a:prstGeom>
          <a:noFill/>
        </p:spPr>
        <p:txBody>
          <a:bodyPr wrap="square" rtlCol="0">
            <a:spAutoFit/>
          </a:bodyPr>
          <a:lstStyle/>
          <a:p>
            <a:r>
              <a:rPr lang="en-CA" dirty="0"/>
              <a:t>Co-Curriculum</a:t>
            </a:r>
            <a:endParaRPr lang="en-US" dirty="0"/>
          </a:p>
        </p:txBody>
      </p:sp>
      <p:sp>
        <p:nvSpPr>
          <p:cNvPr id="8" name="TextBox 7">
            <a:extLst>
              <a:ext uri="{FF2B5EF4-FFF2-40B4-BE49-F238E27FC236}">
                <a16:creationId xmlns:a16="http://schemas.microsoft.com/office/drawing/2014/main" id="{EAB2A7AA-256C-BF4E-B1C6-05482B201A8F}"/>
              </a:ext>
            </a:extLst>
          </p:cNvPr>
          <p:cNvSpPr txBox="1"/>
          <p:nvPr/>
        </p:nvSpPr>
        <p:spPr>
          <a:xfrm>
            <a:off x="155863" y="3039409"/>
            <a:ext cx="2065459" cy="577081"/>
          </a:xfrm>
          <a:prstGeom prst="rect">
            <a:avLst/>
          </a:prstGeom>
          <a:noFill/>
        </p:spPr>
        <p:txBody>
          <a:bodyPr wrap="square" rtlCol="0">
            <a:spAutoFit/>
          </a:bodyPr>
          <a:lstStyle/>
          <a:p>
            <a:r>
              <a:rPr lang="en-CA" dirty="0"/>
              <a:t>Program-specific</a:t>
            </a:r>
            <a:endParaRPr lang="en-US" dirty="0"/>
          </a:p>
          <a:p>
            <a:endParaRPr lang="en-US" sz="1350" dirty="0"/>
          </a:p>
        </p:txBody>
      </p:sp>
      <p:sp>
        <p:nvSpPr>
          <p:cNvPr id="9" name="TextBox 8">
            <a:extLst>
              <a:ext uri="{FF2B5EF4-FFF2-40B4-BE49-F238E27FC236}">
                <a16:creationId xmlns:a16="http://schemas.microsoft.com/office/drawing/2014/main" id="{FD439BF8-A48A-784E-AA10-3895A7158F65}"/>
              </a:ext>
            </a:extLst>
          </p:cNvPr>
          <p:cNvSpPr txBox="1"/>
          <p:nvPr/>
        </p:nvSpPr>
        <p:spPr>
          <a:xfrm>
            <a:off x="7160548" y="3091017"/>
            <a:ext cx="1905519" cy="369332"/>
          </a:xfrm>
          <a:prstGeom prst="rect">
            <a:avLst/>
          </a:prstGeom>
          <a:noFill/>
        </p:spPr>
        <p:txBody>
          <a:bodyPr wrap="square" rtlCol="0">
            <a:spAutoFit/>
          </a:bodyPr>
          <a:lstStyle/>
          <a:p>
            <a:r>
              <a:rPr lang="en-CA" dirty="0"/>
              <a:t>Interdisciplinary</a:t>
            </a:r>
            <a:endParaRPr lang="en-US" dirty="0"/>
          </a:p>
        </p:txBody>
      </p:sp>
      <p:sp>
        <p:nvSpPr>
          <p:cNvPr id="10" name="TextBox 9">
            <a:extLst>
              <a:ext uri="{FF2B5EF4-FFF2-40B4-BE49-F238E27FC236}">
                <a16:creationId xmlns:a16="http://schemas.microsoft.com/office/drawing/2014/main" id="{6AF2D484-004D-5244-AEA5-9DF1833F8292}"/>
              </a:ext>
            </a:extLst>
          </p:cNvPr>
          <p:cNvSpPr txBox="1"/>
          <p:nvPr/>
        </p:nvSpPr>
        <p:spPr>
          <a:xfrm>
            <a:off x="155863" y="4324464"/>
            <a:ext cx="2543929" cy="369332"/>
          </a:xfrm>
          <a:prstGeom prst="rect">
            <a:avLst/>
          </a:prstGeom>
          <a:noFill/>
        </p:spPr>
        <p:txBody>
          <a:bodyPr wrap="square" rtlCol="0">
            <a:spAutoFit/>
          </a:bodyPr>
          <a:lstStyle/>
          <a:p>
            <a:r>
              <a:rPr lang="en-CA" dirty="0"/>
              <a:t>For credit, graded</a:t>
            </a:r>
            <a:endParaRPr lang="en-US" dirty="0"/>
          </a:p>
        </p:txBody>
      </p:sp>
      <p:sp>
        <p:nvSpPr>
          <p:cNvPr id="11" name="TextBox 10">
            <a:extLst>
              <a:ext uri="{FF2B5EF4-FFF2-40B4-BE49-F238E27FC236}">
                <a16:creationId xmlns:a16="http://schemas.microsoft.com/office/drawing/2014/main" id="{8FCD78B0-7222-9E40-8B08-9C643358E066}"/>
              </a:ext>
            </a:extLst>
          </p:cNvPr>
          <p:cNvSpPr txBox="1"/>
          <p:nvPr/>
        </p:nvSpPr>
        <p:spPr>
          <a:xfrm>
            <a:off x="7380312" y="4324464"/>
            <a:ext cx="1545479" cy="369332"/>
          </a:xfrm>
          <a:prstGeom prst="rect">
            <a:avLst/>
          </a:prstGeom>
          <a:noFill/>
        </p:spPr>
        <p:txBody>
          <a:bodyPr wrap="square" rtlCol="0">
            <a:spAutoFit/>
          </a:bodyPr>
          <a:lstStyle/>
          <a:p>
            <a:r>
              <a:rPr lang="en-CA" dirty="0"/>
              <a:t>Not for credit</a:t>
            </a:r>
            <a:endParaRPr lang="en-US" dirty="0"/>
          </a:p>
        </p:txBody>
      </p:sp>
      <p:sp>
        <p:nvSpPr>
          <p:cNvPr id="2" name="TextBox 1">
            <a:extLst>
              <a:ext uri="{FF2B5EF4-FFF2-40B4-BE49-F238E27FC236}">
                <a16:creationId xmlns:a16="http://schemas.microsoft.com/office/drawing/2014/main" id="{07E2C2BB-9D1E-044D-9B1A-CA981695730F}"/>
              </a:ext>
            </a:extLst>
          </p:cNvPr>
          <p:cNvSpPr txBox="1"/>
          <p:nvPr/>
        </p:nvSpPr>
        <p:spPr>
          <a:xfrm>
            <a:off x="2265483" y="5683305"/>
            <a:ext cx="4493538" cy="369332"/>
          </a:xfrm>
          <a:prstGeom prst="rect">
            <a:avLst/>
          </a:prstGeom>
          <a:noFill/>
        </p:spPr>
        <p:txBody>
          <a:bodyPr wrap="none" rtlCol="0">
            <a:spAutoFit/>
          </a:bodyPr>
          <a:lstStyle/>
          <a:p>
            <a:r>
              <a:rPr lang="en-US" dirty="0"/>
              <a:t>Competing notions of experiential learning</a:t>
            </a:r>
          </a:p>
        </p:txBody>
      </p:sp>
      <p:cxnSp>
        <p:nvCxnSpPr>
          <p:cNvPr id="15" name="Straight Arrow Connector 14">
            <a:extLst>
              <a:ext uri="{FF2B5EF4-FFF2-40B4-BE49-F238E27FC236}">
                <a16:creationId xmlns:a16="http://schemas.microsoft.com/office/drawing/2014/main" id="{363FF783-9127-B547-B8A1-E8A4327450DE}"/>
              </a:ext>
            </a:extLst>
          </p:cNvPr>
          <p:cNvCxnSpPr/>
          <p:nvPr/>
        </p:nvCxnSpPr>
        <p:spPr>
          <a:xfrm>
            <a:off x="644237" y="4149080"/>
            <a:ext cx="773603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199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6F398FC-A945-B149-9C0F-F9AD39E07901}"/>
              </a:ext>
            </a:extLst>
          </p:cNvPr>
          <p:cNvGrpSpPr/>
          <p:nvPr/>
        </p:nvGrpSpPr>
        <p:grpSpPr>
          <a:xfrm>
            <a:off x="1506682" y="1210542"/>
            <a:ext cx="6047509" cy="4478481"/>
            <a:chOff x="2667000" y="858982"/>
            <a:chExt cx="7045036" cy="5057947"/>
          </a:xfrm>
        </p:grpSpPr>
        <p:grpSp>
          <p:nvGrpSpPr>
            <p:cNvPr id="4" name="Group 3">
              <a:extLst>
                <a:ext uri="{FF2B5EF4-FFF2-40B4-BE49-F238E27FC236}">
                  <a16:creationId xmlns:a16="http://schemas.microsoft.com/office/drawing/2014/main" id="{4837BFA5-432A-EF44-8505-28C7FA7E23CF}"/>
                </a:ext>
              </a:extLst>
            </p:cNvPr>
            <p:cNvGrpSpPr/>
            <p:nvPr/>
          </p:nvGrpSpPr>
          <p:grpSpPr>
            <a:xfrm>
              <a:off x="2667000" y="858982"/>
              <a:ext cx="7045036" cy="5057947"/>
              <a:chOff x="0" y="0"/>
              <a:chExt cx="6858000" cy="4976219"/>
            </a:xfrm>
          </p:grpSpPr>
          <p:sp>
            <p:nvSpPr>
              <p:cNvPr id="5" name="Rectangle 4">
                <a:extLst>
                  <a:ext uri="{FF2B5EF4-FFF2-40B4-BE49-F238E27FC236}">
                    <a16:creationId xmlns:a16="http://schemas.microsoft.com/office/drawing/2014/main" id="{2F03977E-9AD2-A643-A905-6C4C945FFE51}"/>
                  </a:ext>
                </a:extLst>
              </p:cNvPr>
              <p:cNvSpPr/>
              <p:nvPr/>
            </p:nvSpPr>
            <p:spPr>
              <a:xfrm>
                <a:off x="1961321" y="0"/>
                <a:ext cx="2801620" cy="212026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6" name="Text Box 3">
                <a:extLst>
                  <a:ext uri="{FF2B5EF4-FFF2-40B4-BE49-F238E27FC236}">
                    <a16:creationId xmlns:a16="http://schemas.microsoft.com/office/drawing/2014/main" id="{BB6AEC78-D759-9649-825E-EC4323AF9253}"/>
                  </a:ext>
                </a:extLst>
              </p:cNvPr>
              <p:cNvSpPr txBox="1"/>
              <p:nvPr/>
            </p:nvSpPr>
            <p:spPr>
              <a:xfrm>
                <a:off x="2160104" y="159026"/>
                <a:ext cx="2414905" cy="1855304"/>
              </a:xfrm>
              <a:prstGeom prst="rect">
                <a:avLst/>
              </a:prstGeom>
              <a:solidFill>
                <a:schemeClr val="lt1"/>
              </a:solid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r>
                  <a:rPr lang="en-CA" sz="1050" dirty="0">
                    <a:latin typeface="+mj-lt"/>
                    <a:ea typeface="Calibri" panose="020F0502020204030204" pitchFamily="34" charset="0"/>
                    <a:cs typeface="Times New Roman" panose="02020603050405020304" pitchFamily="18" charset="0"/>
                  </a:rPr>
                  <a:t>EXPERIENTIAL LEARNING DESIGNATED COURSES</a:t>
                </a:r>
                <a:endParaRPr lang="en-CA" sz="900" dirty="0">
                  <a:latin typeface="+mj-lt"/>
                  <a:ea typeface="Calibri" panose="020F0502020204030204" pitchFamily="34" charset="0"/>
                  <a:cs typeface="Times New Roman" panose="02020603050405020304" pitchFamily="18" charset="0"/>
                </a:endParaRPr>
              </a:p>
              <a:p>
                <a:pPr marL="170021" indent="-170021">
                  <a:spcBef>
                    <a:spcPts val="450"/>
                  </a:spcBef>
                  <a:buFont typeface="Arial" panose="020B0604020202020204" pitchFamily="34" charset="0"/>
                  <a:buChar char="•"/>
                </a:pPr>
                <a:r>
                  <a:rPr lang="en-CA" sz="900" dirty="0">
                    <a:latin typeface="+mj-lt"/>
                    <a:ea typeface="Calibri" panose="020F0502020204030204" pitchFamily="34" charset="0"/>
                    <a:cs typeface="Times New Roman" panose="02020603050405020304" pitchFamily="18" charset="0"/>
                  </a:rPr>
                  <a:t>IDENTIFIED BY PROGRAM</a:t>
                </a:r>
              </a:p>
              <a:p>
                <a:pPr marL="170021" indent="-170021">
                  <a:spcBef>
                    <a:spcPts val="450"/>
                  </a:spcBef>
                  <a:buFont typeface="Arial" panose="020B0604020202020204" pitchFamily="34" charset="0"/>
                  <a:buChar char="•"/>
                </a:pPr>
                <a:r>
                  <a:rPr lang="en-CA" sz="900" dirty="0">
                    <a:latin typeface="+mj-lt"/>
                    <a:ea typeface="Calibri" panose="020F0502020204030204" pitchFamily="34" charset="0"/>
                    <a:cs typeface="Times New Roman" panose="02020603050405020304" pitchFamily="18" charset="0"/>
                  </a:rPr>
                  <a:t>COURSE-LEVEL EL ACTIVITIES TIED TO PROGRAM-LEVEL LEARNING OUTCOMES IN FRAMEWORK</a:t>
                </a:r>
              </a:p>
              <a:p>
                <a:pPr marL="170021" indent="-170021">
                  <a:spcBef>
                    <a:spcPts val="450"/>
                  </a:spcBef>
                  <a:buFont typeface="Arial" panose="020B0604020202020204" pitchFamily="34" charset="0"/>
                  <a:buChar char="•"/>
                </a:pPr>
                <a:r>
                  <a:rPr lang="en-CA" sz="900" dirty="0">
                    <a:latin typeface="+mj-lt"/>
                    <a:ea typeface="Calibri" panose="020F0502020204030204" pitchFamily="34" charset="0"/>
                    <a:cs typeface="Times New Roman" panose="02020603050405020304" pitchFamily="18" charset="0"/>
                  </a:rPr>
                  <a:t>RESOURCES TO SUPPORT LEARNING OUTCOMES</a:t>
                </a:r>
              </a:p>
              <a:p>
                <a:pPr marL="135255"/>
                <a:r>
                  <a:rPr lang="en-CA" sz="900" dirty="0">
                    <a:latin typeface="Gotham Light" pitchFamily="2" charset="0"/>
                    <a:ea typeface="Calibri" panose="020F0502020204030204" pitchFamily="34" charset="0"/>
                    <a:cs typeface="Times New Roman" panose="02020603050405020304" pitchFamily="18" charset="0"/>
                  </a:rPr>
                  <a:t> </a:t>
                </a:r>
                <a:endParaRPr lang="en-CA" sz="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00B1BB73-DFFE-7548-B02A-2E205EEFC1FB}"/>
                  </a:ext>
                </a:extLst>
              </p:cNvPr>
              <p:cNvSpPr/>
              <p:nvPr/>
            </p:nvSpPr>
            <p:spPr>
              <a:xfrm>
                <a:off x="4770782" y="2120348"/>
                <a:ext cx="1863725" cy="164274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8" name="Text Box 8">
                <a:extLst>
                  <a:ext uri="{FF2B5EF4-FFF2-40B4-BE49-F238E27FC236}">
                    <a16:creationId xmlns:a16="http://schemas.microsoft.com/office/drawing/2014/main" id="{E67FD684-F009-D640-93B1-A0E5B57FDBB1}"/>
                  </a:ext>
                </a:extLst>
              </p:cNvPr>
              <p:cNvSpPr txBox="1"/>
              <p:nvPr/>
            </p:nvSpPr>
            <p:spPr>
              <a:xfrm>
                <a:off x="4850295" y="2186609"/>
                <a:ext cx="1711325" cy="1348105"/>
              </a:xfrm>
              <a:prstGeom prst="rect">
                <a:avLst/>
              </a:prstGeom>
              <a:solidFill>
                <a:schemeClr val="lt1"/>
              </a:solid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r>
                  <a:rPr lang="en-CA" sz="1050" dirty="0">
                    <a:latin typeface="+mj-lt"/>
                    <a:ea typeface="Calibri" panose="020F0502020204030204" pitchFamily="34" charset="0"/>
                    <a:cs typeface="Times New Roman" panose="02020603050405020304" pitchFamily="18" charset="0"/>
                  </a:rPr>
                  <a:t>EXPERIENTIAL  LEARNING</a:t>
                </a:r>
                <a:endParaRPr lang="en-CA" sz="900" dirty="0">
                  <a:latin typeface="+mj-lt"/>
                  <a:ea typeface="Calibri" panose="020F0502020204030204" pitchFamily="34" charset="0"/>
                  <a:cs typeface="Times New Roman" panose="02020603050405020304" pitchFamily="18" charset="0"/>
                </a:endParaRPr>
              </a:p>
              <a:p>
                <a:r>
                  <a:rPr lang="en-CA" sz="1050" dirty="0">
                    <a:latin typeface="+mj-lt"/>
                    <a:ea typeface="Calibri" panose="020F0502020204030204" pitchFamily="34" charset="0"/>
                    <a:cs typeface="Times New Roman" panose="02020603050405020304" pitchFamily="18" charset="0"/>
                  </a:rPr>
                  <a:t>OPPORTUNITIES</a:t>
                </a:r>
                <a:endParaRPr lang="en-CA" sz="900" dirty="0">
                  <a:latin typeface="+mj-lt"/>
                  <a:ea typeface="Calibri" panose="020F0502020204030204" pitchFamily="34" charset="0"/>
                  <a:cs typeface="Times New Roman" panose="02020603050405020304" pitchFamily="18" charset="0"/>
                </a:endParaRPr>
              </a:p>
              <a:p>
                <a:pPr marL="257175" indent="-257175">
                  <a:buFont typeface="Symbol" pitchFamily="2" charset="2"/>
                  <a:buChar char=""/>
                </a:pPr>
                <a:r>
                  <a:rPr lang="en-CA" sz="900" dirty="0">
                    <a:latin typeface="+mj-lt"/>
                    <a:ea typeface="Calibri" panose="020F0502020204030204" pitchFamily="34" charset="0"/>
                    <a:cs typeface="Times New Roman" panose="02020603050405020304" pitchFamily="18" charset="0"/>
                  </a:rPr>
                  <a:t>PROJECTS</a:t>
                </a:r>
              </a:p>
              <a:p>
                <a:pPr marL="257175" indent="-257175">
                  <a:buFont typeface="Symbol" pitchFamily="2" charset="2"/>
                  <a:buChar char=""/>
                </a:pPr>
                <a:r>
                  <a:rPr lang="en-CA" sz="900" dirty="0">
                    <a:latin typeface="+mj-lt"/>
                    <a:ea typeface="Calibri" panose="020F0502020204030204" pitchFamily="34" charset="0"/>
                    <a:cs typeface="Times New Roman" panose="02020603050405020304" pitchFamily="18" charset="0"/>
                  </a:rPr>
                  <a:t>SHADOWING</a:t>
                </a:r>
              </a:p>
              <a:p>
                <a:pPr marL="257175" indent="-257175">
                  <a:buFont typeface="Symbol" pitchFamily="2" charset="2"/>
                  <a:buChar char=""/>
                </a:pPr>
                <a:r>
                  <a:rPr lang="en-CA" sz="900" dirty="0">
                    <a:latin typeface="+mj-lt"/>
                    <a:ea typeface="Calibri" panose="020F0502020204030204" pitchFamily="34" charset="0"/>
                    <a:cs typeface="Times New Roman" panose="02020603050405020304" pitchFamily="18" charset="0"/>
                  </a:rPr>
                  <a:t>PLACEMENTS </a:t>
                </a:r>
              </a:p>
              <a:p>
                <a:pPr marL="135255"/>
                <a:r>
                  <a:rPr lang="en-CA" sz="900" dirty="0">
                    <a:latin typeface="+mj-lt"/>
                    <a:ea typeface="Calibri" panose="020F0502020204030204" pitchFamily="34" charset="0"/>
                    <a:cs typeface="Times New Roman" panose="02020603050405020304" pitchFamily="18" charset="0"/>
                  </a:rPr>
                  <a:t> </a:t>
                </a:r>
              </a:p>
            </p:txBody>
          </p:sp>
          <p:sp>
            <p:nvSpPr>
              <p:cNvPr id="9" name="Left-Right Arrow 8">
                <a:extLst>
                  <a:ext uri="{FF2B5EF4-FFF2-40B4-BE49-F238E27FC236}">
                    <a16:creationId xmlns:a16="http://schemas.microsoft.com/office/drawing/2014/main" id="{CECB1F35-2D6A-D847-AC62-2650461B4BD2}"/>
                  </a:ext>
                </a:extLst>
              </p:cNvPr>
              <p:cNvSpPr/>
              <p:nvPr/>
            </p:nvSpPr>
            <p:spPr>
              <a:xfrm>
                <a:off x="26504" y="3803374"/>
                <a:ext cx="6758305" cy="563245"/>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10" name="Text Box 1">
                <a:extLst>
                  <a:ext uri="{FF2B5EF4-FFF2-40B4-BE49-F238E27FC236}">
                    <a16:creationId xmlns:a16="http://schemas.microsoft.com/office/drawing/2014/main" id="{CB9F6346-6B2C-374F-AEB0-857E2879E121}"/>
                  </a:ext>
                </a:extLst>
              </p:cNvPr>
              <p:cNvSpPr txBox="1"/>
              <p:nvPr/>
            </p:nvSpPr>
            <p:spPr>
              <a:xfrm>
                <a:off x="278295" y="3949148"/>
                <a:ext cx="6204585" cy="252730"/>
              </a:xfrm>
              <a:prstGeom prst="rect">
                <a:avLst/>
              </a:prstGeom>
              <a:noFill/>
              <a:ln w="6350">
                <a:solidFill>
                  <a:prstClr val="black"/>
                </a:solidFill>
              </a:ln>
            </p:spPr>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CA" sz="900">
                    <a:solidFill>
                      <a:srgbClr val="FFFFFF"/>
                    </a:solidFill>
                    <a:latin typeface="Calibri" panose="020F0502020204030204" pitchFamily="34" charset="0"/>
                    <a:ea typeface="Calibri" panose="020F0502020204030204" pitchFamily="34" charset="0"/>
                    <a:cs typeface="Times New Roman" panose="02020603050405020304" pitchFamily="18" charset="0"/>
                  </a:rPr>
                  <a:t>STUDENTS SUPPORTED BY CENTRE FOR EMERGING ARTISTS &amp; DESIGNERS</a:t>
                </a:r>
                <a:endParaRPr lang="en-CA" sz="900">
                  <a:latin typeface="Calibri" panose="020F0502020204030204" pitchFamily="34" charset="0"/>
                  <a:ea typeface="Calibri" panose="020F0502020204030204" pitchFamily="34" charset="0"/>
                  <a:cs typeface="Times New Roman" panose="02020603050405020304" pitchFamily="18" charset="0"/>
                </a:endParaRPr>
              </a:p>
            </p:txBody>
          </p:sp>
          <p:sp>
            <p:nvSpPr>
              <p:cNvPr id="11" name="Left-Right Arrow 10">
                <a:extLst>
                  <a:ext uri="{FF2B5EF4-FFF2-40B4-BE49-F238E27FC236}">
                    <a16:creationId xmlns:a16="http://schemas.microsoft.com/office/drawing/2014/main" id="{385384C6-9DA3-8643-9212-40AD830BCB34}"/>
                  </a:ext>
                </a:extLst>
              </p:cNvPr>
              <p:cNvSpPr/>
              <p:nvPr/>
            </p:nvSpPr>
            <p:spPr>
              <a:xfrm>
                <a:off x="0" y="4412974"/>
                <a:ext cx="6858000" cy="563245"/>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12" name="Text Box 11">
                <a:extLst>
                  <a:ext uri="{FF2B5EF4-FFF2-40B4-BE49-F238E27FC236}">
                    <a16:creationId xmlns:a16="http://schemas.microsoft.com/office/drawing/2014/main" id="{0E6EB80C-BB33-4F41-95D9-579E6BB73252}"/>
                  </a:ext>
                </a:extLst>
              </p:cNvPr>
              <p:cNvSpPr txBox="1"/>
              <p:nvPr/>
            </p:nvSpPr>
            <p:spPr>
              <a:xfrm>
                <a:off x="251791" y="4558748"/>
                <a:ext cx="6204585" cy="252730"/>
              </a:xfrm>
              <a:prstGeom prst="rect">
                <a:avLst/>
              </a:prstGeom>
              <a:noFill/>
              <a:ln w="6350">
                <a:solidFill>
                  <a:prstClr val="black"/>
                </a:solidFill>
              </a:ln>
            </p:spPr>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en-CA" sz="900">
                    <a:solidFill>
                      <a:srgbClr val="FFFFFF"/>
                    </a:solidFill>
                    <a:latin typeface="Calibri" panose="020F0502020204030204" pitchFamily="34" charset="0"/>
                    <a:ea typeface="Calibri" panose="020F0502020204030204" pitchFamily="34" charset="0"/>
                    <a:cs typeface="Times New Roman" panose="02020603050405020304" pitchFamily="18" charset="0"/>
                  </a:rPr>
                  <a:t>FACULTY SUPPORTED BY FACULTY &amp; CURRICULUM DEVELOPMENT CENTRE</a:t>
                </a:r>
                <a:endParaRPr lang="en-CA" sz="900">
                  <a:latin typeface="Calibri" panose="020F0502020204030204" pitchFamily="34" charset="0"/>
                  <a:ea typeface="Calibri" panose="020F0502020204030204" pitchFamily="34" charset="0"/>
                  <a:cs typeface="Times New Roman" panose="02020603050405020304" pitchFamily="18" charset="0"/>
                </a:endParaRPr>
              </a:p>
            </p:txBody>
          </p:sp>
        </p:grpSp>
        <p:sp>
          <p:nvSpPr>
            <p:cNvPr id="13" name="Rectangle 12">
              <a:extLst>
                <a:ext uri="{FF2B5EF4-FFF2-40B4-BE49-F238E27FC236}">
                  <a16:creationId xmlns:a16="http://schemas.microsoft.com/office/drawing/2014/main" id="{A0537F5E-395D-7C4E-BEAF-C21D8556D1F6}"/>
                </a:ext>
              </a:extLst>
            </p:cNvPr>
            <p:cNvSpPr/>
            <p:nvPr/>
          </p:nvSpPr>
          <p:spPr>
            <a:xfrm>
              <a:off x="2778451" y="3033495"/>
              <a:ext cx="1863725" cy="164274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r>
                <a:rPr lang="en-CA" sz="1050" dirty="0">
                  <a:solidFill>
                    <a:srgbClr val="000000"/>
                  </a:solidFill>
                  <a:latin typeface="+mj-lt"/>
                  <a:ea typeface="Calibri" panose="020F0502020204030204" pitchFamily="34" charset="0"/>
                  <a:cs typeface="Times New Roman" panose="02020603050405020304" pitchFamily="18" charset="0"/>
                </a:rPr>
                <a:t>EXPERIENTIAL LEARNING COMMUNITIES</a:t>
              </a:r>
              <a:endParaRPr lang="en-CA" sz="900" dirty="0">
                <a:latin typeface="+mj-lt"/>
                <a:ea typeface="Calibri" panose="020F0502020204030204" pitchFamily="34" charset="0"/>
                <a:cs typeface="Times New Roman" panose="02020603050405020304" pitchFamily="18" charset="0"/>
              </a:endParaRPr>
            </a:p>
            <a:p>
              <a:pPr marL="257175" indent="-257175">
                <a:buFont typeface="Symbol" pitchFamily="2" charset="2"/>
                <a:buChar char=""/>
              </a:pPr>
              <a:r>
                <a:rPr lang="en-CA" sz="900" dirty="0">
                  <a:solidFill>
                    <a:srgbClr val="000000"/>
                  </a:solidFill>
                  <a:latin typeface="+mj-lt"/>
                  <a:ea typeface="Calibri" panose="020F0502020204030204" pitchFamily="34" charset="0"/>
                  <a:cs typeface="Times New Roman" panose="02020603050405020304" pitchFamily="18" charset="0"/>
                </a:rPr>
                <a:t>CONNECTIONS</a:t>
              </a:r>
              <a:endParaRPr lang="en-CA" sz="900" dirty="0">
                <a:latin typeface="+mj-lt"/>
                <a:ea typeface="Calibri" panose="020F0502020204030204" pitchFamily="34" charset="0"/>
                <a:cs typeface="Times New Roman" panose="02020603050405020304" pitchFamily="18" charset="0"/>
              </a:endParaRPr>
            </a:p>
            <a:p>
              <a:pPr marL="257175" indent="-257175">
                <a:buFont typeface="Symbol" pitchFamily="2" charset="2"/>
                <a:buChar char=""/>
              </a:pPr>
              <a:r>
                <a:rPr lang="en-CA" sz="900" dirty="0">
                  <a:solidFill>
                    <a:srgbClr val="000000"/>
                  </a:solidFill>
                  <a:latin typeface="+mj-lt"/>
                  <a:ea typeface="Calibri" panose="020F0502020204030204" pitchFamily="34" charset="0"/>
                  <a:cs typeface="Times New Roman" panose="02020603050405020304" pitchFamily="18" charset="0"/>
                </a:rPr>
                <a:t>PEER-LED</a:t>
              </a:r>
              <a:endParaRPr lang="en-CA" sz="900" dirty="0">
                <a:latin typeface="+mj-lt"/>
                <a:ea typeface="Calibri" panose="020F0502020204030204" pitchFamily="34" charset="0"/>
                <a:cs typeface="Times New Roman" panose="02020603050405020304" pitchFamily="18" charset="0"/>
              </a:endParaRPr>
            </a:p>
            <a:p>
              <a:pPr marL="257175" indent="-257175">
                <a:buFont typeface="Symbol" pitchFamily="2" charset="2"/>
                <a:buChar char=""/>
              </a:pPr>
              <a:r>
                <a:rPr lang="en-CA" sz="900" dirty="0">
                  <a:solidFill>
                    <a:srgbClr val="000000"/>
                  </a:solidFill>
                  <a:latin typeface="+mj-lt"/>
                  <a:ea typeface="Calibri" panose="020F0502020204030204" pitchFamily="34" charset="0"/>
                  <a:cs typeface="Times New Roman" panose="02020603050405020304" pitchFamily="18" charset="0"/>
                </a:rPr>
                <a:t>SELF-DIRECTED </a:t>
              </a:r>
              <a:endParaRPr lang="en-CA" sz="900" dirty="0">
                <a:latin typeface="+mj-lt"/>
                <a:ea typeface="Calibri" panose="020F0502020204030204" pitchFamily="34" charset="0"/>
                <a:cs typeface="Times New Roman" panose="02020603050405020304" pitchFamily="18" charset="0"/>
              </a:endParaRPr>
            </a:p>
            <a:p>
              <a:pPr marL="257175" indent="-257175">
                <a:buFont typeface="Symbol" pitchFamily="2" charset="2"/>
                <a:buChar char=""/>
              </a:pPr>
              <a:r>
                <a:rPr lang="en-CA" sz="900" dirty="0">
                  <a:solidFill>
                    <a:srgbClr val="000000"/>
                  </a:solidFill>
                  <a:latin typeface="+mj-lt"/>
                  <a:ea typeface="Calibri" panose="020F0502020204030204" pitchFamily="34" charset="0"/>
                  <a:cs typeface="Times New Roman" panose="02020603050405020304" pitchFamily="18" charset="0"/>
                </a:rPr>
                <a:t>ACCOUNTABLE</a:t>
              </a:r>
              <a:endParaRPr lang="en-CA" sz="900" dirty="0">
                <a:latin typeface="+mj-lt"/>
                <a:ea typeface="Calibri" panose="020F0502020204030204" pitchFamily="34" charset="0"/>
                <a:cs typeface="Times New Roman" panose="02020603050405020304" pitchFamily="18" charset="0"/>
              </a:endParaRPr>
            </a:p>
            <a:p>
              <a:pPr algn="ctr"/>
              <a:r>
                <a:rPr lang="en-US" sz="900" dirty="0">
                  <a:ea typeface="Calibri" panose="020F0502020204030204" pitchFamily="34" charset="0"/>
                  <a:cs typeface="Times New Roman" panose="02020603050405020304" pitchFamily="18" charset="0"/>
                </a:rPr>
                <a:t> </a:t>
              </a:r>
              <a:endParaRPr lang="en-CA" sz="900" dirty="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674552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Proposed Model: Key Features</a:t>
            </a:r>
          </a:p>
        </p:txBody>
      </p:sp>
      <p:sp>
        <p:nvSpPr>
          <p:cNvPr id="3" name="Content Placeholder 2"/>
          <p:cNvSpPr>
            <a:spLocks noGrp="1"/>
          </p:cNvSpPr>
          <p:nvPr>
            <p:ph idx="1"/>
          </p:nvPr>
        </p:nvSpPr>
        <p:spPr>
          <a:xfrm>
            <a:off x="2123728" y="1821447"/>
            <a:ext cx="6563072" cy="4110879"/>
          </a:xfrm>
        </p:spPr>
        <p:txBody>
          <a:bodyPr/>
          <a:lstStyle/>
          <a:p>
            <a:pPr lvl="0"/>
            <a:r>
              <a:rPr lang="en-CA" dirty="0"/>
              <a:t>Tightly couple curriculum and co-curriculum</a:t>
            </a:r>
          </a:p>
          <a:p>
            <a:pPr lvl="0"/>
            <a:r>
              <a:rPr lang="en-CA" dirty="0"/>
              <a:t>Aligned with program learning outcomes and OCAD U’s UDLEs</a:t>
            </a:r>
          </a:p>
          <a:p>
            <a:pPr lvl="0"/>
            <a:r>
              <a:rPr lang="en-CA" dirty="0"/>
              <a:t>Explicit and clear to students </a:t>
            </a:r>
          </a:p>
          <a:p>
            <a:pPr lvl="0"/>
            <a:r>
              <a:rPr lang="en-CA" dirty="0"/>
              <a:t>Inclusive and accessible to our diverse student body</a:t>
            </a:r>
          </a:p>
          <a:p>
            <a:pPr lvl="0"/>
            <a:r>
              <a:rPr lang="en-CA" dirty="0"/>
              <a:t>Provide a transparent mechanism for engaging partners, alumni, collaborators</a:t>
            </a:r>
          </a:p>
          <a:p>
            <a:pPr lvl="0"/>
            <a:r>
              <a:rPr lang="en-CA" dirty="0"/>
              <a:t>Intentional assessment of student learning from experiential activities</a:t>
            </a:r>
            <a:endParaRPr lang="en-US" dirty="0"/>
          </a:p>
        </p:txBody>
      </p:sp>
      <p:sp>
        <p:nvSpPr>
          <p:cNvPr id="4" name="Footer Placeholder 3"/>
          <p:cNvSpPr>
            <a:spLocks noGrp="1"/>
          </p:cNvSpPr>
          <p:nvPr>
            <p:ph type="ftr" sz="quarter" idx="10"/>
          </p:nvPr>
        </p:nvSpPr>
        <p:spPr/>
        <p:txBody>
          <a:bodyPr/>
          <a:lstStyle/>
          <a:p>
            <a:pPr>
              <a:defRPr/>
            </a:pPr>
            <a:r>
              <a:rPr lang="en-US">
                <a:solidFill>
                  <a:prstClr val="black"/>
                </a:solidFill>
                <a:latin typeface="Arial"/>
              </a:rPr>
              <a:t>OCAD UNIVERSITY</a:t>
            </a:r>
          </a:p>
        </p:txBody>
      </p:sp>
      <p:sp>
        <p:nvSpPr>
          <p:cNvPr id="5" name="Slide Number Placeholder 4"/>
          <p:cNvSpPr>
            <a:spLocks noGrp="1"/>
          </p:cNvSpPr>
          <p:nvPr>
            <p:ph type="sldNum" sz="quarter" idx="11"/>
          </p:nvPr>
        </p:nvSpPr>
        <p:spPr/>
        <p:txBody>
          <a:bodyPr/>
          <a:lstStyle/>
          <a:p>
            <a:pPr>
              <a:defRPr/>
            </a:pPr>
            <a:fld id="{046DDF98-2322-4390-BEE8-8C134A508986}" type="slidenum">
              <a:rPr lang="en-US" altLang="en-US" smtClean="0">
                <a:solidFill>
                  <a:prstClr val="black"/>
                </a:solidFill>
              </a:rPr>
              <a:pPr>
                <a:defRPr/>
              </a:pPr>
              <a:t>14</a:t>
            </a:fld>
            <a:endParaRPr lang="en-US" altLang="en-US">
              <a:solidFill>
                <a:prstClr val="black"/>
              </a:solidFill>
            </a:endParaRPr>
          </a:p>
        </p:txBody>
      </p:sp>
    </p:spTree>
    <p:extLst>
      <p:ext uri="{BB962C8B-B14F-4D97-AF65-F5344CB8AC3E}">
        <p14:creationId xmlns:p14="http://schemas.microsoft.com/office/powerpoint/2010/main" val="325997075"/>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advClick="0" advTm="20000">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699" y="1761176"/>
            <a:ext cx="3581247" cy="1092912"/>
          </a:xfrm>
        </p:spPr>
        <p:txBody>
          <a:bodyPr vert="horz" lIns="91440" tIns="45720" rIns="91440" bIns="45720" rtlCol="0" anchor="ctr">
            <a:noAutofit/>
          </a:bodyPr>
          <a:lstStyle/>
          <a:p>
            <a:pPr defTabSz="914400" eaLnBrk="1" hangingPunct="1">
              <a:lnSpc>
                <a:spcPct val="90000"/>
              </a:lnSpc>
            </a:pPr>
            <a:r>
              <a:rPr lang="en-US" sz="3200" dirty="0">
                <a:ea typeface="+mj-ea"/>
                <a:cs typeface="+mj-cs"/>
              </a:rPr>
              <a:t>EL Visioning Session</a:t>
            </a:r>
          </a:p>
        </p:txBody>
      </p:sp>
      <p:sp>
        <p:nvSpPr>
          <p:cNvPr id="3" name="Content Placeholder 2"/>
          <p:cNvSpPr>
            <a:spLocks noGrp="1"/>
          </p:cNvSpPr>
          <p:nvPr>
            <p:ph idx="1"/>
          </p:nvPr>
        </p:nvSpPr>
        <p:spPr>
          <a:xfrm>
            <a:off x="486699" y="3016799"/>
            <a:ext cx="3845272" cy="2630384"/>
          </a:xfrm>
        </p:spPr>
        <p:txBody>
          <a:bodyPr vert="horz" lIns="91440" tIns="45720" rIns="91440" bIns="45720" rtlCol="0">
            <a:normAutofit/>
          </a:bodyPr>
          <a:lstStyle/>
          <a:p>
            <a:pPr defTabSz="914400" eaLnBrk="1" hangingPunct="1">
              <a:lnSpc>
                <a:spcPct val="90000"/>
              </a:lnSpc>
            </a:pPr>
            <a:r>
              <a:rPr lang="en-US" dirty="0">
                <a:ea typeface="+mn-ea"/>
                <a:cs typeface="+mn-cs"/>
              </a:rPr>
              <a:t>Work in pairs to brainstorm EL activities</a:t>
            </a:r>
          </a:p>
          <a:p>
            <a:pPr defTabSz="914400" eaLnBrk="1" hangingPunct="1">
              <a:lnSpc>
                <a:spcPct val="90000"/>
              </a:lnSpc>
            </a:pPr>
            <a:r>
              <a:rPr lang="en-US" dirty="0">
                <a:ea typeface="+mn-ea"/>
                <a:cs typeface="+mn-cs"/>
              </a:rPr>
              <a:t>Work within the Ministry’s guiding principles and context of program</a:t>
            </a:r>
          </a:p>
          <a:p>
            <a:pPr defTabSz="914400" eaLnBrk="1" hangingPunct="1">
              <a:lnSpc>
                <a:spcPct val="90000"/>
              </a:lnSpc>
            </a:pPr>
            <a:r>
              <a:rPr lang="en-US" dirty="0">
                <a:ea typeface="+mn-ea"/>
                <a:cs typeface="+mn-cs"/>
              </a:rPr>
              <a:t>Include assessment</a:t>
            </a:r>
          </a:p>
          <a:p>
            <a:pPr defTabSz="914400" eaLnBrk="1" hangingPunct="1">
              <a:lnSpc>
                <a:spcPct val="90000"/>
              </a:lnSpc>
            </a:pPr>
            <a:r>
              <a:rPr lang="en-US" dirty="0">
                <a:ea typeface="+mn-ea"/>
                <a:cs typeface="+mn-cs"/>
              </a:rPr>
              <a:t>Map it to year level</a:t>
            </a:r>
          </a:p>
          <a:p>
            <a:pPr marL="0" indent="-228600" defTabSz="914400" eaLnBrk="1" hangingPunct="1">
              <a:lnSpc>
                <a:spcPct val="90000"/>
              </a:lnSpc>
              <a:buFont typeface="Arial" panose="020B0604020202020204" pitchFamily="34" charset="0"/>
              <a:buChar char="•"/>
            </a:pPr>
            <a:endParaRPr lang="en-US" dirty="0">
              <a:ea typeface="+mn-ea"/>
              <a:cs typeface="+mn-cs"/>
            </a:endParaRPr>
          </a:p>
          <a:p>
            <a:pPr marL="0" indent="-228600" defTabSz="914400" eaLnBrk="1" hangingPunct="1">
              <a:lnSpc>
                <a:spcPct val="90000"/>
              </a:lnSpc>
              <a:buFont typeface="Arial" panose="020B0604020202020204" pitchFamily="34" charset="0"/>
              <a:buChar char="•"/>
            </a:pPr>
            <a:endParaRPr lang="en-US" dirty="0">
              <a:ea typeface="+mn-ea"/>
              <a:cs typeface="+mn-cs"/>
            </a:endParaRPr>
          </a:p>
        </p:txBody>
      </p:sp>
      <p:pic>
        <p:nvPicPr>
          <p:cNvPr id="7" name="Picture 6">
            <a:extLst>
              <a:ext uri="{FF2B5EF4-FFF2-40B4-BE49-F238E27FC236}">
                <a16:creationId xmlns:a16="http://schemas.microsoft.com/office/drawing/2014/main" id="{76E96DD8-C516-7244-9945-9869EB4AF9CB}"/>
              </a:ext>
            </a:extLst>
          </p:cNvPr>
          <p:cNvPicPr>
            <a:picLocks noChangeAspect="1"/>
          </p:cNvPicPr>
          <p:nvPr/>
        </p:nvPicPr>
        <p:blipFill rotWithShape="1">
          <a:blip r:embed="rId3">
            <a:extLst>
              <a:ext uri="{28A0092B-C50C-407E-A947-70E740481C1C}">
                <a14:useLocalDpi xmlns:a14="http://schemas.microsoft.com/office/drawing/2010/main" val="0"/>
              </a:ext>
            </a:extLst>
          </a:blip>
          <a:srcRect r="3690" b="3"/>
          <a:stretch/>
        </p:blipFill>
        <p:spPr>
          <a:xfrm>
            <a:off x="4567959" y="640082"/>
            <a:ext cx="4096293" cy="5577837"/>
          </a:xfrm>
          <a:prstGeom prst="rect">
            <a:avLst/>
          </a:prstGeom>
          <a:effectLst/>
        </p:spPr>
      </p:pic>
      <p:sp>
        <p:nvSpPr>
          <p:cNvPr id="4" name="Footer Placeholder 3"/>
          <p:cNvSpPr>
            <a:spLocks noGrp="1"/>
          </p:cNvSpPr>
          <p:nvPr>
            <p:ph type="ftr" sz="quarter" idx="10"/>
          </p:nvPr>
        </p:nvSpPr>
        <p:spPr>
          <a:xfrm>
            <a:off x="3028950" y="6356350"/>
            <a:ext cx="3086100" cy="365125"/>
          </a:xfrm>
        </p:spPr>
        <p:txBody>
          <a:bodyPr vert="horz" lIns="91440" tIns="45720" rIns="91440" bIns="45720" rtlCol="0" anchor="ctr">
            <a:normAutofit/>
          </a:bodyPr>
          <a:lstStyle/>
          <a:p>
            <a:pPr algn="ctr">
              <a:spcAft>
                <a:spcPts val="600"/>
              </a:spcAft>
              <a:defRPr/>
            </a:pPr>
            <a:r>
              <a:rPr lang="en-US" sz="1200" b="0" kern="1200" spc="0">
                <a:solidFill>
                  <a:prstClr val="black">
                    <a:tint val="75000"/>
                  </a:prstClr>
                </a:solidFill>
                <a:latin typeface="Calibri" panose="020F0502020204030204"/>
                <a:ea typeface="+mn-ea"/>
                <a:cs typeface="+mn-cs"/>
              </a:rPr>
              <a:t>OCAD UNIVERSITY</a:t>
            </a:r>
          </a:p>
        </p:txBody>
      </p:sp>
      <p:sp>
        <p:nvSpPr>
          <p:cNvPr id="5" name="Slide Number Placeholder 4"/>
          <p:cNvSpPr>
            <a:spLocks noGrp="1"/>
          </p:cNvSpPr>
          <p:nvPr>
            <p:ph type="sldNum" sz="quarter" idx="11"/>
          </p:nvPr>
        </p:nvSpPr>
        <p:spPr>
          <a:xfrm>
            <a:off x="6457950" y="6356350"/>
            <a:ext cx="2057400" cy="365125"/>
          </a:xfrm>
        </p:spPr>
        <p:txBody>
          <a:bodyPr vert="horz" lIns="91440" tIns="45720" rIns="91440" bIns="45720" rtlCol="0" anchor="ctr">
            <a:normAutofit/>
          </a:bodyPr>
          <a:lstStyle/>
          <a:p>
            <a:pPr>
              <a:spcAft>
                <a:spcPts val="600"/>
              </a:spcAft>
              <a:defRPr/>
            </a:pPr>
            <a:fld id="{046DDF98-2322-4390-BEE8-8C134A508986}" type="slidenum">
              <a:rPr lang="en-US" altLang="en-US" sz="1200" smtClean="0">
                <a:solidFill>
                  <a:prstClr val="black">
                    <a:tint val="75000"/>
                  </a:prstClr>
                </a:solidFill>
                <a:latin typeface="Calibri" panose="020F0502020204030204"/>
              </a:rPr>
              <a:pPr>
                <a:spcAft>
                  <a:spcPts val="600"/>
                </a:spcAft>
                <a:defRPr/>
              </a:pPr>
              <a:t>15</a:t>
            </a:fld>
            <a:endParaRPr lang="en-US" alt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2948502947"/>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699" y="1761176"/>
            <a:ext cx="3581247" cy="1092912"/>
          </a:xfrm>
        </p:spPr>
        <p:txBody>
          <a:bodyPr vert="horz" lIns="91440" tIns="45720" rIns="91440" bIns="45720" rtlCol="0" anchor="ctr">
            <a:noAutofit/>
          </a:bodyPr>
          <a:lstStyle/>
          <a:p>
            <a:pPr defTabSz="914400" eaLnBrk="1" hangingPunct="1">
              <a:lnSpc>
                <a:spcPct val="90000"/>
              </a:lnSpc>
            </a:pPr>
            <a:r>
              <a:rPr lang="en-US" sz="3200" dirty="0">
                <a:ea typeface="+mj-ea"/>
                <a:cs typeface="+mj-cs"/>
              </a:rPr>
              <a:t>EL Visioning Session</a:t>
            </a:r>
          </a:p>
        </p:txBody>
      </p:sp>
      <p:sp>
        <p:nvSpPr>
          <p:cNvPr id="3" name="Content Placeholder 2"/>
          <p:cNvSpPr>
            <a:spLocks noGrp="1"/>
          </p:cNvSpPr>
          <p:nvPr>
            <p:ph idx="1"/>
          </p:nvPr>
        </p:nvSpPr>
        <p:spPr>
          <a:xfrm>
            <a:off x="486699" y="3016799"/>
            <a:ext cx="3845272" cy="2630384"/>
          </a:xfrm>
        </p:spPr>
        <p:txBody>
          <a:bodyPr vert="horz" lIns="91440" tIns="45720" rIns="91440" bIns="45720" rtlCol="0">
            <a:normAutofit/>
          </a:bodyPr>
          <a:lstStyle/>
          <a:p>
            <a:pPr defTabSz="914400" eaLnBrk="1" hangingPunct="1">
              <a:lnSpc>
                <a:spcPct val="90000"/>
              </a:lnSpc>
            </a:pPr>
            <a:r>
              <a:rPr lang="en-US" dirty="0">
                <a:ea typeface="+mn-ea"/>
                <a:cs typeface="+mn-cs"/>
              </a:rPr>
              <a:t>Work in pairs to brainstorm EL activities</a:t>
            </a:r>
          </a:p>
          <a:p>
            <a:pPr defTabSz="914400" eaLnBrk="1" hangingPunct="1">
              <a:lnSpc>
                <a:spcPct val="90000"/>
              </a:lnSpc>
            </a:pPr>
            <a:r>
              <a:rPr lang="en-US" dirty="0">
                <a:ea typeface="+mn-ea"/>
                <a:cs typeface="+mn-cs"/>
              </a:rPr>
              <a:t>Work within the Ministry criteria and context of program</a:t>
            </a:r>
          </a:p>
          <a:p>
            <a:pPr defTabSz="914400" eaLnBrk="1" hangingPunct="1">
              <a:lnSpc>
                <a:spcPct val="90000"/>
              </a:lnSpc>
            </a:pPr>
            <a:r>
              <a:rPr lang="en-US" dirty="0">
                <a:ea typeface="+mn-ea"/>
                <a:cs typeface="+mn-cs"/>
              </a:rPr>
              <a:t>Include assessment</a:t>
            </a:r>
          </a:p>
          <a:p>
            <a:pPr defTabSz="914400" eaLnBrk="1" hangingPunct="1">
              <a:lnSpc>
                <a:spcPct val="90000"/>
              </a:lnSpc>
            </a:pPr>
            <a:r>
              <a:rPr lang="en-US" dirty="0">
                <a:ea typeface="+mn-ea"/>
                <a:cs typeface="+mn-cs"/>
              </a:rPr>
              <a:t>Map it to year level</a:t>
            </a:r>
          </a:p>
          <a:p>
            <a:pPr marL="0" indent="-228600" defTabSz="914400" eaLnBrk="1" hangingPunct="1">
              <a:lnSpc>
                <a:spcPct val="90000"/>
              </a:lnSpc>
              <a:buFont typeface="Arial" panose="020B0604020202020204" pitchFamily="34" charset="0"/>
              <a:buChar char="•"/>
            </a:pPr>
            <a:endParaRPr lang="en-US" dirty="0">
              <a:ea typeface="+mn-ea"/>
              <a:cs typeface="+mn-cs"/>
            </a:endParaRPr>
          </a:p>
          <a:p>
            <a:pPr marL="0" indent="-228600" defTabSz="914400" eaLnBrk="1" hangingPunct="1">
              <a:lnSpc>
                <a:spcPct val="90000"/>
              </a:lnSpc>
              <a:buFont typeface="Arial" panose="020B0604020202020204" pitchFamily="34" charset="0"/>
              <a:buChar char="•"/>
            </a:pPr>
            <a:endParaRPr lang="en-US" dirty="0">
              <a:ea typeface="+mn-ea"/>
              <a:cs typeface="+mn-cs"/>
            </a:endParaRPr>
          </a:p>
        </p:txBody>
      </p:sp>
      <p:pic>
        <p:nvPicPr>
          <p:cNvPr id="7" name="Picture 6">
            <a:extLst>
              <a:ext uri="{FF2B5EF4-FFF2-40B4-BE49-F238E27FC236}">
                <a16:creationId xmlns:a16="http://schemas.microsoft.com/office/drawing/2014/main" id="{76E96DD8-C516-7244-9945-9869EB4AF9CB}"/>
              </a:ext>
            </a:extLst>
          </p:cNvPr>
          <p:cNvPicPr>
            <a:picLocks noChangeAspect="1"/>
          </p:cNvPicPr>
          <p:nvPr/>
        </p:nvPicPr>
        <p:blipFill rotWithShape="1">
          <a:blip r:embed="rId3">
            <a:extLst>
              <a:ext uri="{28A0092B-C50C-407E-A947-70E740481C1C}">
                <a14:useLocalDpi xmlns:a14="http://schemas.microsoft.com/office/drawing/2010/main" val="0"/>
              </a:ext>
            </a:extLst>
          </a:blip>
          <a:srcRect r="3690" b="3"/>
          <a:stretch/>
        </p:blipFill>
        <p:spPr>
          <a:xfrm>
            <a:off x="4567959" y="640082"/>
            <a:ext cx="4096293" cy="5577837"/>
          </a:xfrm>
          <a:prstGeom prst="rect">
            <a:avLst/>
          </a:prstGeom>
          <a:effectLst/>
        </p:spPr>
      </p:pic>
      <p:sp>
        <p:nvSpPr>
          <p:cNvPr id="4" name="Footer Placeholder 3"/>
          <p:cNvSpPr>
            <a:spLocks noGrp="1"/>
          </p:cNvSpPr>
          <p:nvPr>
            <p:ph type="ftr" sz="quarter" idx="10"/>
          </p:nvPr>
        </p:nvSpPr>
        <p:spPr>
          <a:xfrm>
            <a:off x="3028950" y="6356350"/>
            <a:ext cx="3086100" cy="365125"/>
          </a:xfrm>
        </p:spPr>
        <p:txBody>
          <a:bodyPr vert="horz" lIns="91440" tIns="45720" rIns="91440" bIns="45720" rtlCol="0" anchor="ctr">
            <a:normAutofit/>
          </a:bodyPr>
          <a:lstStyle/>
          <a:p>
            <a:pPr algn="ctr">
              <a:spcAft>
                <a:spcPts val="600"/>
              </a:spcAft>
              <a:defRPr/>
            </a:pPr>
            <a:r>
              <a:rPr lang="en-US" sz="1200" b="0" kern="1200" spc="0">
                <a:solidFill>
                  <a:prstClr val="black">
                    <a:tint val="75000"/>
                  </a:prstClr>
                </a:solidFill>
                <a:latin typeface="Calibri" panose="020F0502020204030204"/>
                <a:ea typeface="+mn-ea"/>
                <a:cs typeface="+mn-cs"/>
              </a:rPr>
              <a:t>OCAD UNIVERSITY</a:t>
            </a:r>
          </a:p>
        </p:txBody>
      </p:sp>
      <p:sp>
        <p:nvSpPr>
          <p:cNvPr id="5" name="Slide Number Placeholder 4"/>
          <p:cNvSpPr>
            <a:spLocks noGrp="1"/>
          </p:cNvSpPr>
          <p:nvPr>
            <p:ph type="sldNum" sz="quarter" idx="11"/>
          </p:nvPr>
        </p:nvSpPr>
        <p:spPr>
          <a:xfrm>
            <a:off x="6457950" y="6356350"/>
            <a:ext cx="2057400" cy="365125"/>
          </a:xfrm>
        </p:spPr>
        <p:txBody>
          <a:bodyPr vert="horz" lIns="91440" tIns="45720" rIns="91440" bIns="45720" rtlCol="0" anchor="ctr">
            <a:normAutofit/>
          </a:bodyPr>
          <a:lstStyle/>
          <a:p>
            <a:pPr>
              <a:spcAft>
                <a:spcPts val="600"/>
              </a:spcAft>
              <a:defRPr/>
            </a:pPr>
            <a:fld id="{046DDF98-2322-4390-BEE8-8C134A508986}" type="slidenum">
              <a:rPr lang="en-US" altLang="en-US" sz="1200" smtClean="0">
                <a:solidFill>
                  <a:prstClr val="black">
                    <a:tint val="75000"/>
                  </a:prstClr>
                </a:solidFill>
                <a:latin typeface="Calibri" panose="020F0502020204030204"/>
              </a:rPr>
              <a:pPr>
                <a:spcAft>
                  <a:spcPts val="600"/>
                </a:spcAft>
                <a:defRPr/>
              </a:pPr>
              <a:t>16</a:t>
            </a:fld>
            <a:endParaRPr lang="en-US" altLang="en-US" sz="1200">
              <a:solidFill>
                <a:prstClr val="black">
                  <a:tint val="75000"/>
                </a:prstClr>
              </a:solidFill>
              <a:latin typeface="Calibri" panose="020F0502020204030204"/>
            </a:endParaRPr>
          </a:p>
        </p:txBody>
      </p:sp>
      <p:pic>
        <p:nvPicPr>
          <p:cNvPr id="8" name="Picture 7">
            <a:extLst>
              <a:ext uri="{FF2B5EF4-FFF2-40B4-BE49-F238E27FC236}">
                <a16:creationId xmlns:a16="http://schemas.microsoft.com/office/drawing/2014/main" id="{DB12E188-6362-FF40-9E3A-3177B9AA0FA5}"/>
              </a:ext>
            </a:extLst>
          </p:cNvPr>
          <p:cNvPicPr>
            <a:picLocks noChangeAspect="1"/>
          </p:cNvPicPr>
          <p:nvPr/>
        </p:nvPicPr>
        <p:blipFill rotWithShape="1">
          <a:blip r:embed="rId4">
            <a:extLst>
              <a:ext uri="{28A0092B-C50C-407E-A947-70E740481C1C}">
                <a14:useLocalDpi xmlns:a14="http://schemas.microsoft.com/office/drawing/2010/main" val="0"/>
              </a:ext>
            </a:extLst>
          </a:blip>
          <a:srcRect l="7008" r="3161" b="3"/>
          <a:stretch/>
        </p:blipFill>
        <p:spPr>
          <a:xfrm>
            <a:off x="4595260" y="508795"/>
            <a:ext cx="4304980" cy="5862002"/>
          </a:xfrm>
          <a:prstGeom prst="rect">
            <a:avLst/>
          </a:prstGeom>
          <a:effectLst/>
        </p:spPr>
      </p:pic>
    </p:spTree>
    <p:extLst>
      <p:ext uri="{BB962C8B-B14F-4D97-AF65-F5344CB8AC3E}">
        <p14:creationId xmlns:p14="http://schemas.microsoft.com/office/powerpoint/2010/main" val="3730576771"/>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699" y="1761176"/>
            <a:ext cx="3581247" cy="1092912"/>
          </a:xfrm>
        </p:spPr>
        <p:txBody>
          <a:bodyPr vert="horz" lIns="91440" tIns="45720" rIns="91440" bIns="45720" rtlCol="0" anchor="ctr">
            <a:noAutofit/>
          </a:bodyPr>
          <a:lstStyle/>
          <a:p>
            <a:pPr defTabSz="914400" eaLnBrk="1" hangingPunct="1">
              <a:lnSpc>
                <a:spcPct val="90000"/>
              </a:lnSpc>
            </a:pPr>
            <a:r>
              <a:rPr lang="en-US" sz="3200" dirty="0">
                <a:ea typeface="+mj-ea"/>
                <a:cs typeface="+mj-cs"/>
              </a:rPr>
              <a:t>EL Visioning Session</a:t>
            </a:r>
          </a:p>
        </p:txBody>
      </p:sp>
      <p:sp>
        <p:nvSpPr>
          <p:cNvPr id="3" name="Content Placeholder 2"/>
          <p:cNvSpPr>
            <a:spLocks noGrp="1"/>
          </p:cNvSpPr>
          <p:nvPr>
            <p:ph idx="1"/>
          </p:nvPr>
        </p:nvSpPr>
        <p:spPr>
          <a:xfrm>
            <a:off x="486699" y="3016799"/>
            <a:ext cx="3581247" cy="2630384"/>
          </a:xfrm>
        </p:spPr>
        <p:txBody>
          <a:bodyPr vert="horz" lIns="91440" tIns="45720" rIns="91440" bIns="45720" rtlCol="0">
            <a:normAutofit/>
          </a:bodyPr>
          <a:lstStyle/>
          <a:p>
            <a:pPr defTabSz="914400" eaLnBrk="1" hangingPunct="1">
              <a:lnSpc>
                <a:spcPct val="90000"/>
              </a:lnSpc>
            </a:pPr>
            <a:r>
              <a:rPr lang="en-US" dirty="0">
                <a:ea typeface="+mn-ea"/>
                <a:cs typeface="+mn-cs"/>
              </a:rPr>
              <a:t>Work in groups to identify three or four model activities at each year level</a:t>
            </a:r>
          </a:p>
          <a:p>
            <a:pPr defTabSz="914400" eaLnBrk="1" hangingPunct="1">
              <a:lnSpc>
                <a:spcPct val="90000"/>
              </a:lnSpc>
            </a:pPr>
            <a:endParaRPr lang="en-US" dirty="0">
              <a:ea typeface="+mn-ea"/>
              <a:cs typeface="+mn-cs"/>
            </a:endParaRPr>
          </a:p>
          <a:p>
            <a:pPr marL="0" indent="-228600" defTabSz="914400" eaLnBrk="1" hangingPunct="1">
              <a:lnSpc>
                <a:spcPct val="90000"/>
              </a:lnSpc>
              <a:buFont typeface="Arial" panose="020B0604020202020204" pitchFamily="34" charset="0"/>
              <a:buChar char="•"/>
            </a:pPr>
            <a:endParaRPr lang="en-US" dirty="0">
              <a:ea typeface="+mn-ea"/>
              <a:cs typeface="+mn-cs"/>
            </a:endParaRPr>
          </a:p>
          <a:p>
            <a:pPr marL="0" indent="-228600" defTabSz="914400" eaLnBrk="1" hangingPunct="1">
              <a:lnSpc>
                <a:spcPct val="90000"/>
              </a:lnSpc>
              <a:buFont typeface="Arial" panose="020B0604020202020204" pitchFamily="34" charset="0"/>
              <a:buChar char="•"/>
            </a:pPr>
            <a:endParaRPr lang="en-US" dirty="0">
              <a:ea typeface="+mn-ea"/>
              <a:cs typeface="+mn-cs"/>
            </a:endParaRPr>
          </a:p>
        </p:txBody>
      </p:sp>
      <p:sp>
        <p:nvSpPr>
          <p:cNvPr id="4" name="Footer Placeholder 3"/>
          <p:cNvSpPr>
            <a:spLocks noGrp="1"/>
          </p:cNvSpPr>
          <p:nvPr>
            <p:ph type="ftr" sz="quarter" idx="10"/>
          </p:nvPr>
        </p:nvSpPr>
        <p:spPr>
          <a:xfrm>
            <a:off x="3028950" y="6356350"/>
            <a:ext cx="3086100" cy="365125"/>
          </a:xfrm>
        </p:spPr>
        <p:txBody>
          <a:bodyPr vert="horz" lIns="91440" tIns="45720" rIns="91440" bIns="45720" rtlCol="0" anchor="ctr">
            <a:normAutofit/>
          </a:bodyPr>
          <a:lstStyle/>
          <a:p>
            <a:pPr algn="ctr">
              <a:spcAft>
                <a:spcPts val="600"/>
              </a:spcAft>
              <a:defRPr/>
            </a:pPr>
            <a:r>
              <a:rPr lang="en-US" sz="1200" b="0" kern="1200" spc="0">
                <a:solidFill>
                  <a:prstClr val="black">
                    <a:tint val="75000"/>
                  </a:prstClr>
                </a:solidFill>
                <a:latin typeface="Calibri" panose="020F0502020204030204"/>
                <a:ea typeface="+mn-ea"/>
                <a:cs typeface="+mn-cs"/>
              </a:rPr>
              <a:t>OCAD UNIVERSITY</a:t>
            </a:r>
          </a:p>
        </p:txBody>
      </p:sp>
      <p:sp>
        <p:nvSpPr>
          <p:cNvPr id="5" name="Slide Number Placeholder 4"/>
          <p:cNvSpPr>
            <a:spLocks noGrp="1"/>
          </p:cNvSpPr>
          <p:nvPr>
            <p:ph type="sldNum" sz="quarter" idx="11"/>
          </p:nvPr>
        </p:nvSpPr>
        <p:spPr>
          <a:xfrm>
            <a:off x="6457950" y="6356350"/>
            <a:ext cx="2057400" cy="365125"/>
          </a:xfrm>
        </p:spPr>
        <p:txBody>
          <a:bodyPr vert="horz" lIns="91440" tIns="45720" rIns="91440" bIns="45720" rtlCol="0" anchor="ctr">
            <a:normAutofit/>
          </a:bodyPr>
          <a:lstStyle/>
          <a:p>
            <a:pPr>
              <a:spcAft>
                <a:spcPts val="600"/>
              </a:spcAft>
              <a:defRPr/>
            </a:pPr>
            <a:fld id="{046DDF98-2322-4390-BEE8-8C134A508986}" type="slidenum">
              <a:rPr lang="en-US" altLang="en-US" sz="1200" smtClean="0">
                <a:solidFill>
                  <a:prstClr val="black">
                    <a:tint val="75000"/>
                  </a:prstClr>
                </a:solidFill>
                <a:latin typeface="Calibri" panose="020F0502020204030204"/>
              </a:rPr>
              <a:pPr>
                <a:spcAft>
                  <a:spcPts val="600"/>
                </a:spcAft>
                <a:defRPr/>
              </a:pPr>
              <a:t>17</a:t>
            </a:fld>
            <a:endParaRPr lang="en-US" altLang="en-US" sz="1200">
              <a:solidFill>
                <a:prstClr val="black">
                  <a:tint val="75000"/>
                </a:prstClr>
              </a:solidFill>
              <a:latin typeface="Calibri" panose="020F0502020204030204"/>
            </a:endParaRPr>
          </a:p>
        </p:txBody>
      </p:sp>
      <p:pic>
        <p:nvPicPr>
          <p:cNvPr id="9" name="Content Placeholder 6">
            <a:extLst>
              <a:ext uri="{FF2B5EF4-FFF2-40B4-BE49-F238E27FC236}">
                <a16:creationId xmlns:a16="http://schemas.microsoft.com/office/drawing/2014/main" id="{A5E107B3-AED0-1544-990A-BD5B235C47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331971" y="648164"/>
            <a:ext cx="4632517" cy="53925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7164406"/>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pPr defTabSz="914400" eaLnBrk="1" hangingPunct="1">
              <a:lnSpc>
                <a:spcPct val="90000"/>
              </a:lnSpc>
            </a:pPr>
            <a:r>
              <a:rPr lang="en-US" sz="3200" b="1" dirty="0">
                <a:ea typeface="+mj-ea"/>
                <a:cs typeface="+mj-cs"/>
              </a:rPr>
              <a:t>EL Visioning Session</a:t>
            </a:r>
          </a:p>
        </p:txBody>
      </p:sp>
      <p:sp>
        <p:nvSpPr>
          <p:cNvPr id="3" name="Content Placeholder 2"/>
          <p:cNvSpPr>
            <a:spLocks noGrp="1"/>
          </p:cNvSpPr>
          <p:nvPr>
            <p:ph sz="half" idx="1"/>
          </p:nvPr>
        </p:nvSpPr>
        <p:spPr>
          <a:xfrm>
            <a:off x="457200" y="1600200"/>
            <a:ext cx="2386608" cy="4525963"/>
          </a:xfrm>
        </p:spPr>
        <p:txBody>
          <a:bodyPr vert="horz" lIns="91440" tIns="45720" rIns="91440" bIns="45720" rtlCol="0">
            <a:normAutofit/>
          </a:bodyPr>
          <a:lstStyle/>
          <a:p>
            <a:pPr marL="0" indent="0" defTabSz="914400" eaLnBrk="1" hangingPunct="1">
              <a:lnSpc>
                <a:spcPct val="90000"/>
              </a:lnSpc>
              <a:buNone/>
            </a:pPr>
            <a:r>
              <a:rPr lang="en-US" sz="2000" dirty="0">
                <a:ea typeface="+mn-ea"/>
                <a:cs typeface="+mn-cs"/>
              </a:rPr>
              <a:t>Thinking of your EL activity, brainstorm specific knowledge, skills and attitudes students will be able to demonstrate by completing the activity</a:t>
            </a:r>
          </a:p>
          <a:p>
            <a:pPr marL="0" indent="-228600" defTabSz="914400" eaLnBrk="1" hangingPunct="1">
              <a:lnSpc>
                <a:spcPct val="90000"/>
              </a:lnSpc>
              <a:buFont typeface="Arial" panose="020B0604020202020204" pitchFamily="34" charset="0"/>
              <a:buChar char="•"/>
            </a:pPr>
            <a:endParaRPr lang="en-US" dirty="0">
              <a:ea typeface="+mn-ea"/>
              <a:cs typeface="+mn-cs"/>
            </a:endParaRPr>
          </a:p>
          <a:p>
            <a:pPr marL="0" indent="-228600" defTabSz="914400" eaLnBrk="1" hangingPunct="1">
              <a:lnSpc>
                <a:spcPct val="90000"/>
              </a:lnSpc>
              <a:buFont typeface="Arial" panose="020B0604020202020204" pitchFamily="34" charset="0"/>
              <a:buChar char="•"/>
            </a:pPr>
            <a:endParaRPr lang="en-US" dirty="0">
              <a:ea typeface="+mn-ea"/>
              <a:cs typeface="+mn-cs"/>
            </a:endParaRPr>
          </a:p>
        </p:txBody>
      </p:sp>
      <p:sp>
        <p:nvSpPr>
          <p:cNvPr id="11" name="Content Placeholder 10">
            <a:extLst>
              <a:ext uri="{FF2B5EF4-FFF2-40B4-BE49-F238E27FC236}">
                <a16:creationId xmlns:a16="http://schemas.microsoft.com/office/drawing/2014/main" id="{B5169DE6-DF56-E944-A393-A5B46AF973F1}"/>
              </a:ext>
            </a:extLst>
          </p:cNvPr>
          <p:cNvSpPr>
            <a:spLocks noGrp="1"/>
          </p:cNvSpPr>
          <p:nvPr>
            <p:ph sz="half" idx="2"/>
          </p:nvPr>
        </p:nvSpPr>
        <p:spPr>
          <a:xfrm>
            <a:off x="3124200" y="1600200"/>
            <a:ext cx="5562600" cy="4756150"/>
          </a:xfrm>
        </p:spPr>
        <p:txBody>
          <a:bodyPr>
            <a:normAutofit/>
          </a:bodyPr>
          <a:lstStyle/>
          <a:p>
            <a:pPr lvl="0"/>
            <a:r>
              <a:rPr lang="en-CA" sz="1400" dirty="0"/>
              <a:t>develop + update CV + portfolio </a:t>
            </a:r>
          </a:p>
          <a:p>
            <a:pPr lvl="0"/>
            <a:r>
              <a:rPr lang="en-CA" sz="1400" dirty="0"/>
              <a:t>scan field for submission / employment opportunities (identify gaps?)</a:t>
            </a:r>
          </a:p>
          <a:p>
            <a:pPr lvl="0"/>
            <a:r>
              <a:rPr lang="en-CA" sz="1400" dirty="0"/>
              <a:t>autonomy of depth / breadth of knowledge – define the qualities that comprise successful individual and group work</a:t>
            </a:r>
          </a:p>
          <a:p>
            <a:pPr lvl="0"/>
            <a:r>
              <a:rPr lang="en-CA" sz="1400" dirty="0"/>
              <a:t>conduct a user / client interview – basic open-ended questions, actively listen</a:t>
            </a:r>
          </a:p>
          <a:p>
            <a:pPr lvl="0"/>
            <a:r>
              <a:rPr lang="en-CA" sz="1400" dirty="0"/>
              <a:t>communicate with facilitators / offices / resources</a:t>
            </a:r>
          </a:p>
          <a:p>
            <a:pPr lvl="0"/>
            <a:r>
              <a:rPr lang="en-CA" sz="1400" dirty="0"/>
              <a:t>communication – reflect in multiple formats (verbal, written, presentation, critique)</a:t>
            </a:r>
          </a:p>
          <a:p>
            <a:pPr lvl="0"/>
            <a:r>
              <a:rPr lang="en-CA" sz="1400" dirty="0"/>
              <a:t>methodologies – list the skills / knowledge / resources you require to do this experiential work</a:t>
            </a:r>
          </a:p>
          <a:p>
            <a:pPr lvl="0"/>
            <a:r>
              <a:rPr lang="en-CA" sz="1400" dirty="0"/>
              <a:t>limits of knowledge – identify the value of the experiential work</a:t>
            </a:r>
          </a:p>
          <a:p>
            <a:pPr lvl="0"/>
            <a:r>
              <a:rPr lang="en-CA" sz="1400" dirty="0"/>
              <a:t>articulate their own contributions to a project outcome</a:t>
            </a:r>
          </a:p>
          <a:p>
            <a:pPr lvl="0"/>
            <a:r>
              <a:rPr lang="en-CA" sz="1400" dirty="0"/>
              <a:t>limits of knowledge – develop a proposal of how you would have done the experiential work differently (if given the chance)</a:t>
            </a:r>
          </a:p>
          <a:p>
            <a:pPr lvl="0"/>
            <a:r>
              <a:rPr lang="en-CA" sz="1400" dirty="0"/>
              <a:t>evaluate + explore opportunities available</a:t>
            </a:r>
          </a:p>
          <a:p>
            <a:pPr lvl="0"/>
            <a:r>
              <a:rPr lang="en-CA" sz="1400" dirty="0"/>
              <a:t>documentation for commission</a:t>
            </a:r>
          </a:p>
          <a:p>
            <a:pPr lvl="0"/>
            <a:r>
              <a:rPr lang="en-CA" sz="1400" dirty="0"/>
              <a:t>to be willing to experiment to discover solutions</a:t>
            </a:r>
          </a:p>
        </p:txBody>
      </p:sp>
      <p:sp>
        <p:nvSpPr>
          <p:cNvPr id="4" name="Footer Placeholder 3"/>
          <p:cNvSpPr>
            <a:spLocks noGrp="1"/>
          </p:cNvSpPr>
          <p:nvPr>
            <p:ph type="ftr" sz="quarter" idx="11"/>
          </p:nvPr>
        </p:nvSpPr>
        <p:spPr/>
        <p:txBody>
          <a:bodyPr vert="horz" lIns="91440" tIns="45720" rIns="91440" bIns="45720" rtlCol="0" anchor="ctr">
            <a:normAutofit/>
          </a:bodyPr>
          <a:lstStyle/>
          <a:p>
            <a:pPr algn="ctr">
              <a:spcAft>
                <a:spcPts val="600"/>
              </a:spcAft>
              <a:defRPr/>
            </a:pPr>
            <a:r>
              <a:rPr lang="en-US" sz="1200" b="0" kern="1200" spc="0">
                <a:solidFill>
                  <a:prstClr val="black">
                    <a:tint val="75000"/>
                  </a:prstClr>
                </a:solidFill>
                <a:latin typeface="Calibri" panose="020F0502020204030204"/>
                <a:ea typeface="+mn-ea"/>
                <a:cs typeface="+mn-cs"/>
              </a:rPr>
              <a:t>OCAD UNIVERSITY</a:t>
            </a:r>
          </a:p>
        </p:txBody>
      </p:sp>
      <p:sp>
        <p:nvSpPr>
          <p:cNvPr id="5" name="Slide Number Placeholder 4"/>
          <p:cNvSpPr>
            <a:spLocks noGrp="1"/>
          </p:cNvSpPr>
          <p:nvPr>
            <p:ph type="sldNum" sz="quarter" idx="12"/>
          </p:nvPr>
        </p:nvSpPr>
        <p:spPr/>
        <p:txBody>
          <a:bodyPr vert="horz" lIns="91440" tIns="45720" rIns="91440" bIns="45720" rtlCol="0" anchor="ctr">
            <a:normAutofit/>
          </a:bodyPr>
          <a:lstStyle/>
          <a:p>
            <a:pPr>
              <a:spcAft>
                <a:spcPts val="600"/>
              </a:spcAft>
              <a:defRPr/>
            </a:pPr>
            <a:fld id="{046DDF98-2322-4390-BEE8-8C134A508986}" type="slidenum">
              <a:rPr lang="en-US" altLang="en-US" sz="1200" smtClean="0">
                <a:solidFill>
                  <a:prstClr val="black">
                    <a:tint val="75000"/>
                  </a:prstClr>
                </a:solidFill>
                <a:latin typeface="Calibri" panose="020F0502020204030204"/>
              </a:rPr>
              <a:pPr>
                <a:spcAft>
                  <a:spcPts val="600"/>
                </a:spcAft>
                <a:defRPr/>
              </a:pPr>
              <a:t>18</a:t>
            </a:fld>
            <a:endParaRPr lang="en-US" alt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230698892"/>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699" y="1761176"/>
            <a:ext cx="3581247" cy="1092912"/>
          </a:xfrm>
        </p:spPr>
        <p:txBody>
          <a:bodyPr vert="horz" lIns="91440" tIns="45720" rIns="91440" bIns="45720" rtlCol="0" anchor="ctr">
            <a:noAutofit/>
          </a:bodyPr>
          <a:lstStyle/>
          <a:p>
            <a:pPr defTabSz="914400" eaLnBrk="1" hangingPunct="1">
              <a:lnSpc>
                <a:spcPct val="90000"/>
              </a:lnSpc>
            </a:pPr>
            <a:r>
              <a:rPr lang="en-US" sz="3200" dirty="0">
                <a:ea typeface="+mj-ea"/>
                <a:cs typeface="+mj-cs"/>
              </a:rPr>
              <a:t>EL Visioning Session</a:t>
            </a:r>
          </a:p>
        </p:txBody>
      </p:sp>
      <p:sp>
        <p:nvSpPr>
          <p:cNvPr id="3" name="Content Placeholder 2"/>
          <p:cNvSpPr>
            <a:spLocks noGrp="1"/>
          </p:cNvSpPr>
          <p:nvPr>
            <p:ph idx="1"/>
          </p:nvPr>
        </p:nvSpPr>
        <p:spPr>
          <a:xfrm>
            <a:off x="486699" y="3016799"/>
            <a:ext cx="3581247" cy="2630384"/>
          </a:xfrm>
        </p:spPr>
        <p:txBody>
          <a:bodyPr vert="horz" lIns="91440" tIns="45720" rIns="91440" bIns="45720" rtlCol="0">
            <a:normAutofit/>
          </a:bodyPr>
          <a:lstStyle/>
          <a:p>
            <a:r>
              <a:rPr lang="en-CA" dirty="0"/>
              <a:t>Map learning outcomes to year levels </a:t>
            </a:r>
          </a:p>
          <a:p>
            <a:r>
              <a:rPr lang="en-CA" dirty="0"/>
              <a:t>In original groups, review learning outcomes, revise, organize, synthesize</a:t>
            </a:r>
            <a:endParaRPr lang="en-US" dirty="0">
              <a:ea typeface="+mn-ea"/>
              <a:cs typeface="+mn-cs"/>
            </a:endParaRPr>
          </a:p>
          <a:p>
            <a:pPr marL="0" indent="-228600" defTabSz="914400" eaLnBrk="1" hangingPunct="1">
              <a:lnSpc>
                <a:spcPct val="90000"/>
              </a:lnSpc>
              <a:buFont typeface="Arial" panose="020B0604020202020204" pitchFamily="34" charset="0"/>
              <a:buChar char="•"/>
            </a:pPr>
            <a:endParaRPr lang="en-US" dirty="0">
              <a:ea typeface="+mn-ea"/>
              <a:cs typeface="+mn-cs"/>
            </a:endParaRPr>
          </a:p>
        </p:txBody>
      </p:sp>
      <p:sp>
        <p:nvSpPr>
          <p:cNvPr id="4" name="Footer Placeholder 3"/>
          <p:cNvSpPr>
            <a:spLocks noGrp="1"/>
          </p:cNvSpPr>
          <p:nvPr>
            <p:ph type="ftr" sz="quarter" idx="10"/>
          </p:nvPr>
        </p:nvSpPr>
        <p:spPr>
          <a:xfrm>
            <a:off x="3028950" y="6356350"/>
            <a:ext cx="3086100" cy="365125"/>
          </a:xfrm>
        </p:spPr>
        <p:txBody>
          <a:bodyPr vert="horz" lIns="91440" tIns="45720" rIns="91440" bIns="45720" rtlCol="0" anchor="ctr">
            <a:normAutofit/>
          </a:bodyPr>
          <a:lstStyle/>
          <a:p>
            <a:pPr algn="ctr">
              <a:spcAft>
                <a:spcPts val="600"/>
              </a:spcAft>
              <a:defRPr/>
            </a:pPr>
            <a:r>
              <a:rPr lang="en-US" sz="1200" b="0" kern="1200" spc="0">
                <a:solidFill>
                  <a:prstClr val="black">
                    <a:tint val="75000"/>
                  </a:prstClr>
                </a:solidFill>
                <a:latin typeface="Calibri" panose="020F0502020204030204"/>
                <a:ea typeface="+mn-ea"/>
                <a:cs typeface="+mn-cs"/>
              </a:rPr>
              <a:t>OCAD UNIVERSITY</a:t>
            </a:r>
          </a:p>
        </p:txBody>
      </p:sp>
      <p:sp>
        <p:nvSpPr>
          <p:cNvPr id="5" name="Slide Number Placeholder 4"/>
          <p:cNvSpPr>
            <a:spLocks noGrp="1"/>
          </p:cNvSpPr>
          <p:nvPr>
            <p:ph type="sldNum" sz="quarter" idx="11"/>
          </p:nvPr>
        </p:nvSpPr>
        <p:spPr>
          <a:xfrm>
            <a:off x="6457950" y="6356350"/>
            <a:ext cx="2057400" cy="365125"/>
          </a:xfrm>
        </p:spPr>
        <p:txBody>
          <a:bodyPr vert="horz" lIns="91440" tIns="45720" rIns="91440" bIns="45720" rtlCol="0" anchor="ctr">
            <a:normAutofit/>
          </a:bodyPr>
          <a:lstStyle/>
          <a:p>
            <a:pPr>
              <a:spcAft>
                <a:spcPts val="600"/>
              </a:spcAft>
              <a:defRPr/>
            </a:pPr>
            <a:fld id="{046DDF98-2322-4390-BEE8-8C134A508986}" type="slidenum">
              <a:rPr lang="en-US" altLang="en-US" sz="1200" smtClean="0">
                <a:solidFill>
                  <a:prstClr val="black">
                    <a:tint val="75000"/>
                  </a:prstClr>
                </a:solidFill>
                <a:latin typeface="Calibri" panose="020F0502020204030204"/>
              </a:rPr>
              <a:pPr>
                <a:spcAft>
                  <a:spcPts val="600"/>
                </a:spcAft>
                <a:defRPr/>
              </a:pPr>
              <a:t>19</a:t>
            </a:fld>
            <a:endParaRPr lang="en-US" altLang="en-US" sz="1200">
              <a:solidFill>
                <a:prstClr val="black">
                  <a:tint val="75000"/>
                </a:prstClr>
              </a:solidFill>
              <a:latin typeface="Calibri" panose="020F0502020204030204"/>
            </a:endParaRPr>
          </a:p>
        </p:txBody>
      </p:sp>
      <p:pic>
        <p:nvPicPr>
          <p:cNvPr id="7" name="Content Placeholder 10">
            <a:extLst>
              <a:ext uri="{FF2B5EF4-FFF2-40B4-BE49-F238E27FC236}">
                <a16:creationId xmlns:a16="http://schemas.microsoft.com/office/drawing/2014/main" id="{AC095CE7-502F-CF41-8C39-822F8FA62A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946" y="836712"/>
            <a:ext cx="4845377" cy="5311670"/>
          </a:xfrm>
          <a:prstGeom prst="rect">
            <a:avLst/>
          </a:prstGeom>
        </p:spPr>
      </p:pic>
    </p:spTree>
    <p:extLst>
      <p:ext uri="{BB962C8B-B14F-4D97-AF65-F5344CB8AC3E}">
        <p14:creationId xmlns:p14="http://schemas.microsoft.com/office/powerpoint/2010/main" val="1725359813"/>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Presentation Overview</a:t>
            </a:r>
          </a:p>
        </p:txBody>
      </p:sp>
      <p:sp>
        <p:nvSpPr>
          <p:cNvPr id="3" name="Content Placeholder 2"/>
          <p:cNvSpPr>
            <a:spLocks noGrp="1"/>
          </p:cNvSpPr>
          <p:nvPr>
            <p:ph idx="1"/>
          </p:nvPr>
        </p:nvSpPr>
        <p:spPr>
          <a:xfrm>
            <a:off x="2051720" y="1821447"/>
            <a:ext cx="6635080" cy="4110879"/>
          </a:xfrm>
        </p:spPr>
        <p:txBody>
          <a:bodyPr/>
          <a:lstStyle/>
          <a:p>
            <a:pPr marL="0" indent="0">
              <a:buNone/>
            </a:pPr>
            <a:endParaRPr lang="en-CA" sz="800" dirty="0"/>
          </a:p>
          <a:p>
            <a:pPr marL="0" lvl="0" indent="0">
              <a:buNone/>
            </a:pPr>
            <a:endParaRPr lang="en-CA" sz="400" dirty="0"/>
          </a:p>
          <a:p>
            <a:r>
              <a:rPr lang="en-US" dirty="0"/>
              <a:t>Background and Key Debates at OCAD U</a:t>
            </a:r>
          </a:p>
          <a:p>
            <a:r>
              <a:rPr lang="en-US" dirty="0"/>
              <a:t>Community Engagement Process and Experiential Learning Model</a:t>
            </a:r>
          </a:p>
          <a:p>
            <a:r>
              <a:rPr lang="en-US" dirty="0"/>
              <a:t>Experiential Learning Framework</a:t>
            </a:r>
          </a:p>
          <a:p>
            <a:r>
              <a:rPr lang="en-US" dirty="0"/>
              <a:t>Questions and Discussion</a:t>
            </a:r>
          </a:p>
        </p:txBody>
      </p:sp>
      <p:sp>
        <p:nvSpPr>
          <p:cNvPr id="4" name="Footer Placeholder 3"/>
          <p:cNvSpPr>
            <a:spLocks noGrp="1"/>
          </p:cNvSpPr>
          <p:nvPr>
            <p:ph type="ftr" sz="quarter" idx="10"/>
          </p:nvPr>
        </p:nvSpPr>
        <p:spPr/>
        <p:txBody>
          <a:bodyPr/>
          <a:lstStyle/>
          <a:p>
            <a:pPr>
              <a:defRPr/>
            </a:pPr>
            <a:r>
              <a:rPr lang="en-US">
                <a:solidFill>
                  <a:prstClr val="black"/>
                </a:solidFill>
                <a:latin typeface="Arial"/>
              </a:rPr>
              <a:t>OCAD UNIVERSITY</a:t>
            </a:r>
          </a:p>
        </p:txBody>
      </p:sp>
      <p:sp>
        <p:nvSpPr>
          <p:cNvPr id="5" name="Slide Number Placeholder 4"/>
          <p:cNvSpPr>
            <a:spLocks noGrp="1"/>
          </p:cNvSpPr>
          <p:nvPr>
            <p:ph type="sldNum" sz="quarter" idx="11"/>
          </p:nvPr>
        </p:nvSpPr>
        <p:spPr/>
        <p:txBody>
          <a:bodyPr/>
          <a:lstStyle/>
          <a:p>
            <a:pPr>
              <a:defRPr/>
            </a:pPr>
            <a:fld id="{046DDF98-2322-4390-BEE8-8C134A508986}" type="slidenum">
              <a:rPr lang="en-US" altLang="en-US" smtClean="0">
                <a:solidFill>
                  <a:prstClr val="black"/>
                </a:solidFill>
              </a:rPr>
              <a:pPr>
                <a:defRPr/>
              </a:pPr>
              <a:t>2</a:t>
            </a:fld>
            <a:endParaRPr lang="en-US" altLang="en-US">
              <a:solidFill>
                <a:prstClr val="black"/>
              </a:solidFill>
            </a:endParaRPr>
          </a:p>
        </p:txBody>
      </p:sp>
    </p:spTree>
    <p:extLst>
      <p:ext uri="{BB962C8B-B14F-4D97-AF65-F5344CB8AC3E}">
        <p14:creationId xmlns:p14="http://schemas.microsoft.com/office/powerpoint/2010/main" val="1107047360"/>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7B5548D-DD72-CA45-8E16-557BFA02E7A9}"/>
              </a:ext>
            </a:extLst>
          </p:cNvPr>
          <p:cNvSpPr>
            <a:spLocks noGrp="1"/>
          </p:cNvSpPr>
          <p:nvPr>
            <p:ph type="ftr" sz="quarter" idx="11"/>
          </p:nvPr>
        </p:nvSpPr>
        <p:spPr/>
        <p:txBody>
          <a:bodyPr/>
          <a:lstStyle/>
          <a:p>
            <a:pPr>
              <a:defRPr/>
            </a:pPr>
            <a:r>
              <a:rPr lang="en-US">
                <a:solidFill>
                  <a:prstClr val="black"/>
                </a:solidFill>
                <a:latin typeface="Arial"/>
              </a:rPr>
              <a:t>OCAD UNIVERSITY</a:t>
            </a:r>
          </a:p>
        </p:txBody>
      </p:sp>
      <p:sp>
        <p:nvSpPr>
          <p:cNvPr id="5" name="Slide Number Placeholder 4">
            <a:extLst>
              <a:ext uri="{FF2B5EF4-FFF2-40B4-BE49-F238E27FC236}">
                <a16:creationId xmlns:a16="http://schemas.microsoft.com/office/drawing/2014/main" id="{13C8FD8E-5809-954B-877E-472282FF6F7B}"/>
              </a:ext>
            </a:extLst>
          </p:cNvPr>
          <p:cNvSpPr>
            <a:spLocks noGrp="1"/>
          </p:cNvSpPr>
          <p:nvPr>
            <p:ph type="sldNum" sz="quarter" idx="12"/>
          </p:nvPr>
        </p:nvSpPr>
        <p:spPr/>
        <p:txBody>
          <a:bodyPr/>
          <a:lstStyle/>
          <a:p>
            <a:pPr>
              <a:defRPr/>
            </a:pPr>
            <a:fld id="{046DDF98-2322-4390-BEE8-8C134A508986}" type="slidenum">
              <a:rPr lang="en-US" altLang="en-US" smtClean="0">
                <a:solidFill>
                  <a:prstClr val="black"/>
                </a:solidFill>
              </a:rPr>
              <a:pPr>
                <a:defRPr/>
              </a:pPr>
              <a:t>20</a:t>
            </a:fld>
            <a:endParaRPr lang="en-US" altLang="en-US">
              <a:solidFill>
                <a:prstClr val="black"/>
              </a:solidFill>
            </a:endParaRPr>
          </a:p>
        </p:txBody>
      </p:sp>
      <p:pic>
        <p:nvPicPr>
          <p:cNvPr id="15" name="Picture 14">
            <a:extLst>
              <a:ext uri="{FF2B5EF4-FFF2-40B4-BE49-F238E27FC236}">
                <a16:creationId xmlns:a16="http://schemas.microsoft.com/office/drawing/2014/main" id="{AE168E76-0A2F-E24F-8B94-67A1853898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647" y="923091"/>
            <a:ext cx="4167463" cy="4824536"/>
          </a:xfrm>
          <a:prstGeom prst="rect">
            <a:avLst/>
          </a:prstGeom>
        </p:spPr>
      </p:pic>
      <p:pic>
        <p:nvPicPr>
          <p:cNvPr id="17" name="Picture 16">
            <a:extLst>
              <a:ext uri="{FF2B5EF4-FFF2-40B4-BE49-F238E27FC236}">
                <a16:creationId xmlns:a16="http://schemas.microsoft.com/office/drawing/2014/main" id="{7FB320FA-4B95-8F48-AA70-EB79BB208D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6697" y="222823"/>
            <a:ext cx="4839622" cy="910332"/>
          </a:xfrm>
          <a:prstGeom prst="rect">
            <a:avLst/>
          </a:prstGeom>
        </p:spPr>
      </p:pic>
      <p:pic>
        <p:nvPicPr>
          <p:cNvPr id="19" name="Picture 18">
            <a:extLst>
              <a:ext uri="{FF2B5EF4-FFF2-40B4-BE49-F238E27FC236}">
                <a16:creationId xmlns:a16="http://schemas.microsoft.com/office/drawing/2014/main" id="{3158CE96-5C5C-544E-A191-1E0874CA599F}"/>
              </a:ext>
            </a:extLst>
          </p:cNvPr>
          <p:cNvPicPr>
            <a:picLocks noChangeAspect="1"/>
          </p:cNvPicPr>
          <p:nvPr/>
        </p:nvPicPr>
        <p:blipFill rotWithShape="1">
          <a:blip r:embed="rId5">
            <a:extLst>
              <a:ext uri="{28A0092B-C50C-407E-A947-70E740481C1C}">
                <a14:useLocalDpi xmlns:a14="http://schemas.microsoft.com/office/drawing/2010/main" val="0"/>
              </a:ext>
            </a:extLst>
          </a:blip>
          <a:srcRect t="5237" b="19891"/>
          <a:stretch/>
        </p:blipFill>
        <p:spPr>
          <a:xfrm>
            <a:off x="4516367" y="1895199"/>
            <a:ext cx="4013572" cy="1440160"/>
          </a:xfrm>
          <a:prstGeom prst="rect">
            <a:avLst/>
          </a:prstGeom>
        </p:spPr>
      </p:pic>
      <p:pic>
        <p:nvPicPr>
          <p:cNvPr id="21" name="Picture 20">
            <a:extLst>
              <a:ext uri="{FF2B5EF4-FFF2-40B4-BE49-F238E27FC236}">
                <a16:creationId xmlns:a16="http://schemas.microsoft.com/office/drawing/2014/main" id="{05864D12-31BB-5349-95DC-A71354C672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2058" y="3949115"/>
            <a:ext cx="3864742" cy="2102874"/>
          </a:xfrm>
          <a:prstGeom prst="rect">
            <a:avLst/>
          </a:prstGeom>
        </p:spPr>
      </p:pic>
    </p:spTree>
    <p:extLst>
      <p:ext uri="{BB962C8B-B14F-4D97-AF65-F5344CB8AC3E}">
        <p14:creationId xmlns:p14="http://schemas.microsoft.com/office/powerpoint/2010/main" val="390999034"/>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3D509-3CB5-DD4D-83E6-BE3501B0F31A}"/>
              </a:ext>
            </a:extLst>
          </p:cNvPr>
          <p:cNvSpPr>
            <a:spLocks noGrp="1"/>
          </p:cNvSpPr>
          <p:nvPr>
            <p:ph type="title"/>
          </p:nvPr>
        </p:nvSpPr>
        <p:spPr/>
        <p:txBody>
          <a:bodyPr/>
          <a:lstStyle/>
          <a:p>
            <a:r>
              <a:rPr lang="en-US" dirty="0"/>
              <a:t>EL Framework: Overview</a:t>
            </a:r>
          </a:p>
        </p:txBody>
      </p:sp>
      <p:sp>
        <p:nvSpPr>
          <p:cNvPr id="3" name="Content Placeholder 2">
            <a:extLst>
              <a:ext uri="{FF2B5EF4-FFF2-40B4-BE49-F238E27FC236}">
                <a16:creationId xmlns:a16="http://schemas.microsoft.com/office/drawing/2014/main" id="{7FA9E880-C6D4-E243-B516-030578F388E7}"/>
              </a:ext>
            </a:extLst>
          </p:cNvPr>
          <p:cNvSpPr>
            <a:spLocks noGrp="1"/>
          </p:cNvSpPr>
          <p:nvPr>
            <p:ph idx="1"/>
          </p:nvPr>
        </p:nvSpPr>
        <p:spPr/>
        <p:txBody>
          <a:bodyPr/>
          <a:lstStyle/>
          <a:p>
            <a:endParaRPr lang="en-US" dirty="0"/>
          </a:p>
          <a:p>
            <a:r>
              <a:rPr lang="en-US" dirty="0"/>
              <a:t>What is Experiential Learning?</a:t>
            </a:r>
          </a:p>
          <a:p>
            <a:r>
              <a:rPr lang="en-US" dirty="0"/>
              <a:t>How to use this document</a:t>
            </a:r>
          </a:p>
          <a:p>
            <a:r>
              <a:rPr lang="en-US" dirty="0"/>
              <a:t>Guidelines for Experiential Learning activities</a:t>
            </a:r>
          </a:p>
          <a:p>
            <a:r>
              <a:rPr lang="en-US" dirty="0"/>
              <a:t>Experiential Learning Outcomes</a:t>
            </a:r>
          </a:p>
          <a:p>
            <a:r>
              <a:rPr lang="en-US" dirty="0"/>
              <a:t>Experiential Learning Activities</a:t>
            </a:r>
          </a:p>
        </p:txBody>
      </p:sp>
    </p:spTree>
    <p:extLst>
      <p:ext uri="{BB962C8B-B14F-4D97-AF65-F5344CB8AC3E}">
        <p14:creationId xmlns:p14="http://schemas.microsoft.com/office/powerpoint/2010/main" val="292338370"/>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4850C-6722-1245-A4D1-CD6C34D0AA2D}"/>
              </a:ext>
            </a:extLst>
          </p:cNvPr>
          <p:cNvSpPr>
            <a:spLocks noGrp="1"/>
          </p:cNvSpPr>
          <p:nvPr>
            <p:ph type="title"/>
          </p:nvPr>
        </p:nvSpPr>
        <p:spPr/>
        <p:txBody>
          <a:bodyPr/>
          <a:lstStyle/>
          <a:p>
            <a:r>
              <a:rPr lang="en-US" dirty="0"/>
              <a:t>EL Framework: Guidelines</a:t>
            </a:r>
          </a:p>
        </p:txBody>
      </p:sp>
      <p:sp>
        <p:nvSpPr>
          <p:cNvPr id="3" name="Content Placeholder 2">
            <a:extLst>
              <a:ext uri="{FF2B5EF4-FFF2-40B4-BE49-F238E27FC236}">
                <a16:creationId xmlns:a16="http://schemas.microsoft.com/office/drawing/2014/main" id="{447B5423-B15D-0F47-AD68-B55F20C32921}"/>
              </a:ext>
            </a:extLst>
          </p:cNvPr>
          <p:cNvSpPr>
            <a:spLocks noGrp="1"/>
          </p:cNvSpPr>
          <p:nvPr>
            <p:ph idx="1"/>
          </p:nvPr>
        </p:nvSpPr>
        <p:spPr>
          <a:xfrm>
            <a:off x="1619672" y="1821447"/>
            <a:ext cx="7067128" cy="4487873"/>
          </a:xfrm>
        </p:spPr>
        <p:txBody>
          <a:bodyPr>
            <a:normAutofit/>
          </a:bodyPr>
          <a:lstStyle/>
          <a:p>
            <a:pPr fontAlgn="base">
              <a:lnSpc>
                <a:spcPct val="120000"/>
              </a:lnSpc>
              <a:spcBef>
                <a:spcPts val="0"/>
              </a:spcBef>
              <a:buFont typeface="Wingdings" pitchFamily="2" charset="2"/>
              <a:buChar char="§"/>
            </a:pPr>
            <a:r>
              <a:rPr lang="en-CA" sz="1800" dirty="0"/>
              <a:t>The EL activity takes place in a workplace or simulated-workplace such as a studio-based, community service-focused or professional work environment, or the student is engaged in activities that prepare them to be self-employed</a:t>
            </a:r>
          </a:p>
          <a:p>
            <a:pPr fontAlgn="base">
              <a:lnSpc>
                <a:spcPct val="120000"/>
              </a:lnSpc>
              <a:spcBef>
                <a:spcPts val="0"/>
              </a:spcBef>
              <a:buFont typeface="Wingdings" pitchFamily="2" charset="2"/>
              <a:buChar char="§"/>
            </a:pPr>
            <a:r>
              <a:rPr lang="en-CA" sz="1800" dirty="0"/>
              <a:t>Students are exposed to authentic demands and expectations that improve their employability, self-employability, entrepreneurial and interpersonal skills, and that prepare them for participation in diverse professional communities</a:t>
            </a:r>
          </a:p>
          <a:p>
            <a:pPr fontAlgn="base">
              <a:lnSpc>
                <a:spcPct val="120000"/>
              </a:lnSpc>
              <a:spcBef>
                <a:spcPts val="0"/>
              </a:spcBef>
              <a:buFont typeface="Wingdings" pitchFamily="2" charset="2"/>
              <a:buChar char="§"/>
            </a:pPr>
            <a:r>
              <a:rPr lang="en-CA" sz="1800" dirty="0"/>
              <a:t>The EL activity is structured with purposeful and meaningful activities and includes formal student reflection on their experience</a:t>
            </a:r>
          </a:p>
        </p:txBody>
      </p:sp>
    </p:spTree>
    <p:extLst>
      <p:ext uri="{BB962C8B-B14F-4D97-AF65-F5344CB8AC3E}">
        <p14:creationId xmlns:p14="http://schemas.microsoft.com/office/powerpoint/2010/main" val="2046080771"/>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4850C-6722-1245-A4D1-CD6C34D0AA2D}"/>
              </a:ext>
            </a:extLst>
          </p:cNvPr>
          <p:cNvSpPr>
            <a:spLocks noGrp="1"/>
          </p:cNvSpPr>
          <p:nvPr>
            <p:ph type="title"/>
          </p:nvPr>
        </p:nvSpPr>
        <p:spPr/>
        <p:txBody>
          <a:bodyPr/>
          <a:lstStyle/>
          <a:p>
            <a:r>
              <a:rPr lang="en-US" dirty="0"/>
              <a:t>EL Framework: Guidelines</a:t>
            </a:r>
          </a:p>
        </p:txBody>
      </p:sp>
      <p:sp>
        <p:nvSpPr>
          <p:cNvPr id="3" name="Content Placeholder 2">
            <a:extLst>
              <a:ext uri="{FF2B5EF4-FFF2-40B4-BE49-F238E27FC236}">
                <a16:creationId xmlns:a16="http://schemas.microsoft.com/office/drawing/2014/main" id="{447B5423-B15D-0F47-AD68-B55F20C32921}"/>
              </a:ext>
            </a:extLst>
          </p:cNvPr>
          <p:cNvSpPr>
            <a:spLocks noGrp="1"/>
          </p:cNvSpPr>
          <p:nvPr>
            <p:ph idx="1"/>
          </p:nvPr>
        </p:nvSpPr>
        <p:spPr>
          <a:xfrm>
            <a:off x="1619672" y="1821447"/>
            <a:ext cx="7067128" cy="4487873"/>
          </a:xfrm>
        </p:spPr>
        <p:txBody>
          <a:bodyPr>
            <a:normAutofit fontScale="92500"/>
          </a:bodyPr>
          <a:lstStyle/>
          <a:p>
            <a:pPr fontAlgn="base">
              <a:lnSpc>
                <a:spcPct val="120000"/>
              </a:lnSpc>
              <a:spcBef>
                <a:spcPts val="0"/>
              </a:spcBef>
              <a:buFont typeface="Wingdings" pitchFamily="2" charset="2"/>
              <a:buChar char="§"/>
            </a:pPr>
            <a:r>
              <a:rPr lang="en-CA" sz="2000" dirty="0"/>
              <a:t>The EL activity is situated within a program’s curriculum and helps students achieve course and program-level learning outcomes</a:t>
            </a:r>
          </a:p>
          <a:p>
            <a:pPr fontAlgn="base">
              <a:lnSpc>
                <a:spcPct val="120000"/>
              </a:lnSpc>
              <a:spcBef>
                <a:spcPts val="0"/>
              </a:spcBef>
              <a:buFont typeface="Wingdings" pitchFamily="2" charset="2"/>
              <a:buChar char="§"/>
            </a:pPr>
            <a:r>
              <a:rPr lang="en-CA" sz="2000" dirty="0"/>
              <a:t>Students’ performance and learning in the EL activity is evaluated as one or more assessed components of a course (e.g., a project)</a:t>
            </a:r>
          </a:p>
          <a:p>
            <a:pPr fontAlgn="base">
              <a:lnSpc>
                <a:spcPct val="120000"/>
              </a:lnSpc>
              <a:spcBef>
                <a:spcPts val="0"/>
              </a:spcBef>
              <a:buFont typeface="Wingdings" pitchFamily="2" charset="2"/>
              <a:buChar char="§"/>
            </a:pPr>
            <a:r>
              <a:rPr lang="en-CA" sz="2000" dirty="0"/>
              <a:t>The EL activity counts towards course credit</a:t>
            </a:r>
          </a:p>
          <a:p>
            <a:pPr fontAlgn="base">
              <a:lnSpc>
                <a:spcPct val="120000"/>
              </a:lnSpc>
              <a:spcBef>
                <a:spcPts val="0"/>
              </a:spcBef>
              <a:buFont typeface="Wingdings" pitchFamily="2" charset="2"/>
              <a:buChar char="§"/>
            </a:pPr>
            <a:endParaRPr lang="en-CA" sz="2000" dirty="0"/>
          </a:p>
          <a:p>
            <a:pPr marL="0" indent="0">
              <a:buNone/>
            </a:pPr>
            <a:r>
              <a:rPr lang="en-CA" sz="2000" dirty="0"/>
              <a:t>In addition, to the above:</a:t>
            </a:r>
          </a:p>
          <a:p>
            <a:pPr fontAlgn="base">
              <a:buFont typeface="Wingdings" pitchFamily="2" charset="2"/>
              <a:buChar char="§"/>
            </a:pPr>
            <a:r>
              <a:rPr lang="en-CA" sz="2000" dirty="0"/>
              <a:t>Students should have opportunities to engage in EL activities that are accessible and inclusive</a:t>
            </a:r>
          </a:p>
          <a:p>
            <a:pPr fontAlgn="base">
              <a:buFont typeface="Wingdings" pitchFamily="2" charset="2"/>
              <a:buChar char="§"/>
            </a:pPr>
            <a:r>
              <a:rPr lang="en-CA" sz="2000" dirty="0"/>
              <a:t>EL activities must be compliant with university policies and procedures (e.g., Respectful Work and Learning Environment Policy, Academic and Non-Academic Misconduct Policies, etc.) and employment laws</a:t>
            </a:r>
          </a:p>
          <a:p>
            <a:pPr fontAlgn="base">
              <a:lnSpc>
                <a:spcPct val="120000"/>
              </a:lnSpc>
              <a:spcBef>
                <a:spcPts val="0"/>
              </a:spcBef>
              <a:buFont typeface="Wingdings" pitchFamily="2" charset="2"/>
              <a:buChar char="§"/>
            </a:pPr>
            <a:endParaRPr lang="en-CA" sz="1800" dirty="0"/>
          </a:p>
        </p:txBody>
      </p:sp>
    </p:spTree>
    <p:extLst>
      <p:ext uri="{BB962C8B-B14F-4D97-AF65-F5344CB8AC3E}">
        <p14:creationId xmlns:p14="http://schemas.microsoft.com/office/powerpoint/2010/main" val="4215965361"/>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D86D9-9BAE-2540-97F4-2DB65CC31B3F}"/>
              </a:ext>
            </a:extLst>
          </p:cNvPr>
          <p:cNvSpPr>
            <a:spLocks noGrp="1"/>
          </p:cNvSpPr>
          <p:nvPr>
            <p:ph type="title"/>
          </p:nvPr>
        </p:nvSpPr>
        <p:spPr/>
        <p:txBody>
          <a:bodyPr/>
          <a:lstStyle/>
          <a:p>
            <a:r>
              <a:rPr lang="en-US" dirty="0"/>
              <a:t>Experiential Learning Outcomes</a:t>
            </a:r>
          </a:p>
        </p:txBody>
      </p:sp>
      <p:sp>
        <p:nvSpPr>
          <p:cNvPr id="3" name="Content Placeholder 2">
            <a:extLst>
              <a:ext uri="{FF2B5EF4-FFF2-40B4-BE49-F238E27FC236}">
                <a16:creationId xmlns:a16="http://schemas.microsoft.com/office/drawing/2014/main" id="{5195BB03-8602-0E4E-B798-B22211344FAB}"/>
              </a:ext>
            </a:extLst>
          </p:cNvPr>
          <p:cNvSpPr>
            <a:spLocks noGrp="1"/>
          </p:cNvSpPr>
          <p:nvPr>
            <p:ph idx="1"/>
          </p:nvPr>
        </p:nvSpPr>
        <p:spPr>
          <a:xfrm>
            <a:off x="611560" y="1821447"/>
            <a:ext cx="8532440" cy="4110879"/>
          </a:xfrm>
        </p:spPr>
        <p:txBody>
          <a:bodyPr>
            <a:normAutofit/>
          </a:bodyPr>
          <a:lstStyle/>
          <a:p>
            <a:pPr marL="0" indent="0">
              <a:buNone/>
            </a:pPr>
            <a:endParaRPr lang="en-US" b="1" dirty="0"/>
          </a:p>
          <a:p>
            <a:pPr marL="0" indent="0">
              <a:buNone/>
            </a:pPr>
            <a:r>
              <a:rPr lang="en-US" b="1" dirty="0"/>
              <a:t>Professional Capacity 	 </a:t>
            </a:r>
            <a:r>
              <a:rPr lang="en-US" b="1" dirty="0">
                <a:solidFill>
                  <a:schemeClr val="bg1">
                    <a:lumMod val="75000"/>
                  </a:schemeClr>
                </a:solidFill>
              </a:rPr>
              <a:t>(Depth and Breadth of Knowledge)</a:t>
            </a:r>
            <a:endParaRPr lang="en-US" b="1" dirty="0"/>
          </a:p>
          <a:p>
            <a:pPr marL="0" indent="0">
              <a:buNone/>
            </a:pPr>
            <a:r>
              <a:rPr lang="en-US" b="1" dirty="0"/>
              <a:t>Applications of Knowledge 	</a:t>
            </a:r>
            <a:r>
              <a:rPr lang="en-US" b="1" dirty="0">
                <a:solidFill>
                  <a:schemeClr val="bg1">
                    <a:lumMod val="75000"/>
                  </a:schemeClr>
                </a:solidFill>
              </a:rPr>
              <a:t>(Application of Knowledge)</a:t>
            </a:r>
            <a:endParaRPr lang="en-US" b="1" dirty="0"/>
          </a:p>
          <a:p>
            <a:pPr marL="0" indent="0">
              <a:buNone/>
            </a:pPr>
            <a:r>
              <a:rPr lang="en-US" b="1" dirty="0"/>
              <a:t>Methods of Inquiry	 </a:t>
            </a:r>
            <a:r>
              <a:rPr lang="en-US" b="1" dirty="0">
                <a:solidFill>
                  <a:schemeClr val="bg1">
                    <a:lumMod val="75000"/>
                  </a:schemeClr>
                </a:solidFill>
              </a:rPr>
              <a:t>(Knowledge of Methodologies)</a:t>
            </a:r>
            <a:endParaRPr lang="en-US" b="1" dirty="0"/>
          </a:p>
          <a:p>
            <a:pPr marL="0" indent="0">
              <a:buNone/>
            </a:pPr>
            <a:r>
              <a:rPr lang="en-US" b="1" dirty="0"/>
              <a:t>Communication 	</a:t>
            </a:r>
            <a:r>
              <a:rPr lang="en-US" b="1" dirty="0">
                <a:solidFill>
                  <a:schemeClr val="bg1">
                    <a:lumMod val="75000"/>
                  </a:schemeClr>
                </a:solidFill>
              </a:rPr>
              <a:t>(Communication Skills)</a:t>
            </a:r>
            <a:endParaRPr lang="en-US" b="1" dirty="0"/>
          </a:p>
          <a:p>
            <a:pPr marL="0" indent="0">
              <a:buNone/>
            </a:pPr>
            <a:r>
              <a:rPr lang="en-US" b="1" dirty="0"/>
              <a:t>Social Responsibility 	</a:t>
            </a:r>
            <a:r>
              <a:rPr lang="en-US" b="1" dirty="0">
                <a:solidFill>
                  <a:schemeClr val="bg1">
                    <a:lumMod val="75000"/>
                  </a:schemeClr>
                </a:solidFill>
              </a:rPr>
              <a:t>(Awareness of the Limits of Knowledge)</a:t>
            </a:r>
            <a:endParaRPr lang="en-US" b="1" dirty="0"/>
          </a:p>
          <a:p>
            <a:pPr marL="0" indent="0">
              <a:buNone/>
            </a:pPr>
            <a:r>
              <a:rPr lang="en-US" b="1" dirty="0"/>
              <a:t>Autonomy and Growth 	</a:t>
            </a:r>
            <a:r>
              <a:rPr lang="en-US" b="1" dirty="0">
                <a:solidFill>
                  <a:schemeClr val="bg1">
                    <a:lumMod val="75000"/>
                  </a:schemeClr>
                </a:solidFill>
              </a:rPr>
              <a:t>(Autonomy and Professional Capacity)</a:t>
            </a:r>
            <a:endParaRPr lang="en-US" b="1" dirty="0"/>
          </a:p>
        </p:txBody>
      </p:sp>
    </p:spTree>
    <p:extLst>
      <p:ext uri="{BB962C8B-B14F-4D97-AF65-F5344CB8AC3E}">
        <p14:creationId xmlns:p14="http://schemas.microsoft.com/office/powerpoint/2010/main" val="588222344"/>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29C82-0FD1-4D41-B0BE-FAE553F61263}"/>
              </a:ext>
            </a:extLst>
          </p:cNvPr>
          <p:cNvSpPr>
            <a:spLocks noGrp="1"/>
          </p:cNvSpPr>
          <p:nvPr>
            <p:ph type="title"/>
          </p:nvPr>
        </p:nvSpPr>
        <p:spPr/>
        <p:txBody>
          <a:bodyPr/>
          <a:lstStyle/>
          <a:p>
            <a:r>
              <a:rPr lang="en-US" dirty="0"/>
              <a:t>Experiential Learning Outcomes</a:t>
            </a:r>
          </a:p>
        </p:txBody>
      </p:sp>
      <p:sp>
        <p:nvSpPr>
          <p:cNvPr id="3" name="Content Placeholder 2">
            <a:extLst>
              <a:ext uri="{FF2B5EF4-FFF2-40B4-BE49-F238E27FC236}">
                <a16:creationId xmlns:a16="http://schemas.microsoft.com/office/drawing/2014/main" id="{D3636B7E-F9DE-D644-ABE6-EBB81DE8F499}"/>
              </a:ext>
            </a:extLst>
          </p:cNvPr>
          <p:cNvSpPr>
            <a:spLocks noGrp="1"/>
          </p:cNvSpPr>
          <p:nvPr>
            <p:ph idx="1"/>
          </p:nvPr>
        </p:nvSpPr>
        <p:spPr/>
        <p:txBody>
          <a:bodyPr>
            <a:normAutofit fontScale="77500" lnSpcReduction="20000"/>
          </a:bodyPr>
          <a:lstStyle/>
          <a:p>
            <a:pPr marL="0" indent="0">
              <a:buNone/>
            </a:pPr>
            <a:r>
              <a:rPr lang="en-CA" b="1" dirty="0"/>
              <a:t>Professional capacity</a:t>
            </a:r>
            <a:endParaRPr lang="en-CA" dirty="0"/>
          </a:p>
          <a:p>
            <a:pPr marL="0" indent="0">
              <a:buNone/>
            </a:pPr>
            <a:r>
              <a:rPr lang="en-CA" i="1" dirty="0"/>
              <a:t>The knowledge and skills required for work in a professional capacity</a:t>
            </a:r>
          </a:p>
          <a:p>
            <a:pPr marL="0" indent="0">
              <a:buNone/>
            </a:pPr>
            <a:endParaRPr lang="en-CA" i="1" dirty="0"/>
          </a:p>
          <a:p>
            <a:pPr marL="0" indent="0">
              <a:buNone/>
            </a:pPr>
            <a:r>
              <a:rPr lang="en-CA" b="1" dirty="0"/>
              <a:t>Applications of knowledge</a:t>
            </a:r>
            <a:endParaRPr lang="en-CA" dirty="0"/>
          </a:p>
          <a:p>
            <a:pPr marL="0" indent="0">
              <a:buNone/>
            </a:pPr>
            <a:r>
              <a:rPr lang="en-CA" i="1" dirty="0"/>
              <a:t>The ability to engage critically and analytically with different knowledges in professional contexts, and select from a variety of tools and strategies for organizing and documenting it</a:t>
            </a:r>
          </a:p>
          <a:p>
            <a:pPr marL="0" indent="0">
              <a:buNone/>
            </a:pPr>
            <a:endParaRPr lang="en-CA" dirty="0"/>
          </a:p>
          <a:p>
            <a:pPr marL="0" indent="0">
              <a:buNone/>
            </a:pPr>
            <a:r>
              <a:rPr lang="en-CA" b="1" dirty="0"/>
              <a:t>Methods of inquiry</a:t>
            </a:r>
            <a:endParaRPr lang="en-CA" dirty="0"/>
          </a:p>
          <a:p>
            <a:pPr marL="0" indent="0">
              <a:buNone/>
            </a:pPr>
            <a:r>
              <a:rPr lang="en-CA" i="1" dirty="0"/>
              <a:t>The ability to identify goals or problems, propose different methods for undertaking or solving them, and apply acquired knowledge and skills to implement ideas and solutions</a:t>
            </a:r>
            <a:br>
              <a:rPr lang="en-CA" dirty="0"/>
            </a:br>
            <a:br>
              <a:rPr lang="en-CA" dirty="0"/>
            </a:br>
            <a:endParaRPr lang="en-CA" dirty="0"/>
          </a:p>
        </p:txBody>
      </p:sp>
    </p:spTree>
    <p:extLst>
      <p:ext uri="{BB962C8B-B14F-4D97-AF65-F5344CB8AC3E}">
        <p14:creationId xmlns:p14="http://schemas.microsoft.com/office/powerpoint/2010/main" val="414835023"/>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34302-C623-C640-9F92-1DDF80ABC95C}"/>
              </a:ext>
            </a:extLst>
          </p:cNvPr>
          <p:cNvSpPr>
            <a:spLocks noGrp="1"/>
          </p:cNvSpPr>
          <p:nvPr>
            <p:ph type="title"/>
          </p:nvPr>
        </p:nvSpPr>
        <p:spPr/>
        <p:txBody>
          <a:bodyPr/>
          <a:lstStyle/>
          <a:p>
            <a:r>
              <a:rPr lang="en-US" dirty="0"/>
              <a:t>Experiential Learning Outcomes</a:t>
            </a:r>
          </a:p>
        </p:txBody>
      </p:sp>
      <p:sp>
        <p:nvSpPr>
          <p:cNvPr id="3" name="Content Placeholder 2">
            <a:extLst>
              <a:ext uri="{FF2B5EF4-FFF2-40B4-BE49-F238E27FC236}">
                <a16:creationId xmlns:a16="http://schemas.microsoft.com/office/drawing/2014/main" id="{A7F55794-74A3-704A-A30D-0709704296D7}"/>
              </a:ext>
            </a:extLst>
          </p:cNvPr>
          <p:cNvSpPr>
            <a:spLocks noGrp="1"/>
          </p:cNvSpPr>
          <p:nvPr>
            <p:ph idx="1"/>
          </p:nvPr>
        </p:nvSpPr>
        <p:spPr/>
        <p:txBody>
          <a:bodyPr>
            <a:normAutofit fontScale="77500" lnSpcReduction="20000"/>
          </a:bodyPr>
          <a:lstStyle/>
          <a:p>
            <a:pPr marL="0" indent="0">
              <a:buNone/>
            </a:pPr>
            <a:r>
              <a:rPr lang="en-CA" b="1" dirty="0"/>
              <a:t>Communication</a:t>
            </a:r>
            <a:endParaRPr lang="en-CA" dirty="0"/>
          </a:p>
          <a:p>
            <a:pPr marL="0" indent="0">
              <a:buNone/>
            </a:pPr>
            <a:r>
              <a:rPr lang="en-CA" i="1" dirty="0"/>
              <a:t>The ability to communicate effectively in oral, written and visual forms across a range of personal and professional interactions</a:t>
            </a:r>
            <a:endParaRPr lang="en-CA" dirty="0"/>
          </a:p>
          <a:p>
            <a:pPr marL="0" indent="0">
              <a:buNone/>
            </a:pPr>
            <a:br>
              <a:rPr lang="en-CA" dirty="0"/>
            </a:br>
            <a:r>
              <a:rPr lang="en-CA" b="1" dirty="0"/>
              <a:t>Social responsibility</a:t>
            </a:r>
            <a:endParaRPr lang="en-CA" dirty="0"/>
          </a:p>
          <a:p>
            <a:pPr marL="0" indent="0">
              <a:buNone/>
            </a:pPr>
            <a:r>
              <a:rPr lang="en-CA" i="1" dirty="0"/>
              <a:t>The recognition of how one’s own knowledge, beliefs and attitudes fit within the context of professional work and inform how one builds equitable relationships and contributes to communities</a:t>
            </a:r>
          </a:p>
          <a:p>
            <a:pPr marL="0" indent="0">
              <a:buNone/>
            </a:pPr>
            <a:endParaRPr lang="en-CA" dirty="0"/>
          </a:p>
          <a:p>
            <a:pPr marL="0" indent="0">
              <a:buNone/>
            </a:pPr>
            <a:r>
              <a:rPr lang="en-CA" b="1" dirty="0"/>
              <a:t>Autonomy and growth</a:t>
            </a:r>
            <a:endParaRPr lang="en-CA" dirty="0"/>
          </a:p>
          <a:p>
            <a:pPr marL="0" indent="0">
              <a:buNone/>
            </a:pPr>
            <a:r>
              <a:rPr lang="en-CA" i="1" dirty="0"/>
              <a:t>The attitudes and abilities required to work reflectively and independently in professional contexts and continuously advance one’s professional growth and learning</a:t>
            </a:r>
            <a:endParaRPr lang="en-US" dirty="0"/>
          </a:p>
        </p:txBody>
      </p:sp>
    </p:spTree>
    <p:extLst>
      <p:ext uri="{BB962C8B-B14F-4D97-AF65-F5344CB8AC3E}">
        <p14:creationId xmlns:p14="http://schemas.microsoft.com/office/powerpoint/2010/main" val="3296713970"/>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E7C71-8C86-3642-B340-83B9474D49CC}"/>
              </a:ext>
            </a:extLst>
          </p:cNvPr>
          <p:cNvSpPr>
            <a:spLocks noGrp="1"/>
          </p:cNvSpPr>
          <p:nvPr>
            <p:ph type="title"/>
          </p:nvPr>
        </p:nvSpPr>
        <p:spPr/>
        <p:txBody>
          <a:bodyPr/>
          <a:lstStyle/>
          <a:p>
            <a:r>
              <a:rPr lang="en-US" dirty="0"/>
              <a:t>Experiential Learning Outcomes: Applications of Knowledge</a:t>
            </a:r>
          </a:p>
        </p:txBody>
      </p:sp>
      <p:graphicFrame>
        <p:nvGraphicFramePr>
          <p:cNvPr id="4" name="Content Placeholder 3">
            <a:extLst>
              <a:ext uri="{FF2B5EF4-FFF2-40B4-BE49-F238E27FC236}">
                <a16:creationId xmlns:a16="http://schemas.microsoft.com/office/drawing/2014/main" id="{0F1BACF4-6C32-DF4E-BCE2-1B4B56A29BA0}"/>
              </a:ext>
            </a:extLst>
          </p:cNvPr>
          <p:cNvGraphicFramePr>
            <a:graphicFrameLocks noGrp="1"/>
          </p:cNvGraphicFramePr>
          <p:nvPr>
            <p:ph idx="1"/>
            <p:extLst/>
          </p:nvPr>
        </p:nvGraphicFramePr>
        <p:xfrm>
          <a:off x="2195736" y="2132856"/>
          <a:ext cx="6491064" cy="4394200"/>
        </p:xfrm>
        <a:graphic>
          <a:graphicData uri="http://schemas.openxmlformats.org/drawingml/2006/table">
            <a:tbl>
              <a:tblPr/>
              <a:tblGrid>
                <a:gridCol w="1539890">
                  <a:extLst>
                    <a:ext uri="{9D8B030D-6E8A-4147-A177-3AD203B41FA5}">
                      <a16:colId xmlns:a16="http://schemas.microsoft.com/office/drawing/2014/main" val="808530237"/>
                    </a:ext>
                  </a:extLst>
                </a:gridCol>
                <a:gridCol w="1710989">
                  <a:extLst>
                    <a:ext uri="{9D8B030D-6E8A-4147-A177-3AD203B41FA5}">
                      <a16:colId xmlns:a16="http://schemas.microsoft.com/office/drawing/2014/main" val="3978850741"/>
                    </a:ext>
                  </a:extLst>
                </a:gridCol>
                <a:gridCol w="1700295">
                  <a:extLst>
                    <a:ext uri="{9D8B030D-6E8A-4147-A177-3AD203B41FA5}">
                      <a16:colId xmlns:a16="http://schemas.microsoft.com/office/drawing/2014/main" val="3284269337"/>
                    </a:ext>
                  </a:extLst>
                </a:gridCol>
                <a:gridCol w="1539890">
                  <a:extLst>
                    <a:ext uri="{9D8B030D-6E8A-4147-A177-3AD203B41FA5}">
                      <a16:colId xmlns:a16="http://schemas.microsoft.com/office/drawing/2014/main" val="1682956296"/>
                    </a:ext>
                  </a:extLst>
                </a:gridCol>
              </a:tblGrid>
              <a:tr h="2588864">
                <a:tc>
                  <a:txBody>
                    <a:bodyPr/>
                    <a:lstStyle/>
                    <a:p>
                      <a:pPr rtl="0" fontAlgn="t">
                        <a:spcBef>
                          <a:spcPts val="0"/>
                        </a:spcBef>
                        <a:spcAft>
                          <a:spcPts val="0"/>
                        </a:spcAft>
                      </a:pPr>
                      <a:r>
                        <a:rPr lang="en-CA" sz="1400" b="1" i="0" u="none" strike="noStrike">
                          <a:solidFill>
                            <a:srgbClr val="000000"/>
                          </a:solidFill>
                          <a:effectLst/>
                          <a:latin typeface="Arial" panose="020B0604020202020204" pitchFamily="34" charset="0"/>
                        </a:rPr>
                        <a:t>Valuing Indigenous knowledges and experiential learning</a:t>
                      </a:r>
                      <a:endParaRPr lang="en-CA" sz="2400">
                        <a:effectLst/>
                      </a:endParaRPr>
                    </a:p>
                  </a:txBody>
                  <a:tcPr marL="63500" marR="63500" marT="63500" marB="63500">
                    <a:lnL w="12560" cap="flat" cmpd="sng" algn="ctr">
                      <a:solidFill>
                        <a:srgbClr val="000000"/>
                      </a:solidFill>
                      <a:prstDash val="solid"/>
                      <a:round/>
                      <a:headEnd type="none" w="med" len="med"/>
                      <a:tailEnd type="none" w="med" len="med"/>
                    </a:lnL>
                    <a:lnR w="12560" cap="flat" cmpd="sng" algn="ctr">
                      <a:solidFill>
                        <a:srgbClr val="000000"/>
                      </a:solidFill>
                      <a:prstDash val="solid"/>
                      <a:round/>
                      <a:headEnd type="none" w="med" len="med"/>
                      <a:tailEnd type="none" w="med" len="med"/>
                    </a:lnR>
                    <a:lnT w="12560" cap="flat" cmpd="sng" algn="ctr">
                      <a:solidFill>
                        <a:srgbClr val="000000"/>
                      </a:solidFill>
                      <a:prstDash val="solid"/>
                      <a:round/>
                      <a:headEnd type="none" w="med" len="med"/>
                      <a:tailEnd type="none" w="med" len="med"/>
                    </a:lnT>
                    <a:lnB w="12560" cap="flat" cmpd="sng" algn="ctr">
                      <a:solidFill>
                        <a:srgbClr val="000000"/>
                      </a:solidFill>
                      <a:prstDash val="solid"/>
                      <a:round/>
                      <a:headEnd type="none" w="med" len="med"/>
                      <a:tailEnd type="none" w="med" len="med"/>
                    </a:lnB>
                    <a:solidFill>
                      <a:srgbClr val="D9D9D9"/>
                    </a:solidFill>
                  </a:tcPr>
                </a:tc>
                <a:tc>
                  <a:txBody>
                    <a:bodyPr/>
                    <a:lstStyle/>
                    <a:p>
                      <a:pPr rtl="0" fontAlgn="t">
                        <a:spcBef>
                          <a:spcPts val="0"/>
                        </a:spcBef>
                        <a:spcAft>
                          <a:spcPts val="0"/>
                        </a:spcAft>
                      </a:pPr>
                      <a:r>
                        <a:rPr lang="en-CA" sz="1400" b="0" i="0" u="none" strike="noStrike">
                          <a:solidFill>
                            <a:srgbClr val="000000"/>
                          </a:solidFill>
                          <a:effectLst/>
                          <a:latin typeface="Arial" panose="020B0604020202020204" pitchFamily="34" charset="0"/>
                        </a:rPr>
                        <a:t>Articulate an awareness of the history of colonialism in Canada, situating themselves in relation to it; value a diversity of Indigenous knowledges; engage respectfully with Indigenous practices of making</a:t>
                      </a:r>
                      <a:endParaRPr lang="en-CA" sz="2400">
                        <a:effectLst/>
                      </a:endParaRPr>
                    </a:p>
                  </a:txBody>
                  <a:tcPr marL="63500" marR="63500" marT="63500" marB="63500">
                    <a:lnL w="12560" cap="flat" cmpd="sng" algn="ctr">
                      <a:solidFill>
                        <a:srgbClr val="000000"/>
                      </a:solidFill>
                      <a:prstDash val="solid"/>
                      <a:round/>
                      <a:headEnd type="none" w="med" len="med"/>
                      <a:tailEnd type="none" w="med" len="med"/>
                    </a:lnL>
                    <a:lnR w="12560" cap="flat" cmpd="sng" algn="ctr">
                      <a:solidFill>
                        <a:srgbClr val="000000"/>
                      </a:solidFill>
                      <a:prstDash val="solid"/>
                      <a:round/>
                      <a:headEnd type="none" w="med" len="med"/>
                      <a:tailEnd type="none" w="med" len="med"/>
                    </a:lnR>
                    <a:lnT w="12560" cap="flat" cmpd="sng" algn="ctr">
                      <a:solidFill>
                        <a:srgbClr val="000000"/>
                      </a:solidFill>
                      <a:prstDash val="solid"/>
                      <a:round/>
                      <a:headEnd type="none" w="med" len="med"/>
                      <a:tailEnd type="none" w="med" len="med"/>
                    </a:lnT>
                    <a:lnB w="1256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CA" sz="1400" b="0" i="0" u="none" strike="noStrike">
                          <a:solidFill>
                            <a:srgbClr val="000000"/>
                          </a:solidFill>
                          <a:effectLst/>
                          <a:latin typeface="Arial" panose="020B0604020202020204" pitchFamily="34" charset="0"/>
                        </a:rPr>
                        <a:t>Recognize the legacy and ongoing practice of colonialism that informs all aspects of work and relationships and be able to articulate aspects of Indigenous history and culture in relation to their own work</a:t>
                      </a:r>
                      <a:endParaRPr lang="en-CA" sz="2400">
                        <a:effectLst/>
                      </a:endParaRPr>
                    </a:p>
                  </a:txBody>
                  <a:tcPr marL="63500" marR="63500" marT="63500" marB="63500">
                    <a:lnL w="12560" cap="flat" cmpd="sng" algn="ctr">
                      <a:solidFill>
                        <a:srgbClr val="000000"/>
                      </a:solidFill>
                      <a:prstDash val="solid"/>
                      <a:round/>
                      <a:headEnd type="none" w="med" len="med"/>
                      <a:tailEnd type="none" w="med" len="med"/>
                    </a:lnL>
                    <a:lnR w="12560" cap="flat" cmpd="sng" algn="ctr">
                      <a:solidFill>
                        <a:srgbClr val="000000"/>
                      </a:solidFill>
                      <a:prstDash val="solid"/>
                      <a:round/>
                      <a:headEnd type="none" w="med" len="med"/>
                      <a:tailEnd type="none" w="med" len="med"/>
                    </a:lnR>
                    <a:lnT w="12560" cap="flat" cmpd="sng" algn="ctr">
                      <a:solidFill>
                        <a:srgbClr val="000000"/>
                      </a:solidFill>
                      <a:prstDash val="solid"/>
                      <a:round/>
                      <a:headEnd type="none" w="med" len="med"/>
                      <a:tailEnd type="none" w="med" len="med"/>
                    </a:lnT>
                    <a:lnB w="1256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CA" sz="1400" b="0" i="0" u="none" strike="noStrike" dirty="0">
                          <a:solidFill>
                            <a:srgbClr val="000000"/>
                          </a:solidFill>
                          <a:effectLst/>
                          <a:latin typeface="Arial" panose="020B0604020202020204" pitchFamily="34" charset="0"/>
                        </a:rPr>
                        <a:t>Integrate engagement with Indigenous knowledges into their work, with respect for Indigenous cultures and practices of making (e.g., not appropriating); demonstrate reciprocity, accountability and ethics in, and knowledge of protocols for, working with Indigenous communities</a:t>
                      </a:r>
                      <a:endParaRPr lang="en-CA" sz="2400" dirty="0">
                        <a:effectLst/>
                      </a:endParaRPr>
                    </a:p>
                  </a:txBody>
                  <a:tcPr marL="63500" marR="63500" marT="63500" marB="63500">
                    <a:lnL w="12560" cap="flat" cmpd="sng" algn="ctr">
                      <a:solidFill>
                        <a:srgbClr val="000000"/>
                      </a:solidFill>
                      <a:prstDash val="solid"/>
                      <a:round/>
                      <a:headEnd type="none" w="med" len="med"/>
                      <a:tailEnd type="none" w="med" len="med"/>
                    </a:lnL>
                    <a:lnR w="12560" cap="flat" cmpd="sng" algn="ctr">
                      <a:solidFill>
                        <a:srgbClr val="000000"/>
                      </a:solidFill>
                      <a:prstDash val="solid"/>
                      <a:round/>
                      <a:headEnd type="none" w="med" len="med"/>
                      <a:tailEnd type="none" w="med" len="med"/>
                    </a:lnR>
                    <a:lnT w="12560" cap="flat" cmpd="sng" algn="ctr">
                      <a:solidFill>
                        <a:srgbClr val="000000"/>
                      </a:solidFill>
                      <a:prstDash val="solid"/>
                      <a:round/>
                      <a:headEnd type="none" w="med" len="med"/>
                      <a:tailEnd type="none" w="med" len="med"/>
                    </a:lnT>
                    <a:lnB w="1256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6822328"/>
                  </a:ext>
                </a:extLst>
              </a:tr>
            </a:tbl>
          </a:graphicData>
        </a:graphic>
      </p:graphicFrame>
      <p:sp>
        <p:nvSpPr>
          <p:cNvPr id="5" name="Rectangle 1">
            <a:extLst>
              <a:ext uri="{FF2B5EF4-FFF2-40B4-BE49-F238E27FC236}">
                <a16:creationId xmlns:a16="http://schemas.microsoft.com/office/drawing/2014/main" id="{D8F0A288-6F65-0245-B27D-3F0D1119F8D5}"/>
              </a:ext>
            </a:extLst>
          </p:cNvPr>
          <p:cNvSpPr>
            <a:spLocks noChangeArrowheads="1"/>
          </p:cNvSpPr>
          <p:nvPr/>
        </p:nvSpPr>
        <p:spPr bwMode="auto">
          <a:xfrm>
            <a:off x="-649920" y="-182561"/>
            <a:ext cx="1026593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34519837"/>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494D1-7F27-5A46-9219-5B86A8908BAD}"/>
              </a:ext>
            </a:extLst>
          </p:cNvPr>
          <p:cNvSpPr>
            <a:spLocks noGrp="1"/>
          </p:cNvSpPr>
          <p:nvPr>
            <p:ph type="title"/>
          </p:nvPr>
        </p:nvSpPr>
        <p:spPr/>
        <p:txBody>
          <a:bodyPr/>
          <a:lstStyle/>
          <a:p>
            <a:r>
              <a:rPr lang="en-US" dirty="0"/>
              <a:t>Experiential Learning Outcomes: Applications of Knowledge</a:t>
            </a:r>
          </a:p>
        </p:txBody>
      </p:sp>
      <p:graphicFrame>
        <p:nvGraphicFramePr>
          <p:cNvPr id="4" name="Content Placeholder 3">
            <a:extLst>
              <a:ext uri="{FF2B5EF4-FFF2-40B4-BE49-F238E27FC236}">
                <a16:creationId xmlns:a16="http://schemas.microsoft.com/office/drawing/2014/main" id="{DAFE98AE-6424-BD46-A5A4-9D996B36811E}"/>
              </a:ext>
            </a:extLst>
          </p:cNvPr>
          <p:cNvGraphicFramePr>
            <a:graphicFrameLocks noGrp="1"/>
          </p:cNvGraphicFramePr>
          <p:nvPr>
            <p:ph idx="1"/>
            <p:extLst/>
          </p:nvPr>
        </p:nvGraphicFramePr>
        <p:xfrm>
          <a:off x="2195736" y="2420888"/>
          <a:ext cx="6491065" cy="2520280"/>
        </p:xfrm>
        <a:graphic>
          <a:graphicData uri="http://schemas.openxmlformats.org/drawingml/2006/table">
            <a:tbl>
              <a:tblPr/>
              <a:tblGrid>
                <a:gridCol w="1539890">
                  <a:extLst>
                    <a:ext uri="{9D8B030D-6E8A-4147-A177-3AD203B41FA5}">
                      <a16:colId xmlns:a16="http://schemas.microsoft.com/office/drawing/2014/main" val="1433941759"/>
                    </a:ext>
                  </a:extLst>
                </a:gridCol>
                <a:gridCol w="1710990">
                  <a:extLst>
                    <a:ext uri="{9D8B030D-6E8A-4147-A177-3AD203B41FA5}">
                      <a16:colId xmlns:a16="http://schemas.microsoft.com/office/drawing/2014/main" val="3677953199"/>
                    </a:ext>
                  </a:extLst>
                </a:gridCol>
                <a:gridCol w="1700295">
                  <a:extLst>
                    <a:ext uri="{9D8B030D-6E8A-4147-A177-3AD203B41FA5}">
                      <a16:colId xmlns:a16="http://schemas.microsoft.com/office/drawing/2014/main" val="3061632220"/>
                    </a:ext>
                  </a:extLst>
                </a:gridCol>
                <a:gridCol w="1539890">
                  <a:extLst>
                    <a:ext uri="{9D8B030D-6E8A-4147-A177-3AD203B41FA5}">
                      <a16:colId xmlns:a16="http://schemas.microsoft.com/office/drawing/2014/main" val="1985228880"/>
                    </a:ext>
                  </a:extLst>
                </a:gridCol>
              </a:tblGrid>
              <a:tr h="2520280">
                <a:tc>
                  <a:txBody>
                    <a:bodyPr/>
                    <a:lstStyle/>
                    <a:p>
                      <a:pPr rtl="0" fontAlgn="t">
                        <a:spcBef>
                          <a:spcPts val="0"/>
                        </a:spcBef>
                        <a:spcAft>
                          <a:spcPts val="0"/>
                        </a:spcAft>
                      </a:pPr>
                      <a:r>
                        <a:rPr lang="en-CA" sz="1400" b="1" i="0" u="none" strike="noStrike" dirty="0">
                          <a:solidFill>
                            <a:srgbClr val="000000"/>
                          </a:solidFill>
                          <a:effectLst/>
                          <a:latin typeface="Arial" panose="020B0604020202020204" pitchFamily="34" charset="0"/>
                        </a:rPr>
                        <a:t>Engaging with diverse knowledges</a:t>
                      </a:r>
                      <a:endParaRPr lang="en-CA" sz="2400" dirty="0">
                        <a:effectLst/>
                      </a:endParaRPr>
                    </a:p>
                  </a:txBody>
                  <a:tcPr marL="63500" marR="63500" marT="63500" marB="63500">
                    <a:lnL w="12560" cap="flat" cmpd="sng" algn="ctr">
                      <a:solidFill>
                        <a:srgbClr val="000000"/>
                      </a:solidFill>
                      <a:prstDash val="solid"/>
                      <a:round/>
                      <a:headEnd type="none" w="med" len="med"/>
                      <a:tailEnd type="none" w="med" len="med"/>
                    </a:lnL>
                    <a:lnR w="12560" cap="flat" cmpd="sng" algn="ctr">
                      <a:solidFill>
                        <a:srgbClr val="000000"/>
                      </a:solidFill>
                      <a:prstDash val="solid"/>
                      <a:round/>
                      <a:headEnd type="none" w="med" len="med"/>
                      <a:tailEnd type="none" w="med" len="med"/>
                    </a:lnR>
                    <a:lnT w="12560" cap="flat" cmpd="sng" algn="ctr">
                      <a:solidFill>
                        <a:srgbClr val="000000"/>
                      </a:solidFill>
                      <a:prstDash val="solid"/>
                      <a:round/>
                      <a:headEnd type="none" w="med" len="med"/>
                      <a:tailEnd type="none" w="med" len="med"/>
                    </a:lnT>
                    <a:lnB w="12560" cap="flat" cmpd="sng" algn="ctr">
                      <a:solidFill>
                        <a:srgbClr val="000000"/>
                      </a:solidFill>
                      <a:prstDash val="solid"/>
                      <a:round/>
                      <a:headEnd type="none" w="med" len="med"/>
                      <a:tailEnd type="none" w="med" len="med"/>
                    </a:lnB>
                    <a:solidFill>
                      <a:srgbClr val="D9D9D9"/>
                    </a:solidFill>
                  </a:tcPr>
                </a:tc>
                <a:tc>
                  <a:txBody>
                    <a:bodyPr/>
                    <a:lstStyle/>
                    <a:p>
                      <a:pPr rtl="0" fontAlgn="t">
                        <a:spcBef>
                          <a:spcPts val="0"/>
                        </a:spcBef>
                        <a:spcAft>
                          <a:spcPts val="0"/>
                        </a:spcAft>
                      </a:pPr>
                      <a:r>
                        <a:rPr lang="en-CA" sz="1400" b="0" i="0" u="none" strike="noStrike" dirty="0">
                          <a:solidFill>
                            <a:srgbClr val="000000"/>
                          </a:solidFill>
                          <a:effectLst/>
                          <a:latin typeface="Arial" panose="020B0604020202020204" pitchFamily="34" charset="0"/>
                        </a:rPr>
                        <a:t>Appreciate the social, historical location of their own knowledge in relation to a diversity of knowledges; acknowledge their own assumptions and biases</a:t>
                      </a:r>
                      <a:endParaRPr lang="en-CA" sz="2400" dirty="0">
                        <a:effectLst/>
                      </a:endParaRPr>
                    </a:p>
                  </a:txBody>
                  <a:tcPr marL="63500" marR="63500" marT="63500" marB="63500">
                    <a:lnL w="12560" cap="flat" cmpd="sng" algn="ctr">
                      <a:solidFill>
                        <a:srgbClr val="000000"/>
                      </a:solidFill>
                      <a:prstDash val="solid"/>
                      <a:round/>
                      <a:headEnd type="none" w="med" len="med"/>
                      <a:tailEnd type="none" w="med" len="med"/>
                    </a:lnL>
                    <a:lnR w="12560" cap="flat" cmpd="sng" algn="ctr">
                      <a:solidFill>
                        <a:srgbClr val="000000"/>
                      </a:solidFill>
                      <a:prstDash val="solid"/>
                      <a:round/>
                      <a:headEnd type="none" w="med" len="med"/>
                      <a:tailEnd type="none" w="med" len="med"/>
                    </a:lnR>
                    <a:lnT w="12560" cap="flat" cmpd="sng" algn="ctr">
                      <a:solidFill>
                        <a:srgbClr val="000000"/>
                      </a:solidFill>
                      <a:prstDash val="solid"/>
                      <a:round/>
                      <a:headEnd type="none" w="med" len="med"/>
                      <a:tailEnd type="none" w="med" len="med"/>
                    </a:lnT>
                    <a:lnB w="1256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CA" sz="1400" b="0" i="0" u="none" strike="noStrike">
                          <a:solidFill>
                            <a:srgbClr val="000000"/>
                          </a:solidFill>
                          <a:effectLst/>
                          <a:latin typeface="Arial" panose="020B0604020202020204" pitchFamily="34" charset="0"/>
                        </a:rPr>
                        <a:t>Recognize the different ways that knowledge is created; work with different people and communities respectful of the different knowledges they bring</a:t>
                      </a:r>
                      <a:endParaRPr lang="en-CA" sz="2400">
                        <a:effectLst/>
                      </a:endParaRPr>
                    </a:p>
                  </a:txBody>
                  <a:tcPr marL="63500" marR="63500" marT="63500" marB="63500">
                    <a:lnL w="12560" cap="flat" cmpd="sng" algn="ctr">
                      <a:solidFill>
                        <a:srgbClr val="000000"/>
                      </a:solidFill>
                      <a:prstDash val="solid"/>
                      <a:round/>
                      <a:headEnd type="none" w="med" len="med"/>
                      <a:tailEnd type="none" w="med" len="med"/>
                    </a:lnL>
                    <a:lnR w="12560" cap="flat" cmpd="sng" algn="ctr">
                      <a:solidFill>
                        <a:srgbClr val="000000"/>
                      </a:solidFill>
                      <a:prstDash val="solid"/>
                      <a:round/>
                      <a:headEnd type="none" w="med" len="med"/>
                      <a:tailEnd type="none" w="med" len="med"/>
                    </a:lnR>
                    <a:lnT w="12560" cap="flat" cmpd="sng" algn="ctr">
                      <a:solidFill>
                        <a:srgbClr val="000000"/>
                      </a:solidFill>
                      <a:prstDash val="solid"/>
                      <a:round/>
                      <a:headEnd type="none" w="med" len="med"/>
                      <a:tailEnd type="none" w="med" len="med"/>
                    </a:lnT>
                    <a:lnB w="1256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CA" sz="1400" b="0" i="0" u="none" strike="noStrike" dirty="0">
                          <a:solidFill>
                            <a:srgbClr val="000000"/>
                          </a:solidFill>
                          <a:effectLst/>
                          <a:latin typeface="Arial" panose="020B0604020202020204" pitchFamily="34" charset="0"/>
                        </a:rPr>
                        <a:t>Realize projects or work that integrates or takes into account diverse knowledges; navigate the tensions and conflicts that integration produces</a:t>
                      </a:r>
                      <a:endParaRPr lang="en-CA" sz="2400" dirty="0">
                        <a:effectLst/>
                      </a:endParaRPr>
                    </a:p>
                  </a:txBody>
                  <a:tcPr marL="63500" marR="63500" marT="63500" marB="63500">
                    <a:lnL w="12560" cap="flat" cmpd="sng" algn="ctr">
                      <a:solidFill>
                        <a:srgbClr val="000000"/>
                      </a:solidFill>
                      <a:prstDash val="solid"/>
                      <a:round/>
                      <a:headEnd type="none" w="med" len="med"/>
                      <a:tailEnd type="none" w="med" len="med"/>
                    </a:lnL>
                    <a:lnR w="12560" cap="flat" cmpd="sng" algn="ctr">
                      <a:solidFill>
                        <a:srgbClr val="000000"/>
                      </a:solidFill>
                      <a:prstDash val="solid"/>
                      <a:round/>
                      <a:headEnd type="none" w="med" len="med"/>
                      <a:tailEnd type="none" w="med" len="med"/>
                    </a:lnR>
                    <a:lnT w="12560" cap="flat" cmpd="sng" algn="ctr">
                      <a:solidFill>
                        <a:srgbClr val="000000"/>
                      </a:solidFill>
                      <a:prstDash val="solid"/>
                      <a:round/>
                      <a:headEnd type="none" w="med" len="med"/>
                      <a:tailEnd type="none" w="med" len="med"/>
                    </a:lnT>
                    <a:lnB w="1256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4469352"/>
                  </a:ext>
                </a:extLst>
              </a:tr>
            </a:tbl>
          </a:graphicData>
        </a:graphic>
      </p:graphicFrame>
      <p:sp>
        <p:nvSpPr>
          <p:cNvPr id="5" name="Rectangle 1">
            <a:extLst>
              <a:ext uri="{FF2B5EF4-FFF2-40B4-BE49-F238E27FC236}">
                <a16:creationId xmlns:a16="http://schemas.microsoft.com/office/drawing/2014/main" id="{D877A408-DB94-FA4D-B77B-7AEA09873EC9}"/>
              </a:ext>
            </a:extLst>
          </p:cNvPr>
          <p:cNvSpPr>
            <a:spLocks noChangeArrowheads="1"/>
          </p:cNvSpPr>
          <p:nvPr/>
        </p:nvSpPr>
        <p:spPr bwMode="auto">
          <a:xfrm>
            <a:off x="-470854" y="-240824"/>
            <a:ext cx="1008686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23049540"/>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196FA-088D-8440-AD06-DC046E3A4A0D}"/>
              </a:ext>
            </a:extLst>
          </p:cNvPr>
          <p:cNvSpPr>
            <a:spLocks noGrp="1"/>
          </p:cNvSpPr>
          <p:nvPr>
            <p:ph type="title"/>
          </p:nvPr>
        </p:nvSpPr>
        <p:spPr/>
        <p:txBody>
          <a:bodyPr/>
          <a:lstStyle/>
          <a:p>
            <a:r>
              <a:rPr lang="en-US" dirty="0"/>
              <a:t>Experiential Learning Outcomes: Social Responsibility</a:t>
            </a:r>
          </a:p>
        </p:txBody>
      </p:sp>
      <p:sp>
        <p:nvSpPr>
          <p:cNvPr id="5" name="Rectangle 1">
            <a:extLst>
              <a:ext uri="{FF2B5EF4-FFF2-40B4-BE49-F238E27FC236}">
                <a16:creationId xmlns:a16="http://schemas.microsoft.com/office/drawing/2014/main" id="{25FD9BD3-88F0-B74C-B3AA-909A73B6DD8C}"/>
              </a:ext>
            </a:extLst>
          </p:cNvPr>
          <p:cNvSpPr>
            <a:spLocks noChangeArrowheads="1"/>
          </p:cNvSpPr>
          <p:nvPr/>
        </p:nvSpPr>
        <p:spPr bwMode="auto">
          <a:xfrm>
            <a:off x="-470854" y="-259937"/>
            <a:ext cx="961485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Content Placeholder 6">
            <a:extLst>
              <a:ext uri="{FF2B5EF4-FFF2-40B4-BE49-F238E27FC236}">
                <a16:creationId xmlns:a16="http://schemas.microsoft.com/office/drawing/2014/main" id="{84E2FBAA-D170-274B-BCB1-2877B74D2064}"/>
              </a:ext>
            </a:extLst>
          </p:cNvPr>
          <p:cNvSpPr>
            <a:spLocks noGrp="1"/>
          </p:cNvSpPr>
          <p:nvPr>
            <p:ph idx="1"/>
          </p:nvPr>
        </p:nvSpPr>
        <p:spPr/>
        <p:txBody>
          <a:bodyPr/>
          <a:lstStyle/>
          <a:p>
            <a:endParaRPr lang="en-US" dirty="0"/>
          </a:p>
          <a:p>
            <a:endParaRPr lang="en-US" dirty="0"/>
          </a:p>
          <a:p>
            <a:r>
              <a:rPr lang="en-US" dirty="0"/>
              <a:t>Equitable and inclusive practices</a:t>
            </a:r>
          </a:p>
          <a:p>
            <a:r>
              <a:rPr lang="en-US" dirty="0"/>
              <a:t>Sustainability</a:t>
            </a:r>
          </a:p>
          <a:p>
            <a:r>
              <a:rPr lang="en-US" dirty="0"/>
              <a:t>Community engagement</a:t>
            </a:r>
          </a:p>
        </p:txBody>
      </p:sp>
    </p:spTree>
    <p:extLst>
      <p:ext uri="{BB962C8B-B14F-4D97-AF65-F5344CB8AC3E}">
        <p14:creationId xmlns:p14="http://schemas.microsoft.com/office/powerpoint/2010/main" val="2449925498"/>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Studio Education as Experiential Education?</a:t>
            </a:r>
          </a:p>
        </p:txBody>
      </p:sp>
      <p:sp>
        <p:nvSpPr>
          <p:cNvPr id="4" name="Footer Placeholder 3"/>
          <p:cNvSpPr>
            <a:spLocks noGrp="1"/>
          </p:cNvSpPr>
          <p:nvPr>
            <p:ph type="ftr" sz="quarter" idx="10"/>
          </p:nvPr>
        </p:nvSpPr>
        <p:spPr/>
        <p:txBody>
          <a:bodyPr/>
          <a:lstStyle/>
          <a:p>
            <a:pPr>
              <a:defRPr/>
            </a:pPr>
            <a:r>
              <a:rPr lang="en-US">
                <a:solidFill>
                  <a:prstClr val="black"/>
                </a:solidFill>
                <a:latin typeface="Arial"/>
              </a:rPr>
              <a:t>OCAD UNIVERSITY</a:t>
            </a:r>
          </a:p>
        </p:txBody>
      </p:sp>
      <p:sp>
        <p:nvSpPr>
          <p:cNvPr id="5" name="Slide Number Placeholder 4"/>
          <p:cNvSpPr>
            <a:spLocks noGrp="1"/>
          </p:cNvSpPr>
          <p:nvPr>
            <p:ph type="sldNum" sz="quarter" idx="11"/>
          </p:nvPr>
        </p:nvSpPr>
        <p:spPr/>
        <p:txBody>
          <a:bodyPr/>
          <a:lstStyle/>
          <a:p>
            <a:pPr>
              <a:defRPr/>
            </a:pPr>
            <a:fld id="{046DDF98-2322-4390-BEE8-8C134A508986}" type="slidenum">
              <a:rPr lang="en-US" altLang="en-US" smtClean="0">
                <a:solidFill>
                  <a:prstClr val="black"/>
                </a:solidFill>
              </a:rPr>
              <a:pPr>
                <a:defRPr/>
              </a:pPr>
              <a:t>3</a:t>
            </a:fld>
            <a:endParaRPr lang="en-US" altLang="en-US">
              <a:solidFill>
                <a:prstClr val="black"/>
              </a:solidFill>
            </a:endParaRPr>
          </a:p>
        </p:txBody>
      </p:sp>
      <p:pic>
        <p:nvPicPr>
          <p:cNvPr id="9" name="Picture 8"/>
          <p:cNvPicPr>
            <a:picLocks noChangeAspect="1"/>
          </p:cNvPicPr>
          <p:nvPr/>
        </p:nvPicPr>
        <p:blipFill>
          <a:blip r:embed="rId3"/>
          <a:stretch>
            <a:fillRect/>
          </a:stretch>
        </p:blipFill>
        <p:spPr>
          <a:xfrm>
            <a:off x="3373623" y="1852451"/>
            <a:ext cx="5069884" cy="2360118"/>
          </a:xfrm>
          <a:prstGeom prst="rect">
            <a:avLst/>
          </a:prstGeom>
        </p:spPr>
      </p:pic>
      <p:pic>
        <p:nvPicPr>
          <p:cNvPr id="7" name="Picture 6" descr="2012_ocadu_painting_critique_byChristinaGapic_049.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081" y="3293294"/>
            <a:ext cx="4325326" cy="2884606"/>
          </a:xfrm>
          <a:prstGeom prst="rect">
            <a:avLst/>
          </a:prstGeom>
        </p:spPr>
      </p:pic>
      <p:sp>
        <p:nvSpPr>
          <p:cNvPr id="11" name="TextBox 10"/>
          <p:cNvSpPr txBox="1"/>
          <p:nvPr/>
        </p:nvSpPr>
        <p:spPr>
          <a:xfrm>
            <a:off x="5203825" y="5285994"/>
            <a:ext cx="3014133" cy="646331"/>
          </a:xfrm>
          <a:prstGeom prst="rect">
            <a:avLst/>
          </a:prstGeom>
          <a:noFill/>
        </p:spPr>
        <p:txBody>
          <a:bodyPr wrap="square" rtlCol="0">
            <a:spAutoFit/>
          </a:bodyPr>
          <a:lstStyle/>
          <a:p>
            <a:pPr defTabSz="457200" fontAlgn="base">
              <a:spcBef>
                <a:spcPct val="0"/>
              </a:spcBef>
              <a:spcAft>
                <a:spcPct val="0"/>
              </a:spcAft>
            </a:pPr>
            <a:r>
              <a:rPr lang="en-US" sz="1200" dirty="0">
                <a:solidFill>
                  <a:prstClr val="black"/>
                </a:solidFill>
                <a:latin typeface="Arial" charset="0"/>
                <a:ea typeface="ＭＳ Ｐゴシック" pitchFamily="34" charset="-128"/>
              </a:rPr>
              <a:t>Above: OCAD U Website asset. Left: Christina </a:t>
            </a:r>
            <a:r>
              <a:rPr lang="en-US" sz="1200" dirty="0" err="1">
                <a:solidFill>
                  <a:prstClr val="black"/>
                </a:solidFill>
                <a:latin typeface="Arial" charset="0"/>
                <a:ea typeface="ＭＳ Ｐゴシック" pitchFamily="34" charset="-128"/>
              </a:rPr>
              <a:t>Gapic</a:t>
            </a:r>
            <a:r>
              <a:rPr lang="en-US" sz="1200" dirty="0">
                <a:solidFill>
                  <a:prstClr val="black"/>
                </a:solidFill>
                <a:latin typeface="Arial" charset="0"/>
                <a:ea typeface="ＭＳ Ｐゴシック" pitchFamily="34" charset="-128"/>
              </a:rPr>
              <a:t>. No title. OCAD U Painting Critique. 2012.</a:t>
            </a:r>
          </a:p>
        </p:txBody>
      </p:sp>
    </p:spTree>
    <p:extLst>
      <p:ext uri="{BB962C8B-B14F-4D97-AF65-F5344CB8AC3E}">
        <p14:creationId xmlns:p14="http://schemas.microsoft.com/office/powerpoint/2010/main" val="1110946479"/>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FB1A8-20D8-9E43-B506-A8CBCC9D24A7}"/>
              </a:ext>
            </a:extLst>
          </p:cNvPr>
          <p:cNvSpPr>
            <a:spLocks noGrp="1"/>
          </p:cNvSpPr>
          <p:nvPr>
            <p:ph type="title"/>
          </p:nvPr>
        </p:nvSpPr>
        <p:spPr/>
        <p:txBody>
          <a:bodyPr/>
          <a:lstStyle/>
          <a:p>
            <a:r>
              <a:rPr lang="en-US" dirty="0"/>
              <a:t>Experiential Learning Outcomes: Autonomy and Growth</a:t>
            </a:r>
          </a:p>
        </p:txBody>
      </p:sp>
      <p:sp>
        <p:nvSpPr>
          <p:cNvPr id="5" name="Rectangle 1">
            <a:extLst>
              <a:ext uri="{FF2B5EF4-FFF2-40B4-BE49-F238E27FC236}">
                <a16:creationId xmlns:a16="http://schemas.microsoft.com/office/drawing/2014/main" id="{C223D67A-1F6B-B643-A940-2DA5867C83A6}"/>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2">
            <a:extLst>
              <a:ext uri="{FF2B5EF4-FFF2-40B4-BE49-F238E27FC236}">
                <a16:creationId xmlns:a16="http://schemas.microsoft.com/office/drawing/2014/main" id="{564C5690-CC26-324A-B992-6646767FF3EB}"/>
              </a:ext>
            </a:extLst>
          </p:cNvPr>
          <p:cNvSpPr>
            <a:spLocks noChangeArrowheads="1"/>
          </p:cNvSpPr>
          <p:nvPr/>
        </p:nvSpPr>
        <p:spPr bwMode="auto">
          <a:xfrm>
            <a:off x="1681163" y="31892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0" name="Content Placeholder 9">
            <a:extLst>
              <a:ext uri="{FF2B5EF4-FFF2-40B4-BE49-F238E27FC236}">
                <a16:creationId xmlns:a16="http://schemas.microsoft.com/office/drawing/2014/main" id="{2C2D8746-BDDD-3249-8E03-C4C640E4013A}"/>
              </a:ext>
            </a:extLst>
          </p:cNvPr>
          <p:cNvGraphicFramePr>
            <a:graphicFrameLocks noGrp="1"/>
          </p:cNvGraphicFramePr>
          <p:nvPr>
            <p:ph idx="1"/>
            <p:extLst/>
          </p:nvPr>
        </p:nvGraphicFramePr>
        <p:xfrm>
          <a:off x="2308958" y="2780928"/>
          <a:ext cx="6079392" cy="2199640"/>
        </p:xfrm>
        <a:graphic>
          <a:graphicData uri="http://schemas.openxmlformats.org/drawingml/2006/table">
            <a:tbl>
              <a:tblPr/>
              <a:tblGrid>
                <a:gridCol w="1442228">
                  <a:extLst>
                    <a:ext uri="{9D8B030D-6E8A-4147-A177-3AD203B41FA5}">
                      <a16:colId xmlns:a16="http://schemas.microsoft.com/office/drawing/2014/main" val="561639197"/>
                    </a:ext>
                  </a:extLst>
                </a:gridCol>
                <a:gridCol w="1602476">
                  <a:extLst>
                    <a:ext uri="{9D8B030D-6E8A-4147-A177-3AD203B41FA5}">
                      <a16:colId xmlns:a16="http://schemas.microsoft.com/office/drawing/2014/main" val="3259024892"/>
                    </a:ext>
                  </a:extLst>
                </a:gridCol>
                <a:gridCol w="1592460">
                  <a:extLst>
                    <a:ext uri="{9D8B030D-6E8A-4147-A177-3AD203B41FA5}">
                      <a16:colId xmlns:a16="http://schemas.microsoft.com/office/drawing/2014/main" val="3287426497"/>
                    </a:ext>
                  </a:extLst>
                </a:gridCol>
                <a:gridCol w="1442228">
                  <a:extLst>
                    <a:ext uri="{9D8B030D-6E8A-4147-A177-3AD203B41FA5}">
                      <a16:colId xmlns:a16="http://schemas.microsoft.com/office/drawing/2014/main" val="261416052"/>
                    </a:ext>
                  </a:extLst>
                </a:gridCol>
              </a:tblGrid>
              <a:tr h="889000">
                <a:tc>
                  <a:txBody>
                    <a:bodyPr/>
                    <a:lstStyle/>
                    <a:p>
                      <a:pPr rtl="0" fontAlgn="t">
                        <a:spcBef>
                          <a:spcPts val="0"/>
                        </a:spcBef>
                        <a:spcAft>
                          <a:spcPts val="0"/>
                        </a:spcAft>
                      </a:pPr>
                      <a:r>
                        <a:rPr lang="en-CA" sz="1600" b="1" i="0" u="none" strike="noStrike">
                          <a:solidFill>
                            <a:srgbClr val="000000"/>
                          </a:solidFill>
                          <a:effectLst/>
                          <a:latin typeface="Arial" panose="020B0604020202020204" pitchFamily="34" charset="0"/>
                        </a:rPr>
                        <a:t>Collegiality</a:t>
                      </a:r>
                      <a:endParaRPr lang="en-CA" sz="2800">
                        <a:effectLst/>
                      </a:endParaRPr>
                    </a:p>
                  </a:txBody>
                  <a:tcPr marL="63500" marR="63500" marT="63500" marB="63500">
                    <a:lnL w="12560" cap="flat" cmpd="sng" algn="ctr">
                      <a:solidFill>
                        <a:srgbClr val="000000"/>
                      </a:solidFill>
                      <a:prstDash val="solid"/>
                      <a:round/>
                      <a:headEnd type="none" w="med" len="med"/>
                      <a:tailEnd type="none" w="med" len="med"/>
                    </a:lnL>
                    <a:lnR w="12560" cap="flat" cmpd="sng" algn="ctr">
                      <a:solidFill>
                        <a:srgbClr val="000000"/>
                      </a:solidFill>
                      <a:prstDash val="solid"/>
                      <a:round/>
                      <a:headEnd type="none" w="med" len="med"/>
                      <a:tailEnd type="none" w="med" len="med"/>
                    </a:lnR>
                    <a:lnT w="12560" cap="flat" cmpd="sng" algn="ctr">
                      <a:solidFill>
                        <a:srgbClr val="000000"/>
                      </a:solidFill>
                      <a:prstDash val="solid"/>
                      <a:round/>
                      <a:headEnd type="none" w="med" len="med"/>
                      <a:tailEnd type="none" w="med" len="med"/>
                    </a:lnT>
                    <a:lnB w="12560" cap="flat" cmpd="sng" algn="ctr">
                      <a:solidFill>
                        <a:srgbClr val="000000"/>
                      </a:solidFill>
                      <a:prstDash val="solid"/>
                      <a:round/>
                      <a:headEnd type="none" w="med" len="med"/>
                      <a:tailEnd type="none" w="med" len="med"/>
                    </a:lnB>
                    <a:solidFill>
                      <a:srgbClr val="D9D9D9"/>
                    </a:solidFill>
                  </a:tcPr>
                </a:tc>
                <a:tc>
                  <a:txBody>
                    <a:bodyPr/>
                    <a:lstStyle/>
                    <a:p>
                      <a:pPr rtl="0" fontAlgn="t">
                        <a:spcBef>
                          <a:spcPts val="0"/>
                        </a:spcBef>
                        <a:spcAft>
                          <a:spcPts val="0"/>
                        </a:spcAft>
                      </a:pPr>
                      <a:r>
                        <a:rPr lang="en-CA" sz="1600" b="0" i="0" u="none" strike="noStrike">
                          <a:solidFill>
                            <a:srgbClr val="000000"/>
                          </a:solidFill>
                          <a:effectLst/>
                          <a:latin typeface="Arial" panose="020B0604020202020204" pitchFamily="34" charset="0"/>
                        </a:rPr>
                        <a:t>Show understanding and empathy in relationships with colleagues</a:t>
                      </a:r>
                      <a:endParaRPr lang="en-CA" sz="2800">
                        <a:effectLst/>
                      </a:endParaRPr>
                    </a:p>
                    <a:p>
                      <a:pPr fontAlgn="t"/>
                      <a:br>
                        <a:rPr lang="en-CA" sz="2800">
                          <a:effectLst/>
                        </a:rPr>
                      </a:br>
                      <a:endParaRPr lang="en-CA" sz="2800">
                        <a:effectLst/>
                      </a:endParaRPr>
                    </a:p>
                  </a:txBody>
                  <a:tcPr marL="63500" marR="63500" marT="63500" marB="63500">
                    <a:lnL w="12560" cap="flat" cmpd="sng" algn="ctr">
                      <a:solidFill>
                        <a:srgbClr val="000000"/>
                      </a:solidFill>
                      <a:prstDash val="solid"/>
                      <a:round/>
                      <a:headEnd type="none" w="med" len="med"/>
                      <a:tailEnd type="none" w="med" len="med"/>
                    </a:lnL>
                    <a:lnR w="12560" cap="flat" cmpd="sng" algn="ctr">
                      <a:solidFill>
                        <a:srgbClr val="000000"/>
                      </a:solidFill>
                      <a:prstDash val="solid"/>
                      <a:round/>
                      <a:headEnd type="none" w="med" len="med"/>
                      <a:tailEnd type="none" w="med" len="med"/>
                    </a:lnR>
                    <a:lnT w="12560" cap="flat" cmpd="sng" algn="ctr">
                      <a:solidFill>
                        <a:srgbClr val="000000"/>
                      </a:solidFill>
                      <a:prstDash val="solid"/>
                      <a:round/>
                      <a:headEnd type="none" w="med" len="med"/>
                      <a:tailEnd type="none" w="med" len="med"/>
                    </a:lnT>
                    <a:lnB w="1256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CA" sz="1600" b="0" i="0" u="none" strike="noStrike">
                          <a:solidFill>
                            <a:srgbClr val="000000"/>
                          </a:solidFill>
                          <a:effectLst/>
                          <a:latin typeface="Arial" panose="020B0604020202020204" pitchFamily="34" charset="0"/>
                        </a:rPr>
                        <a:t>Demonstrate adaptability, flexibility, and perseverance, especially when faced with challenges or conflicts</a:t>
                      </a:r>
                      <a:endParaRPr lang="en-CA" sz="2800">
                        <a:effectLst/>
                      </a:endParaRPr>
                    </a:p>
                  </a:txBody>
                  <a:tcPr marL="63500" marR="63500" marT="63500" marB="63500">
                    <a:lnL w="12560" cap="flat" cmpd="sng" algn="ctr">
                      <a:solidFill>
                        <a:srgbClr val="000000"/>
                      </a:solidFill>
                      <a:prstDash val="solid"/>
                      <a:round/>
                      <a:headEnd type="none" w="med" len="med"/>
                      <a:tailEnd type="none" w="med" len="med"/>
                    </a:lnL>
                    <a:lnR w="12560" cap="flat" cmpd="sng" algn="ctr">
                      <a:solidFill>
                        <a:srgbClr val="000000"/>
                      </a:solidFill>
                      <a:prstDash val="solid"/>
                      <a:round/>
                      <a:headEnd type="none" w="med" len="med"/>
                      <a:tailEnd type="none" w="med" len="med"/>
                    </a:lnR>
                    <a:lnT w="12560" cap="flat" cmpd="sng" algn="ctr">
                      <a:solidFill>
                        <a:srgbClr val="000000"/>
                      </a:solidFill>
                      <a:prstDash val="solid"/>
                      <a:round/>
                      <a:headEnd type="none" w="med" len="med"/>
                      <a:tailEnd type="none" w="med" len="med"/>
                    </a:lnT>
                    <a:lnB w="1256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CA" sz="1600" b="0" i="0" u="none" strike="noStrike" dirty="0">
                          <a:solidFill>
                            <a:srgbClr val="000000"/>
                          </a:solidFill>
                          <a:effectLst/>
                          <a:latin typeface="Arial" panose="020B0604020202020204" pitchFamily="34" charset="0"/>
                        </a:rPr>
                        <a:t>Model positive leadership, commitment and motivation for colleagues</a:t>
                      </a:r>
                      <a:endParaRPr lang="en-CA" sz="2800" dirty="0">
                        <a:effectLst/>
                      </a:endParaRPr>
                    </a:p>
                  </a:txBody>
                  <a:tcPr marL="63500" marR="63500" marT="63500" marB="63500">
                    <a:lnL w="12560" cap="flat" cmpd="sng" algn="ctr">
                      <a:solidFill>
                        <a:srgbClr val="000000"/>
                      </a:solidFill>
                      <a:prstDash val="solid"/>
                      <a:round/>
                      <a:headEnd type="none" w="med" len="med"/>
                      <a:tailEnd type="none" w="med" len="med"/>
                    </a:lnL>
                    <a:lnR w="12560" cap="flat" cmpd="sng" algn="ctr">
                      <a:solidFill>
                        <a:srgbClr val="000000"/>
                      </a:solidFill>
                      <a:prstDash val="solid"/>
                      <a:round/>
                      <a:headEnd type="none" w="med" len="med"/>
                      <a:tailEnd type="none" w="med" len="med"/>
                    </a:lnR>
                    <a:lnT w="12560" cap="flat" cmpd="sng" algn="ctr">
                      <a:solidFill>
                        <a:srgbClr val="000000"/>
                      </a:solidFill>
                      <a:prstDash val="solid"/>
                      <a:round/>
                      <a:headEnd type="none" w="med" len="med"/>
                      <a:tailEnd type="none" w="med" len="med"/>
                    </a:lnT>
                    <a:lnB w="1256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2751527"/>
                  </a:ext>
                </a:extLst>
              </a:tr>
            </a:tbl>
          </a:graphicData>
        </a:graphic>
      </p:graphicFrame>
      <p:sp>
        <p:nvSpPr>
          <p:cNvPr id="11" name="Rectangle 3">
            <a:extLst>
              <a:ext uri="{FF2B5EF4-FFF2-40B4-BE49-F238E27FC236}">
                <a16:creationId xmlns:a16="http://schemas.microsoft.com/office/drawing/2014/main" id="{FDCB5FD9-87D7-FC4C-8484-4F00F82643EF}"/>
              </a:ext>
            </a:extLst>
          </p:cNvPr>
          <p:cNvSpPr>
            <a:spLocks noChangeArrowheads="1"/>
          </p:cNvSpPr>
          <p:nvPr/>
        </p:nvSpPr>
        <p:spPr bwMode="auto">
          <a:xfrm>
            <a:off x="-470854" y="-233065"/>
            <a:ext cx="961485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48718100"/>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629FA-2A03-0E47-AB2F-18D286ED5ED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951F178-CE53-6348-BE00-52621AFA40F7}"/>
              </a:ext>
            </a:extLst>
          </p:cNvPr>
          <p:cNvSpPr>
            <a:spLocks noGrp="1"/>
          </p:cNvSpPr>
          <p:nvPr>
            <p:ph idx="1"/>
          </p:nvPr>
        </p:nvSpPr>
        <p:spPr/>
        <p:txBody>
          <a:bodyPr/>
          <a:lstStyle/>
          <a:p>
            <a:pPr marL="0" indent="0">
              <a:buNone/>
            </a:pPr>
            <a:r>
              <a:rPr lang="en-US" dirty="0"/>
              <a:t>Susan Ferguson</a:t>
            </a:r>
          </a:p>
          <a:p>
            <a:pPr marL="0" indent="0">
              <a:buNone/>
            </a:pPr>
            <a:r>
              <a:rPr lang="en-US" dirty="0"/>
              <a:t>Director, Faculty &amp; Curriculum Development Centre and Writing &amp; Learning Centre</a:t>
            </a:r>
          </a:p>
          <a:p>
            <a:pPr marL="0" indent="0">
              <a:buNone/>
            </a:pPr>
            <a:r>
              <a:rPr lang="en-US" dirty="0">
                <a:hlinkClick r:id="rId2"/>
              </a:rPr>
              <a:t>sferguson@ocadu.ca</a:t>
            </a:r>
            <a:endParaRPr lang="en-US" dirty="0"/>
          </a:p>
          <a:p>
            <a:pPr marL="0" indent="0">
              <a:buNone/>
            </a:pPr>
            <a:endParaRPr lang="en-US" dirty="0"/>
          </a:p>
          <a:p>
            <a:pPr marL="0" indent="0">
              <a:buNone/>
            </a:pPr>
            <a:r>
              <a:rPr lang="en-US" dirty="0"/>
              <a:t>Cary DiPietro</a:t>
            </a:r>
          </a:p>
          <a:p>
            <a:pPr marL="0" indent="0">
              <a:buNone/>
            </a:pPr>
            <a:r>
              <a:rPr lang="en-US" dirty="0"/>
              <a:t>Senior Educational Developer, Faculty &amp; Curriculum Development Centre</a:t>
            </a:r>
          </a:p>
          <a:p>
            <a:pPr marL="0" indent="0">
              <a:buNone/>
            </a:pPr>
            <a:r>
              <a:rPr lang="en-US" dirty="0">
                <a:hlinkClick r:id="rId3"/>
              </a:rPr>
              <a:t>cdipietro@ocadu.ca</a:t>
            </a:r>
            <a:endParaRPr lang="en-US" dirty="0"/>
          </a:p>
          <a:p>
            <a:pPr marL="0" indent="0">
              <a:buNone/>
            </a:pPr>
            <a:endParaRPr lang="en-US" dirty="0"/>
          </a:p>
        </p:txBody>
      </p:sp>
    </p:spTree>
    <p:extLst>
      <p:ext uri="{BB962C8B-B14F-4D97-AF65-F5344CB8AC3E}">
        <p14:creationId xmlns:p14="http://schemas.microsoft.com/office/powerpoint/2010/main" val="2085742361"/>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Perspective</a:t>
            </a:r>
          </a:p>
        </p:txBody>
      </p:sp>
      <p:sp>
        <p:nvSpPr>
          <p:cNvPr id="4" name="Footer Placeholder 3"/>
          <p:cNvSpPr>
            <a:spLocks noGrp="1"/>
          </p:cNvSpPr>
          <p:nvPr>
            <p:ph type="ftr" sz="quarter" idx="10"/>
          </p:nvPr>
        </p:nvSpPr>
        <p:spPr/>
        <p:txBody>
          <a:bodyPr/>
          <a:lstStyle/>
          <a:p>
            <a:pPr>
              <a:defRPr/>
            </a:pPr>
            <a:r>
              <a:rPr lang="en-US">
                <a:solidFill>
                  <a:prstClr val="black"/>
                </a:solidFill>
                <a:latin typeface="Arial"/>
              </a:rPr>
              <a:t>OCAD UNIVERSITY</a:t>
            </a:r>
          </a:p>
        </p:txBody>
      </p:sp>
      <p:sp>
        <p:nvSpPr>
          <p:cNvPr id="5" name="Slide Number Placeholder 4"/>
          <p:cNvSpPr>
            <a:spLocks noGrp="1"/>
          </p:cNvSpPr>
          <p:nvPr>
            <p:ph type="sldNum" sz="quarter" idx="11"/>
          </p:nvPr>
        </p:nvSpPr>
        <p:spPr/>
        <p:txBody>
          <a:bodyPr/>
          <a:lstStyle/>
          <a:p>
            <a:pPr>
              <a:defRPr/>
            </a:pPr>
            <a:fld id="{046DDF98-2322-4390-BEE8-8C134A508986}" type="slidenum">
              <a:rPr lang="en-US" altLang="en-US" smtClean="0">
                <a:solidFill>
                  <a:prstClr val="black"/>
                </a:solidFill>
              </a:rPr>
              <a:pPr>
                <a:defRPr/>
              </a:pPr>
              <a:t>4</a:t>
            </a:fld>
            <a:endParaRPr lang="en-US" altLang="en-US">
              <a:solidFill>
                <a:prstClr val="black"/>
              </a:solidFill>
            </a:endParaRPr>
          </a:p>
        </p:txBody>
      </p:sp>
      <p:graphicFrame>
        <p:nvGraphicFramePr>
          <p:cNvPr id="6" name="Content Placeholder 5"/>
          <p:cNvGraphicFramePr>
            <a:graphicFrameLocks noGrp="1"/>
          </p:cNvGraphicFramePr>
          <p:nvPr>
            <p:ph idx="1"/>
          </p:nvPr>
        </p:nvGraphicFramePr>
        <p:xfrm>
          <a:off x="2308225" y="1820863"/>
          <a:ext cx="6378575" cy="41116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63143905"/>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Perspective</a:t>
            </a:r>
          </a:p>
        </p:txBody>
      </p:sp>
      <p:sp>
        <p:nvSpPr>
          <p:cNvPr id="3" name="Content Placeholder 2"/>
          <p:cNvSpPr>
            <a:spLocks noGrp="1"/>
          </p:cNvSpPr>
          <p:nvPr>
            <p:ph idx="1"/>
          </p:nvPr>
        </p:nvSpPr>
        <p:spPr>
          <a:xfrm>
            <a:off x="2308224" y="1821447"/>
            <a:ext cx="6378575" cy="4110879"/>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4" name="Footer Placeholder 3"/>
          <p:cNvSpPr>
            <a:spLocks noGrp="1"/>
          </p:cNvSpPr>
          <p:nvPr>
            <p:ph type="ftr" sz="quarter" idx="10"/>
          </p:nvPr>
        </p:nvSpPr>
        <p:spPr/>
        <p:txBody>
          <a:bodyPr/>
          <a:lstStyle/>
          <a:p>
            <a:pPr>
              <a:defRPr/>
            </a:pPr>
            <a:r>
              <a:rPr lang="en-US">
                <a:solidFill>
                  <a:prstClr val="black"/>
                </a:solidFill>
                <a:latin typeface="Arial"/>
              </a:rPr>
              <a:t>OCAD UNIVERSITY</a:t>
            </a:r>
          </a:p>
        </p:txBody>
      </p:sp>
      <p:sp>
        <p:nvSpPr>
          <p:cNvPr id="5" name="Slide Number Placeholder 4"/>
          <p:cNvSpPr>
            <a:spLocks noGrp="1"/>
          </p:cNvSpPr>
          <p:nvPr>
            <p:ph type="sldNum" sz="quarter" idx="11"/>
          </p:nvPr>
        </p:nvSpPr>
        <p:spPr/>
        <p:txBody>
          <a:bodyPr/>
          <a:lstStyle/>
          <a:p>
            <a:pPr>
              <a:defRPr/>
            </a:pPr>
            <a:fld id="{046DDF98-2322-4390-BEE8-8C134A508986}" type="slidenum">
              <a:rPr lang="en-US" altLang="en-US" smtClean="0">
                <a:solidFill>
                  <a:prstClr val="black"/>
                </a:solidFill>
              </a:rPr>
              <a:pPr>
                <a:defRPr/>
              </a:pPr>
              <a:t>5</a:t>
            </a:fld>
            <a:endParaRPr lang="en-US" altLang="en-US">
              <a:solidFill>
                <a:prstClr val="black"/>
              </a:solidFill>
            </a:endParaRPr>
          </a:p>
        </p:txBody>
      </p:sp>
      <p:grpSp>
        <p:nvGrpSpPr>
          <p:cNvPr id="6" name="Group 5"/>
          <p:cNvGrpSpPr/>
          <p:nvPr/>
        </p:nvGrpSpPr>
        <p:grpSpPr>
          <a:xfrm>
            <a:off x="2051720" y="2040485"/>
            <a:ext cx="6507480" cy="4088767"/>
            <a:chOff x="0" y="0"/>
            <a:chExt cx="6507480" cy="4088977"/>
          </a:xfrm>
        </p:grpSpPr>
        <p:sp>
          <p:nvSpPr>
            <p:cNvPr id="7" name="Text Box 13"/>
            <p:cNvSpPr txBox="1"/>
            <p:nvPr/>
          </p:nvSpPr>
          <p:spPr>
            <a:xfrm>
              <a:off x="465667" y="0"/>
              <a:ext cx="5469466" cy="524722"/>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CA" sz="900">
                  <a:effectLst/>
                  <a:latin typeface="Calibri" charset="0"/>
                  <a:ea typeface="Calibri" charset="0"/>
                  <a:cs typeface="Calibri" charset="0"/>
                </a:rPr>
                <a:t>SNAAP 2015:</a:t>
              </a:r>
              <a:endParaRPr lang="en-US" sz="1200">
                <a:effectLst/>
                <a:latin typeface="Calibri" charset="0"/>
                <a:ea typeface="Calibri" charset="0"/>
                <a:cs typeface="Times New Roman" charset="0"/>
              </a:endParaRPr>
            </a:p>
            <a:p>
              <a:pPr>
                <a:spcAft>
                  <a:spcPts val="0"/>
                </a:spcAft>
              </a:pPr>
              <a:r>
                <a:rPr lang="en-CA" sz="900">
                  <a:effectLst/>
                  <a:latin typeface="Calibri" charset="0"/>
                  <a:ea typeface="Calibri" charset="0"/>
                  <a:cs typeface="Calibri" charset="0"/>
                </a:rPr>
                <a:t>How much did OCAD U help you acquire or develop each of the following skills and abilities? (% very much)</a:t>
              </a:r>
              <a:endParaRPr lang="en-US" sz="1200">
                <a:effectLst/>
                <a:latin typeface="Calibri" charset="0"/>
                <a:ea typeface="Calibri" charset="0"/>
                <a:cs typeface="Times New Roman" charset="0"/>
              </a:endParaRPr>
            </a:p>
            <a:p>
              <a:pPr>
                <a:spcAft>
                  <a:spcPts val="0"/>
                </a:spcAft>
              </a:pPr>
              <a:r>
                <a:rPr lang="en-US" sz="900">
                  <a:solidFill>
                    <a:srgbClr val="000000"/>
                  </a:solidFill>
                  <a:effectLst/>
                  <a:latin typeface="Calibri" charset="0"/>
                  <a:ea typeface="Calibri" charset="0"/>
                  <a:cs typeface="Calibri" charset="0"/>
                </a:rPr>
                <a:t>How important are the following to perform effectively in your profession or work life? (% very important)</a:t>
              </a:r>
              <a:endParaRPr lang="en-US" sz="1200">
                <a:solidFill>
                  <a:srgbClr val="000000"/>
                </a:solidFill>
                <a:effectLst/>
                <a:latin typeface="Times New Roman" charset="0"/>
                <a:ea typeface="Calibri" charset="0"/>
              </a:endParaRPr>
            </a:p>
            <a:p>
              <a:pPr>
                <a:spcAft>
                  <a:spcPts val="0"/>
                </a:spcAft>
              </a:pPr>
              <a:r>
                <a:rPr lang="en-CA" sz="900">
                  <a:effectLst/>
                  <a:latin typeface="Calibri" charset="0"/>
                  <a:ea typeface="Calibri" charset="0"/>
                  <a:cs typeface="Calibri" charset="0"/>
                </a:rPr>
                <a:t> </a:t>
              </a:r>
              <a:endParaRPr lang="en-US" sz="1200">
                <a:effectLst/>
                <a:latin typeface="Calibri" charset="0"/>
                <a:ea typeface="Calibri" charset="0"/>
                <a:cs typeface="Times New Roman" charset="0"/>
              </a:endParaRPr>
            </a:p>
            <a:p>
              <a:pPr>
                <a:spcAft>
                  <a:spcPts val="0"/>
                </a:spcAft>
              </a:pPr>
              <a:r>
                <a:rPr lang="en-CA" sz="900">
                  <a:effectLst/>
                  <a:latin typeface="Calibri" charset="0"/>
                  <a:ea typeface="Calibri" charset="0"/>
                  <a:cs typeface="Calibri" charset="0"/>
                </a:rPr>
                <a:t> </a:t>
              </a:r>
              <a:endParaRPr lang="en-US" sz="1200">
                <a:effectLst/>
                <a:latin typeface="Calibri" charset="0"/>
                <a:ea typeface="Calibri" charset="0"/>
                <a:cs typeface="Times New Roman" charset="0"/>
              </a:endParaRPr>
            </a:p>
          </p:txBody>
        </p:sp>
        <p:pic>
          <p:nvPicPr>
            <p:cNvPr id="8" name="Picture 7">
              <a:extLst>
                <a:ext uri="{FF2B5EF4-FFF2-40B4-BE49-F238E27FC236}">
                  <a16:creationId xmlns:a16="http://schemas.microsoft.com/office/drawing/2014/main" id="{C088DF75-6A44-544A-AAF7-63F0B8E212D2}"/>
                </a:ext>
              </a:extLst>
            </p:cNvPr>
            <p:cNvPicPr>
              <a:picLocks noChangeAspect="1"/>
            </p:cNvPicPr>
            <p:nvPr/>
          </p:nvPicPr>
          <p:blipFill rotWithShape="1">
            <a:blip r:embed="rId3">
              <a:extLst>
                <a:ext uri="{28A0092B-C50C-407E-A947-70E740481C1C}">
                  <a14:useLocalDpi xmlns:a14="http://schemas.microsoft.com/office/drawing/2010/main" val="0"/>
                </a:ext>
              </a:extLst>
            </a:blip>
            <a:srcRect t="10590"/>
            <a:stretch/>
          </p:blipFill>
          <p:spPr bwMode="auto">
            <a:xfrm>
              <a:off x="0" y="567267"/>
              <a:ext cx="6507480" cy="35217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231026479"/>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 Force on Experiential and Work-Integrated Learning</a:t>
            </a:r>
          </a:p>
        </p:txBody>
      </p:sp>
      <p:sp>
        <p:nvSpPr>
          <p:cNvPr id="3" name="Content Placeholder 2"/>
          <p:cNvSpPr>
            <a:spLocks noGrp="1"/>
          </p:cNvSpPr>
          <p:nvPr>
            <p:ph idx="1"/>
          </p:nvPr>
        </p:nvSpPr>
        <p:spPr>
          <a:xfrm>
            <a:off x="2051720" y="1821447"/>
            <a:ext cx="6635080" cy="4110879"/>
          </a:xfrm>
        </p:spPr>
        <p:txBody>
          <a:bodyPr/>
          <a:lstStyle/>
          <a:p>
            <a:pPr marL="0" lvl="0" indent="0">
              <a:buNone/>
            </a:pPr>
            <a:r>
              <a:rPr lang="en-US" dirty="0"/>
              <a:t>...The task force is responsible for developing a comprehensive Experiential and Work-Integrated Learning Strategy at OCAD University, including recommendations for key models, activities and associated timelines and resources that will enable OCAD U to grow self-sustaining curricular and co-curricular experiential education and work-integrated learning opportunities that build on existing programs and offerings. </a:t>
            </a:r>
          </a:p>
        </p:txBody>
      </p:sp>
      <p:sp>
        <p:nvSpPr>
          <p:cNvPr id="4" name="Footer Placeholder 3"/>
          <p:cNvSpPr>
            <a:spLocks noGrp="1"/>
          </p:cNvSpPr>
          <p:nvPr>
            <p:ph type="ftr" sz="quarter" idx="10"/>
          </p:nvPr>
        </p:nvSpPr>
        <p:spPr/>
        <p:txBody>
          <a:bodyPr/>
          <a:lstStyle/>
          <a:p>
            <a:pPr>
              <a:defRPr/>
            </a:pPr>
            <a:r>
              <a:rPr lang="en-US">
                <a:solidFill>
                  <a:prstClr val="black"/>
                </a:solidFill>
                <a:latin typeface="Arial"/>
              </a:rPr>
              <a:t>OCAD UNIVERSITY</a:t>
            </a:r>
          </a:p>
        </p:txBody>
      </p:sp>
      <p:sp>
        <p:nvSpPr>
          <p:cNvPr id="5" name="Slide Number Placeholder 4"/>
          <p:cNvSpPr>
            <a:spLocks noGrp="1"/>
          </p:cNvSpPr>
          <p:nvPr>
            <p:ph type="sldNum" sz="quarter" idx="11"/>
          </p:nvPr>
        </p:nvSpPr>
        <p:spPr/>
        <p:txBody>
          <a:bodyPr/>
          <a:lstStyle/>
          <a:p>
            <a:pPr>
              <a:defRPr/>
            </a:pPr>
            <a:fld id="{046DDF98-2322-4390-BEE8-8C134A508986}" type="slidenum">
              <a:rPr lang="en-US" altLang="en-US" smtClean="0">
                <a:solidFill>
                  <a:prstClr val="black"/>
                </a:solidFill>
              </a:rPr>
              <a:pPr>
                <a:defRPr/>
              </a:pPr>
              <a:t>6</a:t>
            </a:fld>
            <a:endParaRPr lang="en-US" altLang="en-US">
              <a:solidFill>
                <a:prstClr val="black"/>
              </a:solidFill>
            </a:endParaRPr>
          </a:p>
        </p:txBody>
      </p:sp>
    </p:spTree>
    <p:extLst>
      <p:ext uri="{BB962C8B-B14F-4D97-AF65-F5344CB8AC3E}">
        <p14:creationId xmlns:p14="http://schemas.microsoft.com/office/powerpoint/2010/main" val="1697149654"/>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0B654-9869-8B4D-84BD-885C9F3DE396}"/>
              </a:ext>
            </a:extLst>
          </p:cNvPr>
          <p:cNvSpPr>
            <a:spLocks noGrp="1"/>
          </p:cNvSpPr>
          <p:nvPr>
            <p:ph type="title"/>
          </p:nvPr>
        </p:nvSpPr>
        <p:spPr/>
        <p:txBody>
          <a:bodyPr/>
          <a:lstStyle/>
          <a:p>
            <a:r>
              <a:rPr lang="en-US" dirty="0"/>
              <a:t>Task Force Process</a:t>
            </a:r>
          </a:p>
        </p:txBody>
      </p:sp>
      <p:sp>
        <p:nvSpPr>
          <p:cNvPr id="3" name="Content Placeholder 2">
            <a:extLst>
              <a:ext uri="{FF2B5EF4-FFF2-40B4-BE49-F238E27FC236}">
                <a16:creationId xmlns:a16="http://schemas.microsoft.com/office/drawing/2014/main" id="{B11B4920-8DE4-5D45-9FFD-8E2884D63DD8}"/>
              </a:ext>
            </a:extLst>
          </p:cNvPr>
          <p:cNvSpPr>
            <a:spLocks noGrp="1"/>
          </p:cNvSpPr>
          <p:nvPr>
            <p:ph idx="1"/>
          </p:nvPr>
        </p:nvSpPr>
        <p:spPr/>
        <p:txBody>
          <a:bodyPr/>
          <a:lstStyle/>
          <a:p>
            <a:r>
              <a:rPr lang="en-US" dirty="0"/>
              <a:t>Environmental Scan</a:t>
            </a:r>
          </a:p>
          <a:p>
            <a:r>
              <a:rPr lang="en-US" dirty="0"/>
              <a:t>Consultation with Faculties</a:t>
            </a:r>
          </a:p>
          <a:p>
            <a:pPr lvl="1"/>
            <a:r>
              <a:rPr lang="en-US" dirty="0"/>
              <a:t>Informal audit of EL in the curriculum</a:t>
            </a:r>
          </a:p>
          <a:p>
            <a:r>
              <a:rPr lang="en-US" dirty="0"/>
              <a:t>Community Engagement and Visioning</a:t>
            </a:r>
          </a:p>
          <a:p>
            <a:pPr lvl="1"/>
            <a:r>
              <a:rPr lang="en-US" dirty="0"/>
              <a:t>Collaborative design methodology</a:t>
            </a:r>
          </a:p>
          <a:p>
            <a:pPr lvl="1"/>
            <a:r>
              <a:rPr lang="en-US" dirty="0"/>
              <a:t>“Big Day” produced a proposed model</a:t>
            </a:r>
          </a:p>
          <a:p>
            <a:r>
              <a:rPr lang="en-US" dirty="0"/>
              <a:t>Consultation with Faculties</a:t>
            </a:r>
          </a:p>
          <a:p>
            <a:r>
              <a:rPr lang="en-US" dirty="0"/>
              <a:t>Community Engagement and Visioning</a:t>
            </a:r>
          </a:p>
          <a:p>
            <a:pPr lvl="1"/>
            <a:r>
              <a:rPr lang="en-US" dirty="0"/>
              <a:t>Development of EL Framework</a:t>
            </a:r>
          </a:p>
          <a:p>
            <a:endParaRPr lang="en-US" dirty="0"/>
          </a:p>
          <a:p>
            <a:pPr lvl="1"/>
            <a:endParaRPr lang="en-US" dirty="0"/>
          </a:p>
        </p:txBody>
      </p:sp>
      <p:sp>
        <p:nvSpPr>
          <p:cNvPr id="4" name="Footer Placeholder 3">
            <a:extLst>
              <a:ext uri="{FF2B5EF4-FFF2-40B4-BE49-F238E27FC236}">
                <a16:creationId xmlns:a16="http://schemas.microsoft.com/office/drawing/2014/main" id="{64C895C2-8B05-CD44-BAF9-EA969D8E6508}"/>
              </a:ext>
            </a:extLst>
          </p:cNvPr>
          <p:cNvSpPr>
            <a:spLocks noGrp="1"/>
          </p:cNvSpPr>
          <p:nvPr>
            <p:ph type="ftr" sz="quarter" idx="10"/>
          </p:nvPr>
        </p:nvSpPr>
        <p:spPr/>
        <p:txBody>
          <a:bodyPr/>
          <a:lstStyle/>
          <a:p>
            <a:pPr>
              <a:defRPr/>
            </a:pPr>
            <a:r>
              <a:rPr lang="en-US">
                <a:solidFill>
                  <a:prstClr val="black"/>
                </a:solidFill>
                <a:latin typeface="Arial"/>
              </a:rPr>
              <a:t>OCAD UNIVERSITY</a:t>
            </a:r>
          </a:p>
        </p:txBody>
      </p:sp>
      <p:sp>
        <p:nvSpPr>
          <p:cNvPr id="5" name="Slide Number Placeholder 4">
            <a:extLst>
              <a:ext uri="{FF2B5EF4-FFF2-40B4-BE49-F238E27FC236}">
                <a16:creationId xmlns:a16="http://schemas.microsoft.com/office/drawing/2014/main" id="{DFB11DC4-2BA4-4E49-8AC5-7EEDC8013837}"/>
              </a:ext>
            </a:extLst>
          </p:cNvPr>
          <p:cNvSpPr>
            <a:spLocks noGrp="1"/>
          </p:cNvSpPr>
          <p:nvPr>
            <p:ph type="sldNum" sz="quarter" idx="11"/>
          </p:nvPr>
        </p:nvSpPr>
        <p:spPr/>
        <p:txBody>
          <a:bodyPr/>
          <a:lstStyle/>
          <a:p>
            <a:pPr>
              <a:defRPr/>
            </a:pPr>
            <a:fld id="{046DDF98-2322-4390-BEE8-8C134A508986}" type="slidenum">
              <a:rPr lang="en-US" altLang="en-US" smtClean="0">
                <a:solidFill>
                  <a:prstClr val="black"/>
                </a:solidFill>
              </a:rPr>
              <a:pPr>
                <a:defRPr/>
              </a:pPr>
              <a:t>7</a:t>
            </a:fld>
            <a:endParaRPr lang="en-US" altLang="en-US">
              <a:solidFill>
                <a:prstClr val="black"/>
              </a:solidFill>
            </a:endParaRPr>
          </a:p>
        </p:txBody>
      </p:sp>
    </p:spTree>
    <p:extLst>
      <p:ext uri="{BB962C8B-B14F-4D97-AF65-F5344CB8AC3E}">
        <p14:creationId xmlns:p14="http://schemas.microsoft.com/office/powerpoint/2010/main" val="1073607425"/>
      </p:ext>
    </p:extLst>
  </p:cSld>
  <p:clrMapOvr>
    <a:masterClrMapping/>
  </p:clrMapOvr>
  <mc:AlternateContent xmlns:mc="http://schemas.openxmlformats.org/markup-compatibility/2006" xmlns:p14="http://schemas.microsoft.com/office/powerpoint/2010/main">
    <mc:Choice Requires="p14">
      <p:transition p14:dur="100" advClick="0" advTm="20000">
        <p:cut/>
      </p:transition>
    </mc:Choice>
    <mc:Fallback xmlns="">
      <p:transition xmlns:p14="http://schemas.microsoft.com/office/powerpoint/2010/main" advClick="0" advTm="20000">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DD4095-8855-034C-98D2-8A36107295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4776"/>
            <a:ext cx="9144000" cy="5108448"/>
          </a:xfrm>
          <a:prstGeom prst="rect">
            <a:avLst/>
          </a:prstGeom>
        </p:spPr>
      </p:pic>
    </p:spTree>
    <p:extLst>
      <p:ext uri="{BB962C8B-B14F-4D97-AF65-F5344CB8AC3E}">
        <p14:creationId xmlns:p14="http://schemas.microsoft.com/office/powerpoint/2010/main" val="345729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F15BE60B-B169-CB4D-9D31-ADDBCA180F94}"/>
              </a:ext>
            </a:extLst>
          </p:cNvPr>
          <p:cNvSpPr/>
          <p:nvPr/>
        </p:nvSpPr>
        <p:spPr>
          <a:xfrm>
            <a:off x="4057650" y="1152525"/>
            <a:ext cx="4705350" cy="4572000"/>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sp>
        <p:nvSpPr>
          <p:cNvPr id="4" name="Oval 3">
            <a:extLst>
              <a:ext uri="{FF2B5EF4-FFF2-40B4-BE49-F238E27FC236}">
                <a16:creationId xmlns:a16="http://schemas.microsoft.com/office/drawing/2014/main" id="{52C29457-ECE2-FA47-A9AF-26BB38DA9171}"/>
              </a:ext>
            </a:extLst>
          </p:cNvPr>
          <p:cNvSpPr/>
          <p:nvPr/>
        </p:nvSpPr>
        <p:spPr>
          <a:xfrm>
            <a:off x="352425" y="1152525"/>
            <a:ext cx="4781550" cy="4648200"/>
          </a:xfrm>
          <a:prstGeom prst="ellipse">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2" name="TextBox 1">
            <a:extLst>
              <a:ext uri="{FF2B5EF4-FFF2-40B4-BE49-F238E27FC236}">
                <a16:creationId xmlns:a16="http://schemas.microsoft.com/office/drawing/2014/main" id="{3F6769EA-24C2-5445-A094-7C72D8983A29}"/>
              </a:ext>
            </a:extLst>
          </p:cNvPr>
          <p:cNvSpPr txBox="1"/>
          <p:nvPr/>
        </p:nvSpPr>
        <p:spPr>
          <a:xfrm>
            <a:off x="1537854" y="2613315"/>
            <a:ext cx="1361209" cy="1246495"/>
          </a:xfrm>
          <a:prstGeom prst="rect">
            <a:avLst/>
          </a:prstGeom>
          <a:noFill/>
        </p:spPr>
        <p:txBody>
          <a:bodyPr wrap="square" rtlCol="0">
            <a:spAutoFit/>
          </a:bodyPr>
          <a:lstStyle/>
          <a:p>
            <a:r>
              <a:rPr lang="en-CA" sz="1500" b="1" dirty="0"/>
              <a:t>Curriculum</a:t>
            </a:r>
            <a:r>
              <a:rPr lang="en-CA" sz="1500" dirty="0"/>
              <a:t>:</a:t>
            </a:r>
          </a:p>
          <a:p>
            <a:r>
              <a:rPr lang="en-CA" sz="1500" dirty="0"/>
              <a:t>Learning by Doing </a:t>
            </a:r>
            <a:br>
              <a:rPr lang="en-CA" sz="1500" dirty="0"/>
            </a:br>
            <a:r>
              <a:rPr lang="en-CA" sz="1500" dirty="0"/>
              <a:t>(Art, Design, LASSIS)</a:t>
            </a:r>
            <a:endParaRPr lang="en-US" sz="1500" dirty="0"/>
          </a:p>
        </p:txBody>
      </p:sp>
      <p:sp>
        <p:nvSpPr>
          <p:cNvPr id="6" name="TextBox 5">
            <a:extLst>
              <a:ext uri="{FF2B5EF4-FFF2-40B4-BE49-F238E27FC236}">
                <a16:creationId xmlns:a16="http://schemas.microsoft.com/office/drawing/2014/main" id="{C567E435-CB05-5E46-A64B-604CBA95C433}"/>
              </a:ext>
            </a:extLst>
          </p:cNvPr>
          <p:cNvSpPr txBox="1"/>
          <p:nvPr/>
        </p:nvSpPr>
        <p:spPr>
          <a:xfrm>
            <a:off x="6249699" y="2613314"/>
            <a:ext cx="1361209" cy="1708160"/>
          </a:xfrm>
          <a:prstGeom prst="rect">
            <a:avLst/>
          </a:prstGeom>
          <a:noFill/>
        </p:spPr>
        <p:txBody>
          <a:bodyPr wrap="square" rtlCol="0">
            <a:spAutoFit/>
          </a:bodyPr>
          <a:lstStyle/>
          <a:p>
            <a:r>
              <a:rPr lang="en-CA" sz="1500" b="1" dirty="0"/>
              <a:t>Co-Curricular</a:t>
            </a:r>
            <a:r>
              <a:rPr lang="en-CA" sz="1500" dirty="0"/>
              <a:t>:</a:t>
            </a:r>
          </a:p>
          <a:p>
            <a:r>
              <a:rPr lang="en-CA" sz="1500" dirty="0" err="1"/>
              <a:t>Eg</a:t>
            </a:r>
            <a:r>
              <a:rPr lang="en-CA" sz="1500" dirty="0"/>
              <a:t>., Nomadic Residencies,</a:t>
            </a:r>
          </a:p>
          <a:p>
            <a:r>
              <a:rPr lang="en-CA" sz="1500" dirty="0"/>
              <a:t>TODO Offsite</a:t>
            </a:r>
          </a:p>
          <a:p>
            <a:r>
              <a:rPr lang="en-CA" sz="1500" dirty="0"/>
              <a:t>Work Study</a:t>
            </a:r>
          </a:p>
          <a:p>
            <a:r>
              <a:rPr lang="en-CA" sz="1500" dirty="0"/>
              <a:t>Mentorship</a:t>
            </a:r>
            <a:endParaRPr lang="en-US" sz="1500" dirty="0"/>
          </a:p>
        </p:txBody>
      </p:sp>
      <p:sp>
        <p:nvSpPr>
          <p:cNvPr id="7" name="TextBox 6">
            <a:extLst>
              <a:ext uri="{FF2B5EF4-FFF2-40B4-BE49-F238E27FC236}">
                <a16:creationId xmlns:a16="http://schemas.microsoft.com/office/drawing/2014/main" id="{E6438293-A6CC-0147-AEB8-5E6AF02488BE}"/>
              </a:ext>
            </a:extLst>
          </p:cNvPr>
          <p:cNvSpPr txBox="1"/>
          <p:nvPr/>
        </p:nvSpPr>
        <p:spPr>
          <a:xfrm>
            <a:off x="4014788" y="3138442"/>
            <a:ext cx="1493316" cy="553998"/>
          </a:xfrm>
          <a:prstGeom prst="rect">
            <a:avLst/>
          </a:prstGeom>
          <a:noFill/>
        </p:spPr>
        <p:txBody>
          <a:bodyPr wrap="square" rtlCol="0">
            <a:spAutoFit/>
          </a:bodyPr>
          <a:lstStyle/>
          <a:p>
            <a:r>
              <a:rPr lang="en-CA" sz="1500" b="1" dirty="0"/>
              <a:t>Experiential Opportunities</a:t>
            </a:r>
            <a:endParaRPr lang="en-US" sz="1500" dirty="0"/>
          </a:p>
        </p:txBody>
      </p:sp>
    </p:spTree>
    <p:extLst>
      <p:ext uri="{BB962C8B-B14F-4D97-AF65-F5344CB8AC3E}">
        <p14:creationId xmlns:p14="http://schemas.microsoft.com/office/powerpoint/2010/main" val="878208795"/>
      </p:ext>
    </p:extLst>
  </p:cSld>
  <p:clrMapOvr>
    <a:masterClrMapping/>
  </p:clrMapOvr>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10649</TotalTime>
  <Words>4011</Words>
  <Application>Microsoft Macintosh PowerPoint</Application>
  <PresentationFormat>On-screen Show (4:3)</PresentationFormat>
  <Paragraphs>387</Paragraphs>
  <Slides>31</Slides>
  <Notes>29</Notes>
  <HiddenSlides>1</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31</vt:i4>
      </vt:variant>
    </vt:vector>
  </HeadingPairs>
  <TitlesOfParts>
    <vt:vector size="46" baseType="lpstr">
      <vt:lpstr>ＭＳ Ｐゴシック</vt:lpstr>
      <vt:lpstr>Arial</vt:lpstr>
      <vt:lpstr>Calibri</vt:lpstr>
      <vt:lpstr>Gotham Bold</vt:lpstr>
      <vt:lpstr>Gotham Light</vt:lpstr>
      <vt:lpstr>Malaga OT Reg</vt:lpstr>
      <vt:lpstr>Mangal</vt:lpstr>
      <vt:lpstr>Symbol</vt:lpstr>
      <vt:lpstr>Times New Roman</vt:lpstr>
      <vt:lpstr>Wingdings</vt:lpstr>
      <vt:lpstr>Default Theme</vt:lpstr>
      <vt:lpstr>Custom Design</vt:lpstr>
      <vt:lpstr>1_Custom Design</vt:lpstr>
      <vt:lpstr>2_Custom Design</vt:lpstr>
      <vt:lpstr>Office Theme</vt:lpstr>
      <vt:lpstr>PowerPoint Presentation</vt:lpstr>
      <vt:lpstr>Presentation Overview</vt:lpstr>
      <vt:lpstr>Studio Education as Experiential Education?</vt:lpstr>
      <vt:lpstr>Student Perspective</vt:lpstr>
      <vt:lpstr>Student Perspective</vt:lpstr>
      <vt:lpstr>Task Force on Experiential and Work-Integrated Learning</vt:lpstr>
      <vt:lpstr>Task Force Process</vt:lpstr>
      <vt:lpstr>PowerPoint Presentation</vt:lpstr>
      <vt:lpstr>PowerPoint Presentation</vt:lpstr>
      <vt:lpstr>PowerPoint Presentation</vt:lpstr>
      <vt:lpstr>PowerPoint Presentation</vt:lpstr>
      <vt:lpstr>PowerPoint Presentation</vt:lpstr>
      <vt:lpstr>PowerPoint Presentation</vt:lpstr>
      <vt:lpstr>Proposed Model: Key Features</vt:lpstr>
      <vt:lpstr>EL Visioning Session</vt:lpstr>
      <vt:lpstr>EL Visioning Session</vt:lpstr>
      <vt:lpstr>EL Visioning Session</vt:lpstr>
      <vt:lpstr>EL Visioning Session</vt:lpstr>
      <vt:lpstr>EL Visioning Session</vt:lpstr>
      <vt:lpstr>PowerPoint Presentation</vt:lpstr>
      <vt:lpstr>EL Framework: Overview</vt:lpstr>
      <vt:lpstr>EL Framework: Guidelines</vt:lpstr>
      <vt:lpstr>EL Framework: Guidelines</vt:lpstr>
      <vt:lpstr>Experiential Learning Outcomes</vt:lpstr>
      <vt:lpstr>Experiential Learning Outcomes</vt:lpstr>
      <vt:lpstr>Experiential Learning Outcomes</vt:lpstr>
      <vt:lpstr>Experiential Learning Outcomes: Applications of Knowledge</vt:lpstr>
      <vt:lpstr>Experiential Learning Outcomes: Applications of Knowledge</vt:lpstr>
      <vt:lpstr>Experiential Learning Outcomes: Social Responsibility</vt:lpstr>
      <vt:lpstr>Experiential Learning Outcomes: Autonomy and Growth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Faculty &amp; Curriculum Development Support in the CIADE</dc:title>
  <dc:creator>Roderick, Carol</dc:creator>
  <cp:lastModifiedBy>DiPietro, Cary</cp:lastModifiedBy>
  <cp:revision>387</cp:revision>
  <cp:lastPrinted>2014-05-14T13:59:16Z</cp:lastPrinted>
  <dcterms:created xsi:type="dcterms:W3CDTF">2011-08-29T11:58:37Z</dcterms:created>
  <dcterms:modified xsi:type="dcterms:W3CDTF">2018-10-11T14:51:06Z</dcterms:modified>
</cp:coreProperties>
</file>