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av" ContentType="audio/wav"/>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75" r:id="rId2"/>
    <p:sldId id="281" r:id="rId3"/>
    <p:sldId id="284" r:id="rId4"/>
    <p:sldId id="316" r:id="rId5"/>
    <p:sldId id="283" r:id="rId6"/>
    <p:sldId id="317" r:id="rId7"/>
    <p:sldId id="292" r:id="rId8"/>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2218">
          <p15:clr>
            <a:srgbClr val="A4A3A4"/>
          </p15:clr>
        </p15:guide>
        <p15:guide id="2" pos="2880">
          <p15:clr>
            <a:srgbClr val="A4A3A4"/>
          </p15:clr>
        </p15:guide>
        <p15:guide id="3" orient="horz" pos="1786">
          <p15:clr>
            <a:srgbClr val="A4A3A4"/>
          </p15:clr>
        </p15:guide>
        <p15:guide id="4" pos="2976">
          <p15:clr>
            <a:srgbClr val="A4A3A4"/>
          </p15:clr>
        </p15:guide>
        <p15:guide id="5" orient="horz" pos="1594">
          <p15:clr>
            <a:srgbClr val="A4A3A4"/>
          </p15:clr>
        </p15:guide>
        <p15:guide id="6" orient="horz" pos="149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ne Arnold" initials="CA" lastIdx="4"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94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34573" autoAdjust="0"/>
    <p:restoredTop sz="58354" autoAdjust="0"/>
  </p:normalViewPr>
  <p:slideViewPr>
    <p:cSldViewPr showGuides="1">
      <p:cViewPr varScale="1">
        <p:scale>
          <a:sx n="61" d="100"/>
          <a:sy n="61" d="100"/>
        </p:scale>
        <p:origin x="-2744" y="-104"/>
      </p:cViewPr>
      <p:guideLst>
        <p:guide orient="horz" pos="2218"/>
        <p:guide orient="horz" pos="1786"/>
        <p:guide orient="horz" pos="1594"/>
        <p:guide orient="horz" pos="1498"/>
        <p:guide pos="2880"/>
        <p:guide pos="2976"/>
      </p:guideLst>
    </p:cSldViewPr>
  </p:slideViewPr>
  <p:outlineViewPr>
    <p:cViewPr>
      <p:scale>
        <a:sx n="33" d="100"/>
        <a:sy n="33" d="100"/>
      </p:scale>
      <p:origin x="0" y="0"/>
    </p:cViewPr>
  </p:outlineViewPr>
  <p:notesTextViewPr>
    <p:cViewPr>
      <p:scale>
        <a:sx n="114" d="100"/>
        <a:sy n="114" d="100"/>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commentAuthors" Target="commentAuthors.xml"/><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notesMaster" Target="notesMasters/notesMaster1.xml"/><Relationship Id="rId10"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5180013" y="0"/>
            <a:ext cx="3962400" cy="3429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CFFF9565-DB59-0D43-91AA-A700434DF770}" type="datetimeFigureOut">
              <a:rPr lang="en-US"/>
              <a:pPr>
                <a:defRPr/>
              </a:pPr>
              <a:t>18-10-04</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F16794E3-4B8F-7C48-8447-30844005D28A}" type="slidenum">
              <a:rPr lang="en-US"/>
              <a:pPr>
                <a:defRPr/>
              </a:pPr>
              <a:t>‹#›</a:t>
            </a:fld>
            <a:endParaRPr lang="en-US"/>
          </a:p>
        </p:txBody>
      </p:sp>
    </p:spTree>
    <p:extLst>
      <p:ext uri="{BB962C8B-B14F-4D97-AF65-F5344CB8AC3E}">
        <p14:creationId xmlns:p14="http://schemas.microsoft.com/office/powerpoint/2010/main" val="39313761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Jean</a:t>
            </a:r>
            <a:r>
              <a:rPr lang="en-US" baseline="0" dirty="0" smtClean="0"/>
              <a:t> - </a:t>
            </a:r>
          </a:p>
          <a:p>
            <a:endParaRPr lang="en-US" baseline="0" dirty="0" smtClean="0"/>
          </a:p>
          <a:p>
            <a:r>
              <a:rPr lang="en-US" sz="1200" kern="1200" dirty="0" smtClean="0">
                <a:solidFill>
                  <a:schemeClr val="tx1"/>
                </a:solidFill>
                <a:effectLst/>
                <a:latin typeface="+mn-lt"/>
                <a:ea typeface="ＭＳ Ｐゴシック" charset="0"/>
                <a:cs typeface="ＭＳ Ｐゴシック" charset="0"/>
              </a:rPr>
              <a:t>Introduce ourselves.</a:t>
            </a:r>
            <a:r>
              <a:rPr lang="en-CA" sz="1200" kern="1200" baseline="0" dirty="0" smtClean="0">
                <a:solidFill>
                  <a:schemeClr val="tx1"/>
                </a:solidFill>
                <a:effectLst/>
                <a:latin typeface="+mn-lt"/>
                <a:ea typeface="ＭＳ Ｐゴシック" charset="0"/>
                <a:cs typeface="ＭＳ Ｐゴシック" charset="0"/>
              </a:rPr>
              <a:t> </a:t>
            </a:r>
            <a:r>
              <a:rPr lang="en-US" sz="1200" kern="1200" dirty="0" smtClean="0">
                <a:solidFill>
                  <a:schemeClr val="tx1"/>
                </a:solidFill>
                <a:effectLst/>
                <a:latin typeface="+mn-lt"/>
                <a:ea typeface="ＭＳ Ｐゴシック" charset="0"/>
                <a:cs typeface="ＭＳ Ｐゴシック" charset="0"/>
              </a:rPr>
              <a:t>Title and format of talk.</a:t>
            </a:r>
            <a:endParaRPr lang="en-CA" sz="1200" kern="1200" dirty="0" smtClean="0">
              <a:solidFill>
                <a:schemeClr val="tx1"/>
              </a:solidFill>
              <a:effectLst/>
              <a:latin typeface="+mn-lt"/>
              <a:ea typeface="ＭＳ Ｐゴシック" charset="0"/>
              <a:cs typeface="ＭＳ Ｐゴシック" charset="0"/>
            </a:endParaRPr>
          </a:p>
          <a:p>
            <a:pPr lvl="1"/>
            <a:endParaRPr lang="en-CA" dirty="0"/>
          </a:p>
        </p:txBody>
      </p:sp>
      <p:sp>
        <p:nvSpPr>
          <p:cNvPr id="4" name="Slide Number Placeholder 3"/>
          <p:cNvSpPr>
            <a:spLocks noGrp="1"/>
          </p:cNvSpPr>
          <p:nvPr>
            <p:ph type="sldNum" sz="quarter" idx="10"/>
          </p:nvPr>
        </p:nvSpPr>
        <p:spPr/>
        <p:txBody>
          <a:bodyPr/>
          <a:lstStyle/>
          <a:p>
            <a:pPr>
              <a:defRPr/>
            </a:pPr>
            <a:fld id="{F16794E3-4B8F-7C48-8447-30844005D28A}" type="slidenum">
              <a:rPr lang="en-US" smtClean="0"/>
              <a:pPr>
                <a:defRPr/>
              </a:pPr>
              <a:t>1</a:t>
            </a:fld>
            <a:endParaRPr lang="en-US"/>
          </a:p>
        </p:txBody>
      </p:sp>
    </p:spTree>
    <p:extLst>
      <p:ext uri="{BB962C8B-B14F-4D97-AF65-F5344CB8AC3E}">
        <p14:creationId xmlns:p14="http://schemas.microsoft.com/office/powerpoint/2010/main" val="1781859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endParaRPr lang="en-US" baseline="0" dirty="0">
              <a:latin typeface="Calibri" charset="0"/>
            </a:endParaRPr>
          </a:p>
          <a:p>
            <a:r>
              <a:rPr lang="en-US" baseline="0" dirty="0">
                <a:latin typeface="Calibri" charset="0"/>
              </a:rPr>
              <a:t>Mary:</a:t>
            </a:r>
          </a:p>
          <a:p>
            <a:pPr lvl="2"/>
            <a:r>
              <a:rPr lang="en-US" baseline="0" dirty="0">
                <a:latin typeface="Calibri" charset="0"/>
              </a:rPr>
              <a:t>An essential component of the mission of higher education institutions is the provision of equitable access to advanced education in ways that support social and workforce inclusion, participation and mobility.  The engineering of credit transfer and articulation opportunities, and the creation and maintenance of clear, reliable pathways for students between institutions and areas of study, are vital to the realization of this priority of postsecondary education.  </a:t>
            </a:r>
          </a:p>
          <a:p>
            <a:pPr lvl="2"/>
            <a:endParaRPr lang="en-US" baseline="0" dirty="0">
              <a:latin typeface="Calibri" charset="0"/>
            </a:endParaRPr>
          </a:p>
          <a:p>
            <a:pPr lvl="2"/>
            <a:r>
              <a:rPr lang="en-US" baseline="0" dirty="0">
                <a:latin typeface="Calibri" charset="0"/>
              </a:rPr>
              <a:t>In Ontario, Canada, as well as in many other jurisdictions around the world</a:t>
            </a:r>
            <a:r>
              <a:rPr lang="en-US" baseline="0" dirty="0" smtClean="0">
                <a:latin typeface="Calibri" charset="0"/>
              </a:rPr>
              <a:t>, learning outcomes have been perceived to hold promise as a potential tool to inform credit transfer. “L</a:t>
            </a:r>
            <a:r>
              <a:rPr lang="en-US" sz="1200" kern="1200" dirty="0" smtClean="0">
                <a:solidFill>
                  <a:schemeClr val="tx1"/>
                </a:solidFill>
                <a:effectLst/>
                <a:latin typeface="+mn-lt"/>
                <a:ea typeface="ＭＳ Ｐゴシック" charset="0"/>
                <a:cs typeface="ＭＳ Ｐゴシック" charset="0"/>
              </a:rPr>
              <a:t>earning </a:t>
            </a:r>
            <a:r>
              <a:rPr lang="en-US" sz="1200" kern="1200" dirty="0">
                <a:solidFill>
                  <a:schemeClr val="tx1"/>
                </a:solidFill>
                <a:effectLst/>
                <a:latin typeface="+mn-lt"/>
                <a:ea typeface="ＭＳ Ｐゴシック" charset="0"/>
                <a:cs typeface="ＭＳ Ｐゴシック" charset="0"/>
              </a:rPr>
              <a:t>outcomes facilitate a clear comparison of credentials at the course, year, and program levels and, as such, can play a vital role in credit transfer, by both improving existing pathways to maximize student success and by increasing the overall number of transfer opportunities. When discipline experts from various institutions, sectors, and jurisdictions come together to discuss their subject area through a learning outcomes lens, they gain greater understanding of what is expected of students in each program. The clarity and trust that results from such work enables partners to more confidently build partnerships and pathways among programs and institutions, which ultimately expedites the often lengthy and complex articulation process</a:t>
            </a:r>
            <a:r>
              <a:rPr lang="en-US" sz="1200" kern="1200" dirty="0" smtClean="0">
                <a:solidFill>
                  <a:schemeClr val="tx1"/>
                </a:solidFill>
                <a:effectLst/>
                <a:latin typeface="+mn-lt"/>
                <a:ea typeface="ＭＳ Ｐゴシック" charset="0"/>
                <a:cs typeface="ＭＳ Ｐゴシック" charset="0"/>
              </a:rPr>
              <a:t>.” (ONCAT 2015)</a:t>
            </a:r>
            <a:endParaRPr lang="en-US" sz="1200" kern="1200" dirty="0">
              <a:solidFill>
                <a:schemeClr val="tx1"/>
              </a:solidFill>
              <a:effectLst/>
              <a:latin typeface="+mn-lt"/>
              <a:ea typeface="ＭＳ Ｐゴシック" charset="0"/>
              <a:cs typeface="ＭＳ Ｐゴシック" charset="0"/>
            </a:endParaRPr>
          </a:p>
          <a:p>
            <a:pPr lvl="2"/>
            <a:endParaRPr lang="en-US" baseline="0" dirty="0">
              <a:latin typeface="Calibri" charset="0"/>
            </a:endParaRPr>
          </a:p>
          <a:p>
            <a:pPr lvl="2"/>
            <a:r>
              <a:rPr lang="en-US" baseline="0" dirty="0" smtClean="0">
                <a:latin typeface="Calibri" charset="0"/>
              </a:rPr>
              <a:t>The funding agency for this project, the Ontario </a:t>
            </a:r>
            <a:r>
              <a:rPr lang="en-US" baseline="0" dirty="0">
                <a:latin typeface="Calibri" charset="0"/>
              </a:rPr>
              <a:t>Council on Articulation and </a:t>
            </a:r>
            <a:r>
              <a:rPr lang="en-US" baseline="0" dirty="0" smtClean="0">
                <a:latin typeface="Calibri" charset="0"/>
              </a:rPr>
              <a:t>Transfer, represents all Ontario public colleges and universities with </a:t>
            </a:r>
            <a:r>
              <a:rPr lang="en-US" baseline="0" dirty="0">
                <a:latin typeface="Calibri" charset="0"/>
              </a:rPr>
              <a:t>a mandate to improve and expand credit transfer and </a:t>
            </a:r>
            <a:r>
              <a:rPr lang="en-US" baseline="0" dirty="0" smtClean="0">
                <a:latin typeface="Calibri" charset="0"/>
              </a:rPr>
              <a:t>articulation.  </a:t>
            </a:r>
            <a:r>
              <a:rPr lang="en-US" baseline="0" dirty="0">
                <a:latin typeface="Calibri" charset="0"/>
              </a:rPr>
              <a:t>In recent years, ONCAT has invested significantly in initiatives exploring the potential use of learning outcomes for credit transfer.</a:t>
            </a:r>
          </a:p>
          <a:p>
            <a:pPr lvl="2"/>
            <a:endParaRPr lang="en-US" baseline="0" dirty="0">
              <a:latin typeface="Calibri" charset="0"/>
            </a:endParaRPr>
          </a:p>
          <a:p>
            <a:pPr lvl="2"/>
            <a:r>
              <a:rPr lang="en-US" baseline="0" dirty="0">
                <a:latin typeface="Calibri" charset="0"/>
              </a:rPr>
              <a:t>Given the current interest, opportunity and momentum with examining learning outcomes as a tool for transfer, a rigorous, critical assessment of learning outcomes as they contribute to student mobility is timely and necessary to inform the work ahead in the province of Ontario.</a:t>
            </a:r>
          </a:p>
          <a:p>
            <a:endParaRPr lang="en-US" baseline="0" dirty="0">
              <a:latin typeface="Calibri" charset="0"/>
            </a:endParaRPr>
          </a:p>
          <a:p>
            <a:r>
              <a:rPr lang="en-US" baseline="0" dirty="0">
                <a:latin typeface="Calibri" charset="0"/>
              </a:rPr>
              <a:t> </a:t>
            </a:r>
            <a:endParaRPr lang="en-US"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2FB444D-CB38-2946-AACC-E56B6364979E}" type="slidenum">
              <a:rPr lang="en-US" sz="1200">
                <a:latin typeface="Calibri" charset="0"/>
              </a:rPr>
              <a:pPr eaLnBrk="1" hangingPunct="1"/>
              <a:t>2</a:t>
            </a:fld>
            <a:endParaRPr lang="en-US" sz="1200">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62500" lnSpcReduction="20000"/>
          </a:bodyPr>
          <a:lstStyle/>
          <a:p>
            <a:endParaRPr lang="en-US" baseline="0" dirty="0">
              <a:latin typeface="Calibri" charset="0"/>
            </a:endParaRPr>
          </a:p>
          <a:p>
            <a:pPr lvl="0"/>
            <a:r>
              <a:rPr lang="en-US" dirty="0">
                <a:latin typeface="Calibri" charset="0"/>
              </a:rPr>
              <a:t>Christine:</a:t>
            </a:r>
          </a:p>
          <a:p>
            <a:pPr lvl="1"/>
            <a:endParaRPr lang="en-US" dirty="0">
              <a:latin typeface="Calibri" charset="0"/>
            </a:endParaRP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dirty="0">
                <a:latin typeface="Calibri" charset="0"/>
              </a:rPr>
              <a:t>The Learning Outcomes for Transfer</a:t>
            </a:r>
            <a:r>
              <a:rPr lang="en-US" baseline="0" dirty="0">
                <a:latin typeface="Calibri" charset="0"/>
              </a:rPr>
              <a:t> Publication Project was initiated in </a:t>
            </a:r>
            <a:r>
              <a:rPr lang="en-US" baseline="0" dirty="0" smtClean="0">
                <a:latin typeface="Calibri" charset="0"/>
              </a:rPr>
              <a:t>September </a:t>
            </a:r>
            <a:r>
              <a:rPr lang="en-US" baseline="0" dirty="0">
                <a:latin typeface="Calibri" charset="0"/>
              </a:rPr>
              <a:t>2017 and is scheduled to be completed in </a:t>
            </a:r>
            <a:r>
              <a:rPr lang="en-US" baseline="0" dirty="0" smtClean="0">
                <a:latin typeface="Calibri" charset="0"/>
              </a:rPr>
              <a:t>December 2018. </a:t>
            </a:r>
            <a:r>
              <a:rPr lang="en-CA" sz="1200" kern="1200" dirty="0">
                <a:solidFill>
                  <a:schemeClr val="tx1"/>
                </a:solidFill>
                <a:effectLst/>
                <a:latin typeface="+mn-lt"/>
                <a:ea typeface="ＭＳ Ｐゴシック" charset="0"/>
                <a:cs typeface="+mn-cs"/>
              </a:rPr>
              <a:t>This project aims to critically assess the conceptual foundations, assumptions and implications of using learning outcomes for the purposes of postsecondary credit transfer and student mobility. The project </a:t>
            </a:r>
            <a:r>
              <a:rPr lang="en-CA" sz="1200" kern="1200" baseline="0" dirty="0">
                <a:solidFill>
                  <a:schemeClr val="tx1"/>
                </a:solidFill>
                <a:effectLst/>
                <a:latin typeface="+mn-lt"/>
                <a:ea typeface="ＭＳ Ｐゴシック" charset="0"/>
                <a:cs typeface="+mn-cs"/>
              </a:rPr>
              <a:t>is comprised of a </a:t>
            </a:r>
            <a:r>
              <a:rPr lang="en-CA" sz="1200" kern="1200" dirty="0">
                <a:solidFill>
                  <a:schemeClr val="tx1"/>
                </a:solidFill>
                <a:effectLst/>
                <a:latin typeface="+mn-lt"/>
                <a:ea typeface="ＭＳ Ｐゴシック" charset="0"/>
                <a:cs typeface="+mn-cs"/>
              </a:rPr>
              <a:t>critical review of current approaches to the use of learning outcomes across national and international jurisdictions and employs a multivalent examination of their potential impacts in the unique context of Ontario.  </a:t>
            </a:r>
          </a:p>
          <a:p>
            <a:pPr marL="457200" marR="0" lvl="1"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charset="0"/>
              <a:cs typeface="+mn-cs"/>
            </a:endParaRP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0"/>
                <a:cs typeface="+mn-cs"/>
              </a:rPr>
              <a:t>The</a:t>
            </a:r>
            <a:r>
              <a:rPr lang="en-US" sz="1200" kern="1200" baseline="0" dirty="0">
                <a:solidFill>
                  <a:schemeClr val="tx1"/>
                </a:solidFill>
                <a:effectLst/>
                <a:latin typeface="+mn-lt"/>
                <a:ea typeface="ＭＳ Ｐゴシック" charset="0"/>
                <a:cs typeface="+mn-cs"/>
              </a:rPr>
              <a:t> culmination of this two year initiative will </a:t>
            </a:r>
            <a:r>
              <a:rPr lang="en-US" sz="1200" kern="1200" baseline="0" dirty="0" smtClean="0">
                <a:solidFill>
                  <a:schemeClr val="tx1"/>
                </a:solidFill>
                <a:effectLst/>
                <a:latin typeface="+mn-lt"/>
                <a:ea typeface="ＭＳ Ｐゴシック" charset="0"/>
                <a:cs typeface="+mn-cs"/>
              </a:rPr>
              <a:t>be:</a:t>
            </a:r>
            <a:endParaRPr lang="en-US" sz="1200" kern="1200" baseline="0" dirty="0">
              <a:solidFill>
                <a:schemeClr val="tx1"/>
              </a:solidFill>
              <a:effectLst/>
              <a:latin typeface="+mn-lt"/>
              <a:ea typeface="ＭＳ Ｐゴシック" charset="0"/>
              <a:cs typeface="+mn-cs"/>
            </a:endParaRPr>
          </a:p>
          <a:p>
            <a:pPr marL="457200" marR="0" lvl="1"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a:solidFill>
                <a:schemeClr val="tx1"/>
              </a:solidFill>
              <a:effectLst/>
              <a:latin typeface="+mn-lt"/>
              <a:ea typeface="ＭＳ Ｐゴシック" charset="0"/>
              <a:cs typeface="+mn-cs"/>
            </a:endParaRPr>
          </a:p>
          <a:p>
            <a:pPr lvl="2" indent="-342900">
              <a:spcAft>
                <a:spcPts val="1200"/>
              </a:spcAft>
              <a:buFont typeface="Arial"/>
              <a:buChar char="•"/>
            </a:pPr>
            <a:r>
              <a:rPr lang="en-CA" sz="1800" dirty="0" smtClean="0">
                <a:latin typeface="Baskerville"/>
                <a:cs typeface="Baskerville"/>
              </a:rPr>
              <a:t>a </a:t>
            </a:r>
            <a:r>
              <a:rPr lang="en-CA" sz="1800" dirty="0">
                <a:latin typeface="Baskerville"/>
                <a:cs typeface="Baskerville"/>
              </a:rPr>
              <a:t>comprehensive </a:t>
            </a:r>
            <a:r>
              <a:rPr lang="en-CA" sz="1800" dirty="0" smtClean="0">
                <a:latin typeface="Baskerville"/>
                <a:cs typeface="Baskerville"/>
              </a:rPr>
              <a:t>review of current </a:t>
            </a:r>
            <a:r>
              <a:rPr lang="en-CA" sz="1800" dirty="0">
                <a:latin typeface="Baskerville"/>
                <a:cs typeface="Baskerville"/>
              </a:rPr>
              <a:t>scholarly research; </a:t>
            </a:r>
          </a:p>
          <a:p>
            <a:pPr lvl="2" indent="-342900">
              <a:spcAft>
                <a:spcPts val="1200"/>
              </a:spcAft>
              <a:buFont typeface="Arial"/>
              <a:buChar char="•"/>
            </a:pPr>
            <a:r>
              <a:rPr lang="en-CA" sz="1800" dirty="0" smtClean="0">
                <a:latin typeface="Baskerville"/>
                <a:cs typeface="Baskerville"/>
              </a:rPr>
              <a:t>a </a:t>
            </a:r>
            <a:r>
              <a:rPr lang="en-CA" sz="1800" dirty="0">
                <a:latin typeface="Baskerville"/>
                <a:cs typeface="Baskerville"/>
              </a:rPr>
              <a:t>detailed environmental scan of significant initiatives, programs, and projects in this sphere;</a:t>
            </a:r>
          </a:p>
          <a:p>
            <a:pPr lvl="2" indent="-342900">
              <a:spcAft>
                <a:spcPts val="1200"/>
              </a:spcAft>
              <a:buFont typeface="Arial"/>
              <a:buChar char="•"/>
            </a:pPr>
            <a:r>
              <a:rPr lang="en-CA" sz="1800" dirty="0" smtClean="0">
                <a:latin typeface="Baskerville"/>
                <a:cs typeface="Baskerville"/>
              </a:rPr>
              <a:t>a </a:t>
            </a:r>
            <a:r>
              <a:rPr lang="en-CA" sz="1800" dirty="0">
                <a:latin typeface="Baskerville"/>
                <a:cs typeface="Baskerville"/>
              </a:rPr>
              <a:t>series of papers by invited leading international scholars that identify and provide insights into crucial themes and learning opportunities;</a:t>
            </a:r>
          </a:p>
          <a:p>
            <a:pPr lvl="2" indent="-342900">
              <a:spcAft>
                <a:spcPts val="1200"/>
              </a:spcAft>
              <a:buFont typeface="Arial"/>
              <a:buChar char="•"/>
            </a:pPr>
            <a:r>
              <a:rPr lang="en-CA" sz="1800" dirty="0" smtClean="0">
                <a:latin typeface="Baskerville"/>
                <a:cs typeface="Baskerville"/>
              </a:rPr>
              <a:t>a </a:t>
            </a:r>
            <a:r>
              <a:rPr lang="en-CA" sz="1800" dirty="0">
                <a:latin typeface="Baskerville"/>
                <a:cs typeface="Baskerville"/>
              </a:rPr>
              <a:t>body of commentary that responds to the invited work and investigates issues and practical challenges surrounding outcomes-based approaches to credit transfer in Ontario from a variety of perspectives.</a:t>
            </a:r>
          </a:p>
          <a:p>
            <a:pPr marL="457200" marR="0" lvl="1" indent="0" algn="l" defTabSz="914400" rtl="0" eaLnBrk="0" fontAlgn="base" latinLnBrk="0" hangingPunct="0">
              <a:lnSpc>
                <a:spcPct val="100000"/>
              </a:lnSpc>
              <a:spcBef>
                <a:spcPct val="30000"/>
              </a:spcBef>
              <a:spcAft>
                <a:spcPct val="0"/>
              </a:spcAft>
              <a:buClrTx/>
              <a:buSzTx/>
              <a:buFontTx/>
              <a:buNone/>
              <a:tabLst/>
              <a:defRPr/>
            </a:pPr>
            <a:endParaRPr lang="en-CA" sz="1200" kern="1200" dirty="0">
              <a:solidFill>
                <a:schemeClr val="tx1"/>
              </a:solidFill>
              <a:effectLst/>
              <a:latin typeface="+mn-lt"/>
              <a:ea typeface="ＭＳ Ｐゴシック" charset="0"/>
              <a:cs typeface="+mn-cs"/>
            </a:endParaRPr>
          </a:p>
          <a:p>
            <a:pPr lvl="1"/>
            <a:endParaRPr lang="en-US"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2FB444D-CB38-2946-AACC-E56B6364979E}" type="slidenum">
              <a:rPr lang="en-US" sz="1200">
                <a:latin typeface="Calibri" charset="0"/>
              </a:rPr>
              <a:pPr eaLnBrk="1" hangingPunct="1"/>
              <a:t>3</a:t>
            </a:fld>
            <a:endParaRPr lang="en-US" sz="1200">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endParaRPr lang="en-US" baseline="0" dirty="0" smtClean="0">
              <a:latin typeface="Calibri" charset="0"/>
            </a:endParaRPr>
          </a:p>
          <a:p>
            <a:r>
              <a:rPr lang="en-US" baseline="0" dirty="0" smtClean="0">
                <a:latin typeface="Calibri" charset="0"/>
              </a:rPr>
              <a:t>Mary</a:t>
            </a:r>
            <a:r>
              <a:rPr lang="en-US" baseline="0" dirty="0">
                <a:latin typeface="Calibri" charset="0"/>
              </a:rPr>
              <a:t>:</a:t>
            </a:r>
          </a:p>
          <a:p>
            <a:endParaRPr lang="en-US" baseline="0" dirty="0">
              <a:latin typeface="Calibri" charset="0"/>
            </a:endParaRPr>
          </a:p>
          <a:p>
            <a:r>
              <a:rPr lang="en-US" dirty="0" smtClean="0">
                <a:latin typeface="Calibri" charset="0"/>
              </a:rPr>
              <a:t>Contributors to the Learning Outcomes for Transfer Publication project have been organized into three main</a:t>
            </a:r>
            <a:r>
              <a:rPr lang="en-US" baseline="0" dirty="0" smtClean="0">
                <a:latin typeface="Calibri" charset="0"/>
              </a:rPr>
              <a:t> groups. The first group, the Ontario </a:t>
            </a:r>
            <a:r>
              <a:rPr lang="en-US" baseline="0" dirty="0">
                <a:latin typeface="Calibri" charset="0"/>
              </a:rPr>
              <a:t>Research </a:t>
            </a:r>
            <a:r>
              <a:rPr lang="en-US" baseline="0" dirty="0" smtClean="0">
                <a:latin typeface="Calibri" charset="0"/>
              </a:rPr>
              <a:t>Consortium, </a:t>
            </a:r>
            <a:r>
              <a:rPr lang="en-US" baseline="0" dirty="0">
                <a:latin typeface="Calibri" charset="0"/>
              </a:rPr>
              <a:t>collaborated on the careful selection of </a:t>
            </a:r>
            <a:r>
              <a:rPr lang="en-US" baseline="0" dirty="0" smtClean="0">
                <a:latin typeface="Calibri" charset="0"/>
              </a:rPr>
              <a:t>the second group, which was comprised of five </a:t>
            </a:r>
            <a:r>
              <a:rPr lang="en-US" baseline="0" dirty="0">
                <a:latin typeface="Calibri" charset="0"/>
              </a:rPr>
              <a:t>prominent international </a:t>
            </a:r>
            <a:r>
              <a:rPr lang="en-US" baseline="0" dirty="0" smtClean="0">
                <a:latin typeface="Calibri" charset="0"/>
              </a:rPr>
              <a:t>scholars.   The international scholars, whose names appear in the handout, were </a:t>
            </a:r>
            <a:r>
              <a:rPr lang="en-US" baseline="0" dirty="0">
                <a:latin typeface="Calibri" charset="0"/>
              </a:rPr>
              <a:t>invited to examine and comment upon the theoretical and conceptual foundations that </a:t>
            </a:r>
            <a:r>
              <a:rPr lang="en-US" baseline="0" dirty="0" smtClean="0">
                <a:latin typeface="Calibri" charset="0"/>
              </a:rPr>
              <a:t>inform the </a:t>
            </a:r>
            <a:r>
              <a:rPr lang="en-US" baseline="0" dirty="0">
                <a:latin typeface="Calibri" charset="0"/>
              </a:rPr>
              <a:t>application of learning outcomes </a:t>
            </a:r>
            <a:r>
              <a:rPr lang="en-US" baseline="0" dirty="0" smtClean="0">
                <a:latin typeface="Calibri" charset="0"/>
              </a:rPr>
              <a:t>for transfer arrangements and the implications of associated policies</a:t>
            </a:r>
            <a:r>
              <a:rPr lang="en-US" baseline="0" dirty="0">
                <a:latin typeface="Calibri" charset="0"/>
              </a:rPr>
              <a:t>, practices and tools. </a:t>
            </a:r>
            <a:endParaRPr lang="en-US" baseline="0" dirty="0" smtClean="0">
              <a:latin typeface="Calibri" charset="0"/>
            </a:endParaRPr>
          </a:p>
          <a:p>
            <a:endParaRPr lang="en-US" baseline="0" dirty="0">
              <a:latin typeface="Calibri" charset="0"/>
            </a:endParaRPr>
          </a:p>
          <a:p>
            <a:r>
              <a:rPr lang="en-US" baseline="0" dirty="0" smtClean="0">
                <a:latin typeface="Calibri" charset="0"/>
              </a:rPr>
              <a:t>The Ontario consortium members have responded the works </a:t>
            </a:r>
            <a:r>
              <a:rPr lang="en-US" baseline="0" dirty="0">
                <a:latin typeface="Calibri" charset="0"/>
              </a:rPr>
              <a:t>of the international scholars and </a:t>
            </a:r>
            <a:r>
              <a:rPr lang="en-US" baseline="0" dirty="0" smtClean="0">
                <a:latin typeface="Calibri" charset="0"/>
              </a:rPr>
              <a:t>have produced a body of commentary resonant to the Ontario context. Lastly, the </a:t>
            </a:r>
            <a:r>
              <a:rPr lang="en-US" baseline="0" dirty="0">
                <a:latin typeface="Calibri" charset="0"/>
              </a:rPr>
              <a:t>project has also benefited from a cycle of consultation with </a:t>
            </a:r>
            <a:r>
              <a:rPr lang="en-US" baseline="0" dirty="0" smtClean="0">
                <a:latin typeface="Calibri" charset="0"/>
              </a:rPr>
              <a:t>the final group of provincial stakeholders at various levels.  </a:t>
            </a:r>
            <a:r>
              <a:rPr lang="en-US" baseline="0" dirty="0">
                <a:latin typeface="Calibri" charset="0"/>
              </a:rPr>
              <a:t>This highly inclusive approach has been designed to gather as great a range of perspectives and insights as possible to inform the observations and recommendations that will emerge from our work.</a:t>
            </a:r>
            <a:endParaRPr lang="en-US"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2FB444D-CB38-2946-AACC-E56B6364979E}" type="slidenum">
              <a:rPr lang="en-US" sz="1200">
                <a:latin typeface="Calibri" charset="0"/>
              </a:rPr>
              <a:pPr eaLnBrk="1" hangingPunct="1"/>
              <a:t>4</a:t>
            </a:fld>
            <a:endParaRPr lang="en-US" sz="1200">
              <a:latin typeface="Calibri" charset="0"/>
            </a:endParaRPr>
          </a:p>
        </p:txBody>
      </p:sp>
    </p:spTree>
    <p:extLst>
      <p:ext uri="{BB962C8B-B14F-4D97-AF65-F5344CB8AC3E}">
        <p14:creationId xmlns:p14="http://schemas.microsoft.com/office/powerpoint/2010/main" val="3307538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r>
              <a:rPr lang="en-US" dirty="0">
                <a:latin typeface="Calibri" charset="0"/>
              </a:rPr>
              <a:t>Jean:</a:t>
            </a:r>
          </a:p>
          <a:p>
            <a:endParaRPr lang="en-US" dirty="0">
              <a:latin typeface="Calibri" charset="0"/>
            </a:endParaRPr>
          </a:p>
          <a:p>
            <a:r>
              <a:rPr lang="en-US" sz="1200" kern="1200" dirty="0" smtClean="0">
                <a:solidFill>
                  <a:schemeClr val="tx1"/>
                </a:solidFill>
                <a:effectLst/>
                <a:latin typeface="+mn-lt"/>
                <a:ea typeface="ＭＳ Ｐゴシック" charset="0"/>
                <a:cs typeface="ＭＳ Ｐゴシック" charset="0"/>
              </a:rPr>
              <a:t>The use of learning outcomes for credit transfer is indeed a "Wicked" problem where circumstances, understandings, and pressures within the system are fluid and ever evolving.  In this context discourse is slippery and change is a constant.  Rather than search for illusory solutions it may be more useful to consider scenarios, implications and interrelationships.  Many scenarios are possible.</a:t>
            </a:r>
            <a:endParaRPr lang="en-CA" sz="1200" kern="1200" dirty="0" smtClean="0">
              <a:solidFill>
                <a:schemeClr val="tx1"/>
              </a:solidFill>
              <a:effectLst/>
              <a:latin typeface="+mn-lt"/>
              <a:ea typeface="ＭＳ Ｐゴシック" charset="0"/>
              <a:cs typeface="ＭＳ Ｐゴシック" charset="0"/>
            </a:endParaRPr>
          </a:p>
          <a:p>
            <a:r>
              <a:rPr lang="en-US" sz="1200" kern="1200" dirty="0" smtClean="0">
                <a:solidFill>
                  <a:schemeClr val="tx1"/>
                </a:solidFill>
                <a:effectLst/>
                <a:latin typeface="+mn-lt"/>
                <a:ea typeface="ＭＳ Ｐゴシック" charset="0"/>
                <a:cs typeface="ＭＳ Ｐゴシック" charset="0"/>
              </a:rPr>
              <a:t> </a:t>
            </a:r>
            <a:endParaRPr lang="en-CA" sz="1200" kern="1200" dirty="0" smtClean="0">
              <a:solidFill>
                <a:schemeClr val="tx1"/>
              </a:solidFill>
              <a:effectLst/>
              <a:latin typeface="+mn-lt"/>
              <a:ea typeface="ＭＳ Ｐゴシック" charset="0"/>
              <a:cs typeface="ＭＳ Ｐゴシック" charset="0"/>
            </a:endParaRPr>
          </a:p>
          <a:p>
            <a:r>
              <a:rPr lang="en-US" sz="1200" kern="1200" dirty="0" smtClean="0">
                <a:solidFill>
                  <a:schemeClr val="tx1"/>
                </a:solidFill>
                <a:effectLst/>
                <a:latin typeface="+mn-lt"/>
                <a:ea typeface="ＭＳ Ｐゴシック" charset="0"/>
                <a:cs typeface="ＭＳ Ｐゴシック" charset="0"/>
              </a:rPr>
              <a:t>In the experience and analyses of the international scholars as well as in the research of the Consortium, important contextual issues – Things that matter - </a:t>
            </a:r>
            <a:r>
              <a:rPr lang="en-US" sz="1200" kern="1200" dirty="0" smtClean="0">
                <a:solidFill>
                  <a:schemeClr val="tx1"/>
                </a:solidFill>
                <a:effectLst/>
                <a:latin typeface="+mn-lt"/>
                <a:ea typeface="ＭＳ Ｐゴシック" charset="0"/>
                <a:cs typeface="ＭＳ Ｐゴシック" charset="0"/>
              </a:rPr>
              <a:t>which </a:t>
            </a:r>
            <a:r>
              <a:rPr lang="en-US" sz="1200" kern="1200" dirty="0" smtClean="0">
                <a:solidFill>
                  <a:schemeClr val="tx1"/>
                </a:solidFill>
                <a:effectLst/>
                <a:latin typeface="+mn-lt"/>
                <a:ea typeface="ＭＳ Ｐゴシック" charset="0"/>
                <a:cs typeface="ＭＳ Ｐゴシック" charset="0"/>
              </a:rPr>
              <a:t>came up in over and over: </a:t>
            </a:r>
            <a:endParaRPr lang="en-CA" sz="1200" kern="1200" dirty="0" smtClean="0">
              <a:solidFill>
                <a:schemeClr val="tx1"/>
              </a:solidFill>
              <a:effectLst/>
              <a:latin typeface="+mn-lt"/>
              <a:ea typeface="ＭＳ Ｐゴシック" charset="0"/>
              <a:cs typeface="ＭＳ Ｐゴシック" charset="0"/>
            </a:endParaRPr>
          </a:p>
          <a:p>
            <a:pPr lvl="1"/>
            <a:r>
              <a:rPr lang="en-US" sz="1200" i="1" kern="1200" dirty="0" smtClean="0">
                <a:solidFill>
                  <a:schemeClr val="tx1"/>
                </a:solidFill>
                <a:effectLst/>
                <a:latin typeface="+mn-lt"/>
                <a:ea typeface="ＭＳ Ｐゴシック" charset="0"/>
                <a:cs typeface="ＭＳ Ｐゴシック" charset="0"/>
              </a:rPr>
              <a:t>History</a:t>
            </a:r>
            <a:r>
              <a:rPr lang="en-US" sz="1200" kern="1200" dirty="0" smtClean="0">
                <a:solidFill>
                  <a:schemeClr val="tx1"/>
                </a:solidFill>
                <a:effectLst/>
                <a:latin typeface="+mn-lt"/>
                <a:ea typeface="ＭＳ Ｐゴシック" charset="0"/>
                <a:cs typeface="ＭＳ Ｐゴシック" charset="0"/>
              </a:rPr>
              <a:t> – Trade-offs in the evolution of systems and the agendas that drive policy often reflect student-</a:t>
            </a:r>
            <a:r>
              <a:rPr lang="en-US" sz="1200" kern="1200" dirty="0" err="1" smtClean="0">
                <a:solidFill>
                  <a:schemeClr val="tx1"/>
                </a:solidFill>
                <a:effectLst/>
                <a:latin typeface="+mn-lt"/>
                <a:ea typeface="ＭＳ Ｐゴシック" charset="0"/>
                <a:cs typeface="ＭＳ Ｐゴシック" charset="0"/>
              </a:rPr>
              <a:t>centred</a:t>
            </a:r>
            <a:r>
              <a:rPr lang="en-US" sz="1200" kern="1200" dirty="0" smtClean="0">
                <a:solidFill>
                  <a:schemeClr val="tx1"/>
                </a:solidFill>
                <a:effectLst/>
                <a:latin typeface="+mn-lt"/>
                <a:ea typeface="ＭＳ Ｐゴシック" charset="0"/>
                <a:cs typeface="ＭＳ Ｐゴシック" charset="0"/>
              </a:rPr>
              <a:t> and neo-liberal movements.  These determine what matters and what is emphasized. </a:t>
            </a:r>
            <a:endParaRPr lang="en-CA" sz="1200" kern="1200" dirty="0" smtClean="0">
              <a:solidFill>
                <a:schemeClr val="tx1"/>
              </a:solidFill>
              <a:effectLst/>
              <a:latin typeface="+mn-lt"/>
              <a:ea typeface="ＭＳ Ｐゴシック" charset="0"/>
              <a:cs typeface="ＭＳ Ｐゴシック" charset="0"/>
            </a:endParaRPr>
          </a:p>
          <a:p>
            <a:pPr lvl="1"/>
            <a:r>
              <a:rPr lang="en-US" sz="1200" i="1" kern="1200" dirty="0" smtClean="0">
                <a:solidFill>
                  <a:schemeClr val="tx1"/>
                </a:solidFill>
                <a:effectLst/>
                <a:latin typeface="+mn-lt"/>
                <a:ea typeface="ＭＳ Ｐゴシック" charset="0"/>
                <a:cs typeface="ＭＳ Ｐゴシック" charset="0"/>
              </a:rPr>
              <a:t>Pedagogy</a:t>
            </a:r>
            <a:r>
              <a:rPr lang="en-US" sz="1200" kern="1200" dirty="0" smtClean="0">
                <a:solidFill>
                  <a:schemeClr val="tx1"/>
                </a:solidFill>
                <a:effectLst/>
                <a:latin typeface="+mn-lt"/>
                <a:ea typeface="ＭＳ Ｐゴシック" charset="0"/>
                <a:cs typeface="ＭＳ Ｐゴシック" charset="0"/>
              </a:rPr>
              <a:t> – LOs are sited in teaching and learning and are critical to progression.  </a:t>
            </a:r>
            <a:endParaRPr lang="en-CA" sz="1200" kern="1200" dirty="0" smtClean="0">
              <a:solidFill>
                <a:schemeClr val="tx1"/>
              </a:solidFill>
              <a:effectLst/>
              <a:latin typeface="+mn-lt"/>
              <a:ea typeface="ＭＳ Ｐゴシック" charset="0"/>
              <a:cs typeface="ＭＳ Ｐゴシック" charset="0"/>
            </a:endParaRPr>
          </a:p>
          <a:p>
            <a:pPr lvl="1"/>
            <a:r>
              <a:rPr lang="en-US" sz="1200" i="1" kern="1200" dirty="0" smtClean="0">
                <a:solidFill>
                  <a:schemeClr val="tx1"/>
                </a:solidFill>
                <a:effectLst/>
                <a:latin typeface="+mn-lt"/>
                <a:ea typeface="ＭＳ Ｐゴシック" charset="0"/>
                <a:cs typeface="ＭＳ Ｐゴシック" charset="0"/>
              </a:rPr>
              <a:t>Policies</a:t>
            </a:r>
            <a:r>
              <a:rPr lang="en-US" sz="1200" kern="1200" dirty="0" smtClean="0">
                <a:solidFill>
                  <a:schemeClr val="tx1"/>
                </a:solidFill>
                <a:effectLst/>
                <a:latin typeface="+mn-lt"/>
                <a:ea typeface="ＭＳ Ｐゴシック" charset="0"/>
                <a:cs typeface="ＭＳ Ｐゴシック" charset="0"/>
              </a:rPr>
              <a:t> – These reflect cultural values; require clarity in the definition of challenges and purposes and also mechanisms.</a:t>
            </a:r>
            <a:endParaRPr lang="en-CA" sz="1200" kern="1200" dirty="0" smtClean="0">
              <a:solidFill>
                <a:schemeClr val="tx1"/>
              </a:solidFill>
              <a:effectLst/>
              <a:latin typeface="+mn-lt"/>
              <a:ea typeface="ＭＳ Ｐゴシック" charset="0"/>
              <a:cs typeface="ＭＳ Ｐゴシック" charset="0"/>
            </a:endParaRPr>
          </a:p>
          <a:p>
            <a:pPr lvl="1"/>
            <a:r>
              <a:rPr lang="en-US" sz="1200" i="1" kern="1200" dirty="0" smtClean="0">
                <a:solidFill>
                  <a:schemeClr val="tx1"/>
                </a:solidFill>
                <a:effectLst/>
                <a:latin typeface="+mn-lt"/>
                <a:ea typeface="ＭＳ Ｐゴシック" charset="0"/>
                <a:cs typeface="ＭＳ Ｐゴシック" charset="0"/>
              </a:rPr>
              <a:t>Frameworks</a:t>
            </a:r>
            <a:r>
              <a:rPr lang="en-US" sz="1200" kern="1200" dirty="0" smtClean="0">
                <a:solidFill>
                  <a:schemeClr val="tx1"/>
                </a:solidFill>
                <a:effectLst/>
                <a:latin typeface="+mn-lt"/>
                <a:ea typeface="ＭＳ Ｐゴシック" charset="0"/>
                <a:cs typeface="ＭＳ Ｐゴシック" charset="0"/>
              </a:rPr>
              <a:t> -  such as qualifications frameworks or quality assurance processes.</a:t>
            </a:r>
            <a:endParaRPr lang="en-CA" sz="1200" kern="1200" dirty="0" smtClean="0">
              <a:solidFill>
                <a:schemeClr val="tx1"/>
              </a:solidFill>
              <a:effectLst/>
              <a:latin typeface="+mn-lt"/>
              <a:ea typeface="ＭＳ Ｐゴシック" charset="0"/>
              <a:cs typeface="ＭＳ Ｐゴシック" charset="0"/>
            </a:endParaRPr>
          </a:p>
          <a:p>
            <a:pPr lvl="1"/>
            <a:r>
              <a:rPr lang="en-US" sz="1200" i="1" kern="1200" dirty="0" smtClean="0">
                <a:solidFill>
                  <a:schemeClr val="tx1"/>
                </a:solidFill>
                <a:effectLst/>
                <a:latin typeface="+mn-lt"/>
                <a:ea typeface="ＭＳ Ｐゴシック" charset="0"/>
                <a:cs typeface="ＭＳ Ｐゴシック" charset="0"/>
              </a:rPr>
              <a:t>Roles/responsibilities</a:t>
            </a:r>
            <a:r>
              <a:rPr lang="en-US" sz="1200" kern="1200" dirty="0" smtClean="0">
                <a:solidFill>
                  <a:schemeClr val="tx1"/>
                </a:solidFill>
                <a:effectLst/>
                <a:latin typeface="+mn-lt"/>
                <a:ea typeface="ＭＳ Ｐゴシック" charset="0"/>
                <a:cs typeface="ＭＳ Ｐゴシック" charset="0"/>
              </a:rPr>
              <a:t> – These are many and diverse</a:t>
            </a:r>
            <a:endParaRPr lang="en-CA" sz="1200" kern="1200" dirty="0" smtClean="0">
              <a:solidFill>
                <a:schemeClr val="tx1"/>
              </a:solidFill>
              <a:effectLst/>
              <a:latin typeface="+mn-lt"/>
              <a:ea typeface="ＭＳ Ｐゴシック" charset="0"/>
              <a:cs typeface="ＭＳ Ｐゴシック" charset="0"/>
            </a:endParaRPr>
          </a:p>
          <a:p>
            <a:pPr lvl="1"/>
            <a:r>
              <a:rPr lang="en-US" sz="1200" i="1" kern="1200" dirty="0" smtClean="0">
                <a:solidFill>
                  <a:schemeClr val="tx1"/>
                </a:solidFill>
                <a:effectLst/>
                <a:latin typeface="+mn-lt"/>
                <a:ea typeface="ＭＳ Ｐゴシック" charset="0"/>
                <a:cs typeface="ＭＳ Ｐゴシック" charset="0"/>
              </a:rPr>
              <a:t>Trust</a:t>
            </a:r>
            <a:r>
              <a:rPr lang="en-US" sz="1200" kern="1200" dirty="0" smtClean="0">
                <a:solidFill>
                  <a:schemeClr val="tx1"/>
                </a:solidFill>
                <a:effectLst/>
                <a:latin typeface="+mn-lt"/>
                <a:ea typeface="ＭＳ Ｐゴシック" charset="0"/>
                <a:cs typeface="ＭＳ Ｐゴシック" charset="0"/>
              </a:rPr>
              <a:t> – often flows from the how players negotiate the logic of systems (intrinsic logic) and the logic of institutions .</a:t>
            </a:r>
            <a:endParaRPr lang="en-CA" sz="1200" kern="1200" dirty="0" smtClean="0">
              <a:solidFill>
                <a:schemeClr val="tx1"/>
              </a:solidFill>
              <a:effectLst/>
              <a:latin typeface="+mn-lt"/>
              <a:ea typeface="ＭＳ Ｐゴシック" charset="0"/>
              <a:cs typeface="ＭＳ Ｐゴシック" charset="0"/>
            </a:endParaRPr>
          </a:p>
          <a:p>
            <a:endParaRPr lang="en-US" sz="1200" kern="1200" dirty="0" smtClean="0">
              <a:solidFill>
                <a:schemeClr val="tx1"/>
              </a:solidFill>
              <a:effectLst/>
              <a:latin typeface="+mn-lt"/>
              <a:ea typeface="ＭＳ Ｐゴシック" charset="0"/>
              <a:cs typeface="ＭＳ Ｐゴシック" charset="0"/>
            </a:endParaRPr>
          </a:p>
          <a:p>
            <a:r>
              <a:rPr lang="en-US" sz="1200" kern="1200" dirty="0" smtClean="0">
                <a:solidFill>
                  <a:schemeClr val="tx1"/>
                </a:solidFill>
                <a:effectLst/>
                <a:latin typeface="+mn-lt"/>
                <a:ea typeface="ＭＳ Ｐゴシック" charset="0"/>
                <a:cs typeface="ＭＳ Ｐゴシック" charset="0"/>
              </a:rPr>
              <a:t>These</a:t>
            </a:r>
            <a:r>
              <a:rPr lang="en-US" sz="1200" kern="1200" dirty="0" smtClean="0">
                <a:solidFill>
                  <a:schemeClr val="tx1"/>
                </a:solidFill>
                <a:effectLst/>
                <a:latin typeface="+mn-lt"/>
                <a:ea typeface="ＭＳ Ｐゴシック" charset="0"/>
                <a:cs typeface="ＭＳ Ｐゴシック" charset="0"/>
              </a:rPr>
              <a:t>, depending upon how they played within the complex set of problems defined by each jurisdiction, led some to be optimistic </a:t>
            </a:r>
            <a:r>
              <a:rPr lang="en-CA" sz="1200" kern="1200" dirty="0" smtClean="0">
                <a:solidFill>
                  <a:schemeClr val="tx1"/>
                </a:solidFill>
                <a:effectLst/>
                <a:latin typeface="+mn-lt"/>
                <a:ea typeface="ＭＳ Ｐゴシック" charset="0"/>
                <a:cs typeface="ＭＳ Ｐゴシック" charset="0"/>
              </a:rPr>
              <a:t>–</a:t>
            </a:r>
            <a:r>
              <a:rPr lang="en-US" sz="1200" kern="1200" dirty="0" smtClean="0">
                <a:solidFill>
                  <a:schemeClr val="tx1"/>
                </a:solidFill>
                <a:effectLst/>
                <a:latin typeface="+mn-lt"/>
                <a:ea typeface="ＭＳ Ｐゴシック" charset="0"/>
                <a:cs typeface="ＭＳ Ｐゴシック" charset="0"/>
              </a:rPr>
              <a:t> even excited - for the potentials of learning outcomes to improve credit transfer. On the other hand, others expressed deep skepticism and dismay that consequential issues or problems could not be addressed through outcomes-based approaches.  Attention to the complexities using learning outcomes as a means to improve credit transfer has led some systems to edge places, while others that initially embraced learning outcomes found them wanting.</a:t>
            </a:r>
            <a:endParaRPr lang="en-CA" sz="1200" kern="1200" dirty="0" smtClean="0">
              <a:solidFill>
                <a:schemeClr val="tx1"/>
              </a:solidFill>
              <a:effectLst/>
              <a:latin typeface="+mn-lt"/>
              <a:ea typeface="ＭＳ Ｐゴシック" charset="0"/>
              <a:cs typeface="ＭＳ Ｐゴシック" charset="0"/>
            </a:endParaRPr>
          </a:p>
          <a:p>
            <a:pPr lvl="1"/>
            <a:endParaRPr lang="en-US" dirty="0"/>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2FB444D-CB38-2946-AACC-E56B6364979E}" type="slidenum">
              <a:rPr lang="en-US" sz="1200">
                <a:latin typeface="Calibri" charset="0"/>
              </a:rPr>
              <a:pPr eaLnBrk="1" hangingPunct="1"/>
              <a:t>5</a:t>
            </a:fld>
            <a:endParaRPr lang="en-US" sz="120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a:t>Jean:</a:t>
            </a:r>
          </a:p>
          <a:p>
            <a:endParaRPr lang="en-US" dirty="0"/>
          </a:p>
          <a:p>
            <a:pPr lvl="1"/>
            <a:r>
              <a:rPr lang="en-US" dirty="0"/>
              <a:t>What we learning from comparison</a:t>
            </a:r>
            <a:r>
              <a:rPr lang="en-US" baseline="0" dirty="0"/>
              <a:t> of how key jurisdictions have pursued LOs for CT; experiences in Ontario; and examination of the literature. </a:t>
            </a:r>
          </a:p>
          <a:p>
            <a:pPr lvl="1"/>
            <a:endParaRPr lang="en-US" baseline="0" dirty="0"/>
          </a:p>
          <a:p>
            <a:pPr lvl="1"/>
            <a:r>
              <a:rPr lang="en-US" dirty="0"/>
              <a:t>1. Reform of the system cannot happen </a:t>
            </a:r>
            <a:r>
              <a:rPr lang="en-US" dirty="0" smtClean="0"/>
              <a:t>by quickly or by</a:t>
            </a:r>
            <a:r>
              <a:rPr lang="en-US" baseline="0" dirty="0" smtClean="0"/>
              <a:t> </a:t>
            </a:r>
            <a:r>
              <a:rPr lang="en-US" baseline="0" dirty="0"/>
              <a:t>fiat.  </a:t>
            </a:r>
            <a:r>
              <a:rPr lang="en-US" dirty="0"/>
              <a:t>Policy learning rather is more likely preferable to policy borrowing.  It is unlikely that one jurisdiction can fully model itself on another; each will have a</a:t>
            </a:r>
            <a:r>
              <a:rPr lang="en-US" baseline="0" dirty="0"/>
              <a:t> unique set of circumstances, constraints, drivers</a:t>
            </a:r>
            <a:r>
              <a:rPr lang="en-US" dirty="0"/>
              <a:t>.  Clarity of policy purposes and fit between purpose</a:t>
            </a:r>
            <a:r>
              <a:rPr lang="en-US" baseline="0" dirty="0"/>
              <a:t> </a:t>
            </a:r>
            <a:r>
              <a:rPr lang="en-US" baseline="0" dirty="0" smtClean="0"/>
              <a:t>and policy as well as </a:t>
            </a:r>
            <a:r>
              <a:rPr lang="en-US" baseline="0" dirty="0"/>
              <a:t>activities (mechanisms</a:t>
            </a:r>
            <a:r>
              <a:rPr lang="en-US" baseline="0" dirty="0" smtClean="0"/>
              <a:t>) take time. </a:t>
            </a:r>
            <a:r>
              <a:rPr lang="en-US" baseline="0" dirty="0"/>
              <a:t>Sustainability requires building of trust on many levels as well as training of all actors to achieve coherence and alignment.</a:t>
            </a:r>
          </a:p>
          <a:p>
            <a:pPr lvl="1"/>
            <a:endParaRPr lang="en-US" baseline="0" dirty="0"/>
          </a:p>
          <a:p>
            <a:pPr lvl="1"/>
            <a:r>
              <a:rPr lang="en-US" baseline="0" dirty="0"/>
              <a:t>2. We should be moderate in our expectations of what LOs can do for credit transfer.  There is an impulse to see LOs and other new concepts as magic bullets or to reduce complexity to fit a single solution framework.</a:t>
            </a:r>
          </a:p>
          <a:p>
            <a:pPr lvl="1"/>
            <a:endParaRPr lang="en-US" baseline="0" dirty="0"/>
          </a:p>
          <a:p>
            <a:pPr lvl="1"/>
            <a:r>
              <a:rPr lang="en-US" baseline="0" dirty="0"/>
              <a:t>3. There are a </a:t>
            </a:r>
            <a:r>
              <a:rPr lang="en-US" baseline="0" dirty="0" smtClean="0"/>
              <a:t>very large </a:t>
            </a:r>
            <a:r>
              <a:rPr lang="en-US" baseline="0" dirty="0"/>
              <a:t>array of actors who are compartmentalized </a:t>
            </a:r>
            <a:r>
              <a:rPr lang="en-US" baseline="0" dirty="0" smtClean="0"/>
              <a:t>in domains such as </a:t>
            </a:r>
            <a:r>
              <a:rPr lang="en-US" baseline="0" dirty="0"/>
              <a:t>policy leadership, system design, accountability frameworks, institutional leadership and administration, scholarship; teaching and learning.  All must be </a:t>
            </a:r>
            <a:r>
              <a:rPr lang="en-US" baseline="0" dirty="0" smtClean="0"/>
              <a:t>engaged </a:t>
            </a:r>
            <a:r>
              <a:rPr lang="en-US" baseline="0" dirty="0"/>
              <a:t>and their involvement sustained over time.  The need for training and support does not ever diminish. </a:t>
            </a:r>
            <a:endParaRPr lang="en-US" baseline="0" dirty="0" smtClean="0"/>
          </a:p>
          <a:p>
            <a:pPr lvl="1"/>
            <a:endParaRPr lang="en-US" baseline="0" dirty="0" smtClean="0"/>
          </a:p>
          <a:p>
            <a:pPr lvl="1"/>
            <a:r>
              <a:rPr lang="en-US" baseline="0" dirty="0" smtClean="0"/>
              <a:t>4. There </a:t>
            </a:r>
            <a:r>
              <a:rPr lang="en-US" baseline="0" dirty="0"/>
              <a:t>are other systemic silos between sectors, disciplines and fields that exist in PSE and we must acknowledge what they are and how they influence and impact each other.  There are differences between how outcomes are formulated in the vocations and in academic fields that hinder how outcomes can be used for progression and boundary spanning. This should not be ignored or oversimplified. </a:t>
            </a:r>
            <a:endParaRPr lang="en-US" baseline="0" dirty="0" smtClean="0"/>
          </a:p>
          <a:p>
            <a:pPr lvl="1"/>
            <a:endParaRPr lang="en-US" baseline="0" dirty="0"/>
          </a:p>
          <a:p>
            <a:pPr lvl="1"/>
            <a:r>
              <a:rPr lang="en-US" baseline="0" dirty="0"/>
              <a:t>5. System generated outcomes, competencies and standards cannot </a:t>
            </a:r>
            <a:r>
              <a:rPr lang="en-US" baseline="0" dirty="0" smtClean="0"/>
              <a:t>be limited to expediencies; </a:t>
            </a:r>
            <a:r>
              <a:rPr lang="en-US" baseline="0" dirty="0"/>
              <a:t>workplace requirements, or highly specified definitions of performance.  It there is to be an alignment between system-wide descriptions of qualifications, standards and program curriculum and course expectations, outcomes must be as </a:t>
            </a:r>
            <a:r>
              <a:rPr lang="en-US" baseline="0" dirty="0" smtClean="0"/>
              <a:t>meaningful </a:t>
            </a:r>
            <a:r>
              <a:rPr lang="en-US" baseline="0" dirty="0"/>
              <a:t>in theory as they are in practice </a:t>
            </a:r>
            <a:r>
              <a:rPr lang="mr-IN" baseline="0" dirty="0"/>
              <a:t>–</a:t>
            </a:r>
            <a:r>
              <a:rPr lang="en-US" baseline="0" dirty="0"/>
              <a:t> as part of a learning process and as having relevance to fields of study.</a:t>
            </a:r>
          </a:p>
          <a:p>
            <a:pPr lvl="1"/>
            <a:endParaRPr lang="en-US" baseline="0" dirty="0"/>
          </a:p>
        </p:txBody>
      </p:sp>
      <p:sp>
        <p:nvSpPr>
          <p:cNvPr id="4" name="Slide Number Placeholder 3"/>
          <p:cNvSpPr>
            <a:spLocks noGrp="1"/>
          </p:cNvSpPr>
          <p:nvPr>
            <p:ph type="sldNum" sz="quarter" idx="10"/>
          </p:nvPr>
        </p:nvSpPr>
        <p:spPr/>
        <p:txBody>
          <a:bodyPr/>
          <a:lstStyle/>
          <a:p>
            <a:pPr>
              <a:defRPr/>
            </a:pPr>
            <a:fld id="{F16794E3-4B8F-7C48-8447-30844005D28A}" type="slidenum">
              <a:rPr lang="en-US" smtClean="0"/>
              <a:pPr>
                <a:defRPr/>
              </a:pPr>
              <a:t>6</a:t>
            </a:fld>
            <a:endParaRPr lang="en-US"/>
          </a:p>
        </p:txBody>
      </p:sp>
    </p:spTree>
    <p:extLst>
      <p:ext uri="{BB962C8B-B14F-4D97-AF65-F5344CB8AC3E}">
        <p14:creationId xmlns:p14="http://schemas.microsoft.com/office/powerpoint/2010/main" val="761032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Jean:</a:t>
            </a:r>
          </a:p>
        </p:txBody>
      </p:sp>
      <p:sp>
        <p:nvSpPr>
          <p:cNvPr id="4" name="Slide Number Placeholder 3"/>
          <p:cNvSpPr>
            <a:spLocks noGrp="1"/>
          </p:cNvSpPr>
          <p:nvPr>
            <p:ph type="sldNum" sz="quarter" idx="10"/>
          </p:nvPr>
        </p:nvSpPr>
        <p:spPr/>
        <p:txBody>
          <a:bodyPr/>
          <a:lstStyle/>
          <a:p>
            <a:pPr>
              <a:defRPr/>
            </a:pPr>
            <a:fld id="{F16794E3-4B8F-7C48-8447-30844005D28A}" type="slidenum">
              <a:rPr lang="en-US" smtClean="0"/>
              <a:pPr>
                <a:defRPr/>
              </a:pPr>
              <a:t>7</a:t>
            </a:fld>
            <a:endParaRPr lang="en-US"/>
          </a:p>
        </p:txBody>
      </p:sp>
    </p:spTree>
    <p:extLst>
      <p:ext uri="{BB962C8B-B14F-4D97-AF65-F5344CB8AC3E}">
        <p14:creationId xmlns:p14="http://schemas.microsoft.com/office/powerpoint/2010/main" val="2207794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B88CFE9-50D7-9C42-9F1F-9684B6E4357C}" type="datetime1">
              <a:rPr lang="en-US"/>
              <a:pPr>
                <a:defRPr/>
              </a:pPr>
              <a:t>18-10-04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59F23C-2BE8-6947-8C82-8C8887A787D7}" type="slidenum">
              <a:rPr lang="en-US"/>
              <a:pPr>
                <a:defRPr/>
              </a:pPr>
              <a:t>‹#›</a:t>
            </a:fld>
            <a:endParaRPr lang="en-US"/>
          </a:p>
        </p:txBody>
      </p:sp>
    </p:spTree>
    <p:extLst>
      <p:ext uri="{BB962C8B-B14F-4D97-AF65-F5344CB8AC3E}">
        <p14:creationId xmlns:p14="http://schemas.microsoft.com/office/powerpoint/2010/main" val="2233887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E8E5952-3B39-074D-A479-369FD9AF86AA}" type="datetime1">
              <a:rPr lang="en-US"/>
              <a:pPr>
                <a:defRPr/>
              </a:pPr>
              <a:t>18-10-04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FE8F7D3-0CC5-9B47-87BB-D9024E1DFB60}" type="slidenum">
              <a:rPr lang="en-US"/>
              <a:pPr>
                <a:defRPr/>
              </a:pPr>
              <a:t>‹#›</a:t>
            </a:fld>
            <a:endParaRPr lang="en-US"/>
          </a:p>
        </p:txBody>
      </p:sp>
    </p:spTree>
    <p:extLst>
      <p:ext uri="{BB962C8B-B14F-4D97-AF65-F5344CB8AC3E}">
        <p14:creationId xmlns:p14="http://schemas.microsoft.com/office/powerpoint/2010/main" val="3999627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26D37AF-C882-CF41-BDA8-9AF3E7F04760}" type="datetime1">
              <a:rPr lang="en-US"/>
              <a:pPr>
                <a:defRPr/>
              </a:pPr>
              <a:t>18-10-04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715EAB6-3534-3F4C-A25F-2BFDB2D451A1}" type="slidenum">
              <a:rPr lang="en-US"/>
              <a:pPr>
                <a:defRPr/>
              </a:pPr>
              <a:t>‹#›</a:t>
            </a:fld>
            <a:endParaRPr lang="en-US"/>
          </a:p>
        </p:txBody>
      </p:sp>
    </p:spTree>
    <p:extLst>
      <p:ext uri="{BB962C8B-B14F-4D97-AF65-F5344CB8AC3E}">
        <p14:creationId xmlns:p14="http://schemas.microsoft.com/office/powerpoint/2010/main" val="1375122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453EC27-42D2-2242-A603-A1500E68AEC3}" type="datetime1">
              <a:rPr lang="en-US"/>
              <a:pPr>
                <a:defRPr/>
              </a:pPr>
              <a:t>18-10-04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50FF7AA-C708-5243-89B2-E7B2E6435B62}" type="slidenum">
              <a:rPr lang="en-US"/>
              <a:pPr>
                <a:defRPr/>
              </a:pPr>
              <a:t>‹#›</a:t>
            </a:fld>
            <a:endParaRPr lang="en-US"/>
          </a:p>
        </p:txBody>
      </p:sp>
    </p:spTree>
    <p:extLst>
      <p:ext uri="{BB962C8B-B14F-4D97-AF65-F5344CB8AC3E}">
        <p14:creationId xmlns:p14="http://schemas.microsoft.com/office/powerpoint/2010/main" val="4014135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2C00749-025F-6447-AF36-5DCA3A825000}" type="datetime1">
              <a:rPr lang="en-US"/>
              <a:pPr>
                <a:defRPr/>
              </a:pPr>
              <a:t>18-10-04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A9F27BB-423D-1C4D-8E63-D9D010986922}" type="slidenum">
              <a:rPr lang="en-US"/>
              <a:pPr>
                <a:defRPr/>
              </a:pPr>
              <a:t>‹#›</a:t>
            </a:fld>
            <a:endParaRPr lang="en-US"/>
          </a:p>
        </p:txBody>
      </p:sp>
    </p:spTree>
    <p:extLst>
      <p:ext uri="{BB962C8B-B14F-4D97-AF65-F5344CB8AC3E}">
        <p14:creationId xmlns:p14="http://schemas.microsoft.com/office/powerpoint/2010/main" val="3717851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9673014-DC79-144A-93A5-24D6866FF625}" type="datetime1">
              <a:rPr lang="en-US"/>
              <a:pPr>
                <a:defRPr/>
              </a:pPr>
              <a:t>18-10-04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FD29E29-F817-5043-9188-5689D6EA1172}" type="slidenum">
              <a:rPr lang="en-US"/>
              <a:pPr>
                <a:defRPr/>
              </a:pPr>
              <a:t>‹#›</a:t>
            </a:fld>
            <a:endParaRPr lang="en-US"/>
          </a:p>
        </p:txBody>
      </p:sp>
    </p:spTree>
    <p:extLst>
      <p:ext uri="{BB962C8B-B14F-4D97-AF65-F5344CB8AC3E}">
        <p14:creationId xmlns:p14="http://schemas.microsoft.com/office/powerpoint/2010/main" val="1475769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D671892-3E44-9C4E-A63E-9A9B80D70758}" type="datetime1">
              <a:rPr lang="en-US"/>
              <a:pPr>
                <a:defRPr/>
              </a:pPr>
              <a:t>18-10-04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423BA4E-63CF-4749-9F32-B4F4CE42AA87}" type="slidenum">
              <a:rPr lang="en-US"/>
              <a:pPr>
                <a:defRPr/>
              </a:pPr>
              <a:t>‹#›</a:t>
            </a:fld>
            <a:endParaRPr lang="en-US"/>
          </a:p>
        </p:txBody>
      </p:sp>
    </p:spTree>
    <p:extLst>
      <p:ext uri="{BB962C8B-B14F-4D97-AF65-F5344CB8AC3E}">
        <p14:creationId xmlns:p14="http://schemas.microsoft.com/office/powerpoint/2010/main" val="3368991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971B2B1-A188-8A4B-A563-3CC8337DD3C5}" type="datetime1">
              <a:rPr lang="en-US"/>
              <a:pPr>
                <a:defRPr/>
              </a:pPr>
              <a:t>18-10-04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C20EE92-F900-1A4D-BB5D-A7295213B561}" type="slidenum">
              <a:rPr lang="en-US"/>
              <a:pPr>
                <a:defRPr/>
              </a:pPr>
              <a:t>‹#›</a:t>
            </a:fld>
            <a:endParaRPr lang="en-US"/>
          </a:p>
        </p:txBody>
      </p:sp>
    </p:spTree>
    <p:extLst>
      <p:ext uri="{BB962C8B-B14F-4D97-AF65-F5344CB8AC3E}">
        <p14:creationId xmlns:p14="http://schemas.microsoft.com/office/powerpoint/2010/main" val="140703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6D6C3C6-A831-B549-B843-73EB230F0A21}" type="datetime1">
              <a:rPr lang="en-US"/>
              <a:pPr>
                <a:defRPr/>
              </a:pPr>
              <a:t>18-10-04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1E96FFF-A47F-B34D-88FD-2A1116792290}" type="slidenum">
              <a:rPr lang="en-US"/>
              <a:pPr>
                <a:defRPr/>
              </a:pPr>
              <a:t>‹#›</a:t>
            </a:fld>
            <a:endParaRPr lang="en-US"/>
          </a:p>
        </p:txBody>
      </p:sp>
    </p:spTree>
    <p:extLst>
      <p:ext uri="{BB962C8B-B14F-4D97-AF65-F5344CB8AC3E}">
        <p14:creationId xmlns:p14="http://schemas.microsoft.com/office/powerpoint/2010/main" val="4109222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82E9434-06AE-614F-B97F-08D5A3A40D03}" type="datetime1">
              <a:rPr lang="en-US"/>
              <a:pPr>
                <a:defRPr/>
              </a:pPr>
              <a:t>18-10-04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82F5EFB-E0A6-2B49-BAF5-C2AE2CEF94CC}" type="slidenum">
              <a:rPr lang="en-US"/>
              <a:pPr>
                <a:defRPr/>
              </a:pPr>
              <a:t>‹#›</a:t>
            </a:fld>
            <a:endParaRPr lang="en-US"/>
          </a:p>
        </p:txBody>
      </p:sp>
    </p:spTree>
    <p:extLst>
      <p:ext uri="{BB962C8B-B14F-4D97-AF65-F5344CB8AC3E}">
        <p14:creationId xmlns:p14="http://schemas.microsoft.com/office/powerpoint/2010/main" val="1754790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9369A5D-F7A4-5C42-AA56-24DAC1045C1D}" type="datetime1">
              <a:rPr lang="en-US"/>
              <a:pPr>
                <a:defRPr/>
              </a:pPr>
              <a:t>18-10-04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2256E6A-1798-A04F-A8F7-E8F97190FFCF}" type="slidenum">
              <a:rPr lang="en-US"/>
              <a:pPr>
                <a:defRPr/>
              </a:pPr>
              <a:t>‹#›</a:t>
            </a:fld>
            <a:endParaRPr lang="en-US"/>
          </a:p>
        </p:txBody>
      </p:sp>
    </p:spTree>
    <p:extLst>
      <p:ext uri="{BB962C8B-B14F-4D97-AF65-F5344CB8AC3E}">
        <p14:creationId xmlns:p14="http://schemas.microsoft.com/office/powerpoint/2010/main" val="289410425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046CABEA-A22C-F247-A82E-EAA38A99B93E}" type="datetime1">
              <a:rPr lang="en-US"/>
              <a:pPr>
                <a:defRPr/>
              </a:pPr>
              <a:t>18-10-04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3B07BD5E-7636-DD41-BA94-3B4CB4F2491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3.jpeg"/><Relationship Id="rId6" Type="http://schemas.openxmlformats.org/officeDocument/2006/relationships/image" Target="../media/image2.png"/><Relationship Id="rId7" Type="http://schemas.openxmlformats.org/officeDocument/2006/relationships/image" Target="../media/image4.png"/><Relationship Id="rId1" Type="http://schemas.microsoft.com/office/2007/relationships/media" Target="../media/media1.wav"/><Relationship Id="rId2" Type="http://schemas.openxmlformats.org/officeDocument/2006/relationships/audio" Target="../media/media1.wav"/></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3.jpe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16000"/>
          </a:blip>
          <a:stretch>
            <a:fillRect/>
          </a:stretch>
        </p:blipFill>
        <p:spPr>
          <a:xfrm>
            <a:off x="0" y="0"/>
            <a:ext cx="9144000" cy="6858000"/>
          </a:xfrm>
          <a:prstGeom prst="rect">
            <a:avLst/>
          </a:prstGeom>
        </p:spPr>
      </p:pic>
      <p:sp>
        <p:nvSpPr>
          <p:cNvPr id="6" name="TextBox 5"/>
          <p:cNvSpPr txBox="1"/>
          <p:nvPr/>
        </p:nvSpPr>
        <p:spPr>
          <a:xfrm>
            <a:off x="4469705" y="1219200"/>
            <a:ext cx="184666" cy="461665"/>
          </a:xfrm>
          <a:prstGeom prst="rect">
            <a:avLst/>
          </a:prstGeom>
          <a:noFill/>
        </p:spPr>
        <p:txBody>
          <a:bodyPr wrap="none" rtlCol="0">
            <a:spAutoFit/>
          </a:bodyPr>
          <a:lstStyle/>
          <a:p>
            <a:pPr algn="ctr"/>
            <a:endParaRPr lang="en-US" sz="2400" b="1" dirty="0">
              <a:solidFill>
                <a:schemeClr val="accent4">
                  <a:lumMod val="75000"/>
                </a:schemeClr>
              </a:solidFill>
              <a:latin typeface="Baskerville SemiBold"/>
              <a:cs typeface="Baskerville SemiBold"/>
            </a:endParaRPr>
          </a:p>
        </p:txBody>
      </p:sp>
      <p:sp>
        <p:nvSpPr>
          <p:cNvPr id="7" name="Subtitle 6"/>
          <p:cNvSpPr>
            <a:spLocks noGrp="1"/>
          </p:cNvSpPr>
          <p:nvPr>
            <p:ph type="subTitle" idx="1"/>
          </p:nvPr>
        </p:nvSpPr>
        <p:spPr>
          <a:xfrm>
            <a:off x="609600" y="3276600"/>
            <a:ext cx="7848600" cy="1752600"/>
          </a:xfrm>
        </p:spPr>
        <p:txBody>
          <a:bodyPr/>
          <a:lstStyle/>
          <a:p>
            <a:r>
              <a:rPr lang="en-US" b="1" dirty="0">
                <a:solidFill>
                  <a:schemeClr val="accent1"/>
                </a:solidFill>
                <a:latin typeface="Baskerville SemiBold"/>
                <a:cs typeface="Baskerville SemiBold"/>
              </a:rPr>
              <a:t>Examining International Outcomes-Based Approaches to Student Mobility</a:t>
            </a:r>
            <a:endParaRPr lang="en-US" dirty="0">
              <a:solidFill>
                <a:schemeClr val="accent1"/>
              </a:solidFill>
            </a:endParaRPr>
          </a:p>
        </p:txBody>
      </p:sp>
      <p:sp>
        <p:nvSpPr>
          <p:cNvPr id="8" name="Title 7"/>
          <p:cNvSpPr>
            <a:spLocks noGrp="1"/>
          </p:cNvSpPr>
          <p:nvPr>
            <p:ph type="ctrTitle"/>
          </p:nvPr>
        </p:nvSpPr>
        <p:spPr>
          <a:xfrm>
            <a:off x="533400" y="1219200"/>
            <a:ext cx="8001000" cy="1778731"/>
          </a:xfrm>
        </p:spPr>
        <p:txBody>
          <a:bodyPr/>
          <a:lstStyle/>
          <a:p>
            <a:r>
              <a:rPr lang="en-US" b="1" dirty="0">
                <a:solidFill>
                  <a:schemeClr val="tx1">
                    <a:lumMod val="75000"/>
                    <a:lumOff val="25000"/>
                  </a:schemeClr>
                </a:solidFill>
                <a:latin typeface="Baskerville SemiBold"/>
                <a:cs typeface="Baskerville SemiBold"/>
              </a:rPr>
              <a:t>Learning Outcomes for </a:t>
            </a:r>
            <a:r>
              <a:rPr lang="en-US" b="1" dirty="0" smtClean="0">
                <a:solidFill>
                  <a:schemeClr val="tx1">
                    <a:lumMod val="75000"/>
                    <a:lumOff val="25000"/>
                  </a:schemeClr>
                </a:solidFill>
                <a:latin typeface="Baskerville SemiBold"/>
                <a:cs typeface="Baskerville SemiBold"/>
              </a:rPr>
              <a:t>Transfer Publication Project</a:t>
            </a:r>
            <a:endParaRPr lang="en-US" dirty="0"/>
          </a:p>
        </p:txBody>
      </p:sp>
    </p:spTree>
    <p:extLst>
      <p:ext uri="{BB962C8B-B14F-4D97-AF65-F5344CB8AC3E}">
        <p14:creationId xmlns:p14="http://schemas.microsoft.com/office/powerpoint/2010/main" val="115720906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bwMode="auto">
          <a:xfrm>
            <a:off x="457200" y="1676400"/>
            <a:ext cx="8229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1" indent="0">
              <a:spcAft>
                <a:spcPts val="1200"/>
              </a:spcAft>
              <a:buNone/>
            </a:pPr>
            <a:r>
              <a:rPr lang="en-CA" sz="2400" b="1" dirty="0">
                <a:solidFill>
                  <a:srgbClr val="376092"/>
                </a:solidFill>
                <a:latin typeface="Baskerville"/>
                <a:cs typeface="Baskerville"/>
              </a:rPr>
              <a:t>Project Rationale:</a:t>
            </a:r>
          </a:p>
          <a:p>
            <a:pPr marL="685800" lvl="1">
              <a:spcAft>
                <a:spcPts val="1200"/>
              </a:spcAft>
              <a:buFont typeface="Arial"/>
              <a:buChar char="•"/>
            </a:pPr>
            <a:r>
              <a:rPr lang="en-CA" sz="1800" dirty="0">
                <a:latin typeface="Baskerville"/>
                <a:cs typeface="Baskerville"/>
              </a:rPr>
              <a:t>There has been a dramatic increase in the use of learning outcomes in postsecondary education in many jurisdiction around the world. </a:t>
            </a:r>
          </a:p>
          <a:p>
            <a:pPr marL="685800" lvl="1">
              <a:spcAft>
                <a:spcPts val="1200"/>
              </a:spcAft>
              <a:buFont typeface="Arial"/>
              <a:buChar char="•"/>
            </a:pPr>
            <a:r>
              <a:rPr lang="en-CA" sz="1800" dirty="0">
                <a:latin typeface="Baskerville"/>
                <a:cs typeface="Baskerville"/>
              </a:rPr>
              <a:t>Ontario Council on Articulation and Transfer (ONCAT) has demonstrated considerable interest in the </a:t>
            </a:r>
            <a:r>
              <a:rPr lang="en-US" sz="1800" dirty="0">
                <a:latin typeface="Baskerville"/>
                <a:cs typeface="Baskerville"/>
              </a:rPr>
              <a:t>potential for learning outcomes to serve as a tool </a:t>
            </a:r>
            <a:r>
              <a:rPr lang="en-CA" sz="1800" dirty="0">
                <a:latin typeface="Baskerville"/>
                <a:cs typeface="Baskerville"/>
              </a:rPr>
              <a:t>for advancing credit transfer.</a:t>
            </a:r>
          </a:p>
          <a:p>
            <a:pPr marL="685800" lvl="1">
              <a:spcAft>
                <a:spcPts val="1200"/>
              </a:spcAft>
              <a:buFont typeface="Arial"/>
              <a:buChar char="•"/>
            </a:pPr>
            <a:r>
              <a:rPr lang="en-CA" sz="1800" dirty="0">
                <a:latin typeface="Baskerville"/>
                <a:cs typeface="Baskerville"/>
              </a:rPr>
              <a:t>This is a pivotal moment for rigorous critical assessment of learning outcomes across jurisdictions as they contribute to student mobility in support of social inclusion and the attainment of higher levels of academic and vocational studies. </a:t>
            </a:r>
          </a:p>
          <a:p>
            <a:pPr marL="685800" lvl="1">
              <a:spcAft>
                <a:spcPts val="1200"/>
              </a:spcAft>
              <a:buFont typeface="Arial"/>
              <a:buChar char="•"/>
            </a:pPr>
            <a:r>
              <a:rPr lang="en-CA" sz="1800" dirty="0">
                <a:latin typeface="Baskerville"/>
                <a:cs typeface="Baskerville"/>
              </a:rPr>
              <a:t>Such work is necessary for informed decision-making and the establishment of tools, methods and policies that will place Ontario at the forefront.</a:t>
            </a:r>
            <a:endParaRPr lang="en-CA" sz="2000" dirty="0">
              <a:latin typeface="Baskerville"/>
              <a:cs typeface="Baskerville"/>
            </a:endParaRPr>
          </a:p>
          <a:p>
            <a:pPr marL="400050" lvl="1" indent="0">
              <a:buNone/>
            </a:pPr>
            <a:endParaRPr lang="en-CA" sz="2000" dirty="0"/>
          </a:p>
          <a:p>
            <a:pPr marL="400050" lvl="1" indent="0">
              <a:buNone/>
            </a:pPr>
            <a:r>
              <a:rPr lang="en-CA" sz="2000" dirty="0"/>
              <a:t> </a:t>
            </a:r>
          </a:p>
          <a:p>
            <a:pPr marL="400050" lvl="1" indent="0">
              <a:buNone/>
            </a:pPr>
            <a:r>
              <a:rPr lang="en-CA" sz="2000" dirty="0"/>
              <a:t> </a:t>
            </a:r>
          </a:p>
          <a:p>
            <a:pPr marL="0" indent="0">
              <a:buFont typeface="Arial" charset="0"/>
              <a:buNone/>
            </a:pPr>
            <a:endParaRPr lang="en-CA" sz="2000" dirty="0">
              <a:latin typeface="Calibri" charset="0"/>
            </a:endParaRPr>
          </a:p>
          <a:p>
            <a:pPr marL="0" indent="0" algn="ctr">
              <a:buFont typeface="Arial" charset="0"/>
              <a:buNone/>
            </a:pPr>
            <a:endParaRPr lang="en-US" sz="2400" dirty="0">
              <a:latin typeface="Calibri" charset="0"/>
            </a:endParaRPr>
          </a:p>
        </p:txBody>
      </p:sp>
      <p:pic>
        <p:nvPicPr>
          <p:cNvPr id="6" name="Picture 5"/>
          <p:cNvPicPr>
            <a:picLocks noChangeAspect="1"/>
          </p:cNvPicPr>
          <p:nvPr/>
        </p:nvPicPr>
        <p:blipFill>
          <a:blip r:embed="rId3"/>
          <a:stretch>
            <a:fillRect/>
          </a:stretch>
        </p:blipFill>
        <p:spPr>
          <a:xfrm>
            <a:off x="908477" y="304801"/>
            <a:ext cx="2209800" cy="592872"/>
          </a:xfrm>
          <a:prstGeom prst="rect">
            <a:avLst/>
          </a:prstGeom>
        </p:spPr>
      </p:pic>
      <p:pic>
        <p:nvPicPr>
          <p:cNvPr id="8" name="Picture 7" descr="ONCAT - CATON"/>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629400" y="152400"/>
            <a:ext cx="2327275" cy="647065"/>
          </a:xfrm>
          <a:prstGeom prst="rect">
            <a:avLst/>
          </a:prstGeom>
          <a:noFill/>
          <a:ln>
            <a:noFill/>
          </a:ln>
        </p:spPr>
      </p:pic>
      <p:sp>
        <p:nvSpPr>
          <p:cNvPr id="2" name="TextBox 1"/>
          <p:cNvSpPr txBox="1"/>
          <p:nvPr/>
        </p:nvSpPr>
        <p:spPr>
          <a:xfrm>
            <a:off x="838200" y="990600"/>
            <a:ext cx="5339923" cy="338554"/>
          </a:xfrm>
          <a:prstGeom prst="rect">
            <a:avLst/>
          </a:prstGeom>
          <a:noFill/>
        </p:spPr>
        <p:txBody>
          <a:bodyPr wrap="none" rtlCol="0">
            <a:spAutoFit/>
          </a:bodyPr>
          <a:lstStyle/>
          <a:p>
            <a:r>
              <a:rPr lang="en-US" sz="1600" b="1" dirty="0">
                <a:solidFill>
                  <a:schemeClr val="tx1">
                    <a:lumMod val="50000"/>
                    <a:lumOff val="50000"/>
                  </a:schemeClr>
                </a:solidFill>
                <a:latin typeface="Baskerville"/>
                <a:cs typeface="Baskerville"/>
              </a:rPr>
              <a:t>Learning Outcomes for Transfer Publication Project</a:t>
            </a:r>
          </a:p>
        </p:txBody>
      </p:sp>
    </p:spTree>
    <p:extLst>
      <p:ext uri="{BB962C8B-B14F-4D97-AF65-F5344CB8AC3E}">
        <p14:creationId xmlns:p14="http://schemas.microsoft.com/office/powerpoint/2010/main" val="223857989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bwMode="auto">
          <a:xfrm>
            <a:off x="457200" y="1676400"/>
            <a:ext cx="8229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1" indent="0">
              <a:spcAft>
                <a:spcPts val="1200"/>
              </a:spcAft>
              <a:buNone/>
            </a:pPr>
            <a:r>
              <a:rPr lang="en-CA" sz="2400" b="1" dirty="0">
                <a:solidFill>
                  <a:srgbClr val="376092"/>
                </a:solidFill>
                <a:latin typeface="Baskerville"/>
                <a:cs typeface="Baskerville"/>
              </a:rPr>
              <a:t>Project Overview</a:t>
            </a:r>
            <a:r>
              <a:rPr lang="en-CA" sz="2400" b="1" dirty="0">
                <a:solidFill>
                  <a:srgbClr val="376092"/>
                </a:solidFill>
                <a:latin typeface="Baskerville"/>
                <a:cs typeface="Baskerville"/>
              </a:rPr>
              <a:t>: </a:t>
            </a:r>
            <a:r>
              <a:rPr lang="en-CA" sz="1800" b="1" dirty="0">
                <a:solidFill>
                  <a:srgbClr val="376092"/>
                </a:solidFill>
                <a:latin typeface="Baskerville"/>
                <a:cs typeface="Baskerville"/>
              </a:rPr>
              <a:t>Christine Arnold speaking </a:t>
            </a:r>
            <a:endParaRPr lang="en-CA" sz="1800" b="1" dirty="0">
              <a:solidFill>
                <a:srgbClr val="376092"/>
              </a:solidFill>
              <a:latin typeface="Baskerville"/>
              <a:cs typeface="Baskerville"/>
            </a:endParaRPr>
          </a:p>
          <a:p>
            <a:pPr lvl="1" indent="-342900">
              <a:spcAft>
                <a:spcPts val="1200"/>
              </a:spcAft>
              <a:buFont typeface="Arial"/>
              <a:buChar char="•"/>
            </a:pPr>
            <a:r>
              <a:rPr lang="en-CA" sz="1800" dirty="0" smtClean="0">
                <a:latin typeface="Baskerville"/>
                <a:cs typeface="Baskerville"/>
              </a:rPr>
              <a:t>Compiles </a:t>
            </a:r>
            <a:r>
              <a:rPr lang="en-CA" sz="1800" dirty="0">
                <a:latin typeface="Baskerville"/>
                <a:cs typeface="Baskerville"/>
              </a:rPr>
              <a:t>a comprehensive annotated bibliography of scholarly research </a:t>
            </a:r>
          </a:p>
          <a:p>
            <a:pPr lvl="1" indent="-342900">
              <a:spcAft>
                <a:spcPts val="1200"/>
              </a:spcAft>
              <a:buFont typeface="Arial"/>
              <a:buChar char="•"/>
            </a:pPr>
            <a:r>
              <a:rPr lang="en-CA" sz="1800" dirty="0">
                <a:latin typeface="Baskerville"/>
                <a:cs typeface="Baskerville"/>
              </a:rPr>
              <a:t>Assembles a detailed environmental scan of significant initiatives, programs, and projects in this sphere</a:t>
            </a:r>
          </a:p>
          <a:p>
            <a:pPr lvl="1" indent="-342900">
              <a:spcAft>
                <a:spcPts val="1200"/>
              </a:spcAft>
              <a:buFont typeface="Arial"/>
              <a:buChar char="•"/>
            </a:pPr>
            <a:r>
              <a:rPr lang="en-CA" sz="1800" dirty="0">
                <a:latin typeface="Baskerville"/>
                <a:cs typeface="Baskerville"/>
              </a:rPr>
              <a:t>Presents a series of papers by invited leading international scholars that identify and provide insights into crucial themes and learning opportunities</a:t>
            </a:r>
          </a:p>
          <a:p>
            <a:pPr lvl="1" indent="-342900">
              <a:spcAft>
                <a:spcPts val="1200"/>
              </a:spcAft>
              <a:buFont typeface="Arial"/>
              <a:buChar char="•"/>
            </a:pPr>
            <a:r>
              <a:rPr lang="en-CA" sz="1800" dirty="0">
                <a:latin typeface="Baskerville"/>
                <a:cs typeface="Baskerville"/>
              </a:rPr>
              <a:t>Constructs a body of commentary that responds to the invited work and investigates issues and practical challenges surrounding outcomes-based approaches to credit transfer in Ontario from a variety of perspectives</a:t>
            </a:r>
          </a:p>
          <a:p>
            <a:pPr marL="400050" lvl="1" indent="0">
              <a:buNone/>
            </a:pPr>
            <a:endParaRPr lang="en-CA" sz="2000" dirty="0"/>
          </a:p>
          <a:p>
            <a:pPr marL="400050" lvl="1" indent="0">
              <a:buNone/>
            </a:pPr>
            <a:r>
              <a:rPr lang="en-CA" sz="2000" dirty="0"/>
              <a:t> </a:t>
            </a:r>
          </a:p>
          <a:p>
            <a:pPr marL="400050" lvl="1" indent="0">
              <a:buNone/>
            </a:pPr>
            <a:r>
              <a:rPr lang="en-CA" sz="2000" dirty="0"/>
              <a:t> </a:t>
            </a:r>
          </a:p>
          <a:p>
            <a:pPr marL="0" indent="0">
              <a:buFont typeface="Arial" charset="0"/>
              <a:buNone/>
            </a:pPr>
            <a:endParaRPr lang="en-CA" sz="2000" dirty="0">
              <a:latin typeface="Calibri" charset="0"/>
            </a:endParaRPr>
          </a:p>
          <a:p>
            <a:pPr marL="0" indent="0" algn="ctr">
              <a:buFont typeface="Arial" charset="0"/>
              <a:buNone/>
            </a:pPr>
            <a:endParaRPr lang="en-US" sz="2400" dirty="0">
              <a:latin typeface="Calibri" charset="0"/>
            </a:endParaRPr>
          </a:p>
        </p:txBody>
      </p:sp>
      <p:pic>
        <p:nvPicPr>
          <p:cNvPr id="8" name="Picture 7" descr="ONCAT - CATON"/>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629400" y="152400"/>
            <a:ext cx="2327275" cy="647065"/>
          </a:xfrm>
          <a:prstGeom prst="rect">
            <a:avLst/>
          </a:prstGeom>
          <a:noFill/>
          <a:ln>
            <a:noFill/>
          </a:ln>
        </p:spPr>
      </p:pic>
      <p:pic>
        <p:nvPicPr>
          <p:cNvPr id="5" name="Picture 4"/>
          <p:cNvPicPr>
            <a:picLocks noChangeAspect="1"/>
          </p:cNvPicPr>
          <p:nvPr/>
        </p:nvPicPr>
        <p:blipFill>
          <a:blip r:embed="rId6"/>
          <a:stretch>
            <a:fillRect/>
          </a:stretch>
        </p:blipFill>
        <p:spPr>
          <a:xfrm>
            <a:off x="902554" y="304801"/>
            <a:ext cx="2209800" cy="592872"/>
          </a:xfrm>
          <a:prstGeom prst="rect">
            <a:avLst/>
          </a:prstGeom>
        </p:spPr>
      </p:pic>
      <p:sp>
        <p:nvSpPr>
          <p:cNvPr id="6" name="TextBox 5"/>
          <p:cNvSpPr txBox="1"/>
          <p:nvPr/>
        </p:nvSpPr>
        <p:spPr>
          <a:xfrm>
            <a:off x="832277" y="990600"/>
            <a:ext cx="5339923" cy="338554"/>
          </a:xfrm>
          <a:prstGeom prst="rect">
            <a:avLst/>
          </a:prstGeom>
          <a:noFill/>
        </p:spPr>
        <p:txBody>
          <a:bodyPr wrap="none" rtlCol="0">
            <a:spAutoFit/>
          </a:bodyPr>
          <a:lstStyle/>
          <a:p>
            <a:r>
              <a:rPr lang="en-US" sz="1600" b="1" dirty="0">
                <a:solidFill>
                  <a:schemeClr val="tx1">
                    <a:lumMod val="50000"/>
                    <a:lumOff val="50000"/>
                  </a:schemeClr>
                </a:solidFill>
                <a:latin typeface="Baskerville"/>
                <a:cs typeface="Baskerville"/>
              </a:rPr>
              <a:t>Learning Outcomes for Transfer Publication Project</a:t>
            </a:r>
          </a:p>
        </p:txBody>
      </p:sp>
      <p:pic>
        <p:nvPicPr>
          <p:cNvPr id="7" name="Christine Slide 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657600" y="1752600"/>
            <a:ext cx="304800" cy="304800"/>
          </a:xfrm>
          <a:prstGeom prst="rect">
            <a:avLst/>
          </a:prstGeom>
        </p:spPr>
      </p:pic>
    </p:spTree>
    <p:extLst>
      <p:ext uri="{BB962C8B-B14F-4D97-AF65-F5344CB8AC3E}">
        <p14:creationId xmlns:p14="http://schemas.microsoft.com/office/powerpoint/2010/main" val="19544288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30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reamstime_m_12727530.jpg"/>
          <p:cNvPicPr>
            <a:picLocks noChangeAspect="1"/>
          </p:cNvPicPr>
          <p:nvPr/>
        </p:nvPicPr>
        <p:blipFill>
          <a:blip r:embed="rId3" cstate="email">
            <a:alphaModFix amt="58000"/>
            <a:extLst>
              <a:ext uri="{28A0092B-C50C-407E-A947-70E740481C1C}">
                <a14:useLocalDpi xmlns:a14="http://schemas.microsoft.com/office/drawing/2010/main" val="0"/>
              </a:ext>
            </a:extLst>
          </a:blip>
          <a:stretch>
            <a:fillRect/>
          </a:stretch>
        </p:blipFill>
        <p:spPr>
          <a:xfrm>
            <a:off x="5084470" y="1981200"/>
            <a:ext cx="3872205" cy="2754944"/>
          </a:xfrm>
          <a:prstGeom prst="rect">
            <a:avLst/>
          </a:prstGeom>
        </p:spPr>
      </p:pic>
      <p:sp>
        <p:nvSpPr>
          <p:cNvPr id="4" name="Content Placeholder 1"/>
          <p:cNvSpPr txBox="1">
            <a:spLocks/>
          </p:cNvSpPr>
          <p:nvPr/>
        </p:nvSpPr>
        <p:spPr bwMode="auto">
          <a:xfrm>
            <a:off x="304800" y="1676400"/>
            <a:ext cx="8382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1" indent="0">
              <a:spcAft>
                <a:spcPts val="1200"/>
              </a:spcAft>
              <a:buNone/>
            </a:pPr>
            <a:r>
              <a:rPr lang="en-CA" sz="2400" b="1" dirty="0">
                <a:solidFill>
                  <a:srgbClr val="376092"/>
                </a:solidFill>
                <a:latin typeface="Baskerville"/>
                <a:cs typeface="Baskerville"/>
              </a:rPr>
              <a:t>Project Contributors</a:t>
            </a:r>
            <a:r>
              <a:rPr lang="en-CA" sz="2400" b="1" dirty="0" smtClean="0">
                <a:solidFill>
                  <a:srgbClr val="376092"/>
                </a:solidFill>
                <a:latin typeface="Baskerville"/>
                <a:cs typeface="Baskerville"/>
              </a:rPr>
              <a:t>:</a:t>
            </a:r>
            <a:endParaRPr lang="en-CA" sz="2400" b="1" dirty="0">
              <a:solidFill>
                <a:srgbClr val="376092"/>
              </a:solidFill>
              <a:latin typeface="Baskerville"/>
              <a:cs typeface="Baskerville"/>
            </a:endParaRPr>
          </a:p>
          <a:p>
            <a:pPr lvl="1" indent="-342900">
              <a:spcBef>
                <a:spcPts val="432"/>
              </a:spcBef>
              <a:spcAft>
                <a:spcPts val="200"/>
              </a:spcAft>
              <a:buFont typeface="Arial"/>
              <a:buChar char="•"/>
            </a:pPr>
            <a:r>
              <a:rPr lang="en-CA" sz="1800" b="1" dirty="0" smtClean="0">
                <a:solidFill>
                  <a:srgbClr val="376092"/>
                </a:solidFill>
                <a:latin typeface="Baskerville"/>
                <a:cs typeface="Baskerville"/>
              </a:rPr>
              <a:t>Ontario </a:t>
            </a:r>
            <a:r>
              <a:rPr lang="en-CA" sz="1800" b="1" dirty="0">
                <a:solidFill>
                  <a:srgbClr val="376092"/>
                </a:solidFill>
                <a:latin typeface="Baskerville"/>
                <a:cs typeface="Baskerville"/>
              </a:rPr>
              <a:t>Research </a:t>
            </a:r>
            <a:r>
              <a:rPr lang="en-CA" sz="1800" b="1" dirty="0" smtClean="0">
                <a:solidFill>
                  <a:srgbClr val="376092"/>
                </a:solidFill>
                <a:latin typeface="Baskerville"/>
                <a:cs typeface="Baskerville"/>
              </a:rPr>
              <a:t>Consortium:</a:t>
            </a:r>
          </a:p>
          <a:p>
            <a:pPr marL="800100" lvl="2" indent="0">
              <a:lnSpc>
                <a:spcPct val="80000"/>
              </a:lnSpc>
              <a:spcBef>
                <a:spcPts val="432"/>
              </a:spcBef>
              <a:spcAft>
                <a:spcPts val="200"/>
              </a:spcAft>
              <a:buNone/>
            </a:pPr>
            <a:r>
              <a:rPr lang="en-US" sz="1800" dirty="0" smtClean="0">
                <a:latin typeface="Baskerville"/>
                <a:cs typeface="Baskerville"/>
              </a:rPr>
              <a:t>Policy </a:t>
            </a:r>
            <a:r>
              <a:rPr lang="en-US" sz="1800" dirty="0">
                <a:latin typeface="Baskerville"/>
                <a:cs typeface="Baskerville"/>
              </a:rPr>
              <a:t>leaders, scholars, educators, </a:t>
            </a:r>
          </a:p>
          <a:p>
            <a:pPr marL="800100" lvl="2" indent="0">
              <a:lnSpc>
                <a:spcPct val="80000"/>
              </a:lnSpc>
              <a:spcBef>
                <a:spcPts val="432"/>
              </a:spcBef>
              <a:spcAft>
                <a:spcPts val="200"/>
              </a:spcAft>
              <a:buNone/>
            </a:pPr>
            <a:r>
              <a:rPr lang="en-US" sz="1800" dirty="0">
                <a:latin typeface="Baskerville"/>
                <a:cs typeface="Baskerville"/>
              </a:rPr>
              <a:t>educational developers, and </a:t>
            </a:r>
            <a:endParaRPr lang="en-US" sz="1800" dirty="0" smtClean="0">
              <a:latin typeface="Baskerville"/>
              <a:cs typeface="Baskerville"/>
            </a:endParaRPr>
          </a:p>
          <a:p>
            <a:pPr marL="800100" lvl="2" indent="0">
              <a:lnSpc>
                <a:spcPct val="80000"/>
              </a:lnSpc>
              <a:spcBef>
                <a:spcPts val="432"/>
              </a:spcBef>
              <a:spcAft>
                <a:spcPts val="200"/>
              </a:spcAft>
              <a:buNone/>
            </a:pPr>
            <a:r>
              <a:rPr lang="en-US" sz="1800" dirty="0" smtClean="0">
                <a:latin typeface="Baskerville"/>
                <a:cs typeface="Baskerville"/>
              </a:rPr>
              <a:t>Academic administrators </a:t>
            </a:r>
            <a:r>
              <a:rPr lang="en-US" sz="1800" dirty="0">
                <a:latin typeface="Baskerville"/>
                <a:cs typeface="Baskerville"/>
              </a:rPr>
              <a:t>from </a:t>
            </a:r>
            <a:endParaRPr lang="en-US" sz="1800" dirty="0" smtClean="0">
              <a:latin typeface="Baskerville"/>
              <a:cs typeface="Baskerville"/>
            </a:endParaRPr>
          </a:p>
          <a:p>
            <a:pPr marL="800100" lvl="2" indent="0">
              <a:lnSpc>
                <a:spcPct val="80000"/>
              </a:lnSpc>
              <a:spcBef>
                <a:spcPts val="432"/>
              </a:spcBef>
              <a:spcAft>
                <a:spcPts val="200"/>
              </a:spcAft>
              <a:buNone/>
            </a:pPr>
            <a:r>
              <a:rPr lang="en-US" sz="1800" dirty="0" smtClean="0">
                <a:latin typeface="Baskerville"/>
                <a:cs typeface="Baskerville"/>
              </a:rPr>
              <a:t>both </a:t>
            </a:r>
            <a:r>
              <a:rPr lang="en-US" sz="1800" dirty="0">
                <a:latin typeface="Baskerville"/>
                <a:cs typeface="Baskerville"/>
              </a:rPr>
              <a:t>the college </a:t>
            </a:r>
            <a:r>
              <a:rPr lang="en-US" sz="1800" dirty="0" smtClean="0">
                <a:latin typeface="Baskerville"/>
                <a:cs typeface="Baskerville"/>
              </a:rPr>
              <a:t>and </a:t>
            </a:r>
            <a:r>
              <a:rPr lang="en-US" sz="1800" dirty="0">
                <a:latin typeface="Baskerville"/>
                <a:cs typeface="Baskerville"/>
              </a:rPr>
              <a:t>university </a:t>
            </a:r>
            <a:r>
              <a:rPr lang="en-US" sz="1800" dirty="0" smtClean="0">
                <a:latin typeface="Baskerville"/>
                <a:cs typeface="Baskerville"/>
              </a:rPr>
              <a:t>sectors</a:t>
            </a:r>
            <a:endParaRPr lang="en-CA" sz="1800" dirty="0">
              <a:latin typeface="Baskerville"/>
              <a:cs typeface="Baskerville"/>
            </a:endParaRPr>
          </a:p>
          <a:p>
            <a:pPr lvl="1" indent="-342900">
              <a:spcBef>
                <a:spcPts val="1224"/>
              </a:spcBef>
              <a:spcAft>
                <a:spcPts val="200"/>
              </a:spcAft>
              <a:buFont typeface="Arial"/>
              <a:buChar char="•"/>
            </a:pPr>
            <a:r>
              <a:rPr lang="en-CA" sz="1800" b="1" dirty="0" smtClean="0">
                <a:solidFill>
                  <a:srgbClr val="376092"/>
                </a:solidFill>
                <a:latin typeface="Baskerville"/>
                <a:cs typeface="Baskerville"/>
              </a:rPr>
              <a:t>International Scholars:</a:t>
            </a:r>
          </a:p>
          <a:p>
            <a:pPr marL="800100" lvl="2" indent="0">
              <a:lnSpc>
                <a:spcPct val="80000"/>
              </a:lnSpc>
              <a:spcAft>
                <a:spcPts val="200"/>
              </a:spcAft>
              <a:buNone/>
            </a:pPr>
            <a:r>
              <a:rPr lang="en-CA" sz="1800" dirty="0" smtClean="0">
                <a:latin typeface="Baskerville"/>
                <a:cs typeface="Baskerville"/>
              </a:rPr>
              <a:t>United </a:t>
            </a:r>
            <a:r>
              <a:rPr lang="en-CA" sz="1800" dirty="0">
                <a:latin typeface="Baskerville"/>
                <a:cs typeface="Baskerville"/>
              </a:rPr>
              <a:t>States, </a:t>
            </a:r>
            <a:r>
              <a:rPr lang="en-CA" sz="1800" dirty="0" smtClean="0">
                <a:latin typeface="Baskerville"/>
                <a:cs typeface="Baskerville"/>
              </a:rPr>
              <a:t>United Kingdom, </a:t>
            </a:r>
            <a:endParaRPr lang="en-CA" sz="1800" dirty="0">
              <a:latin typeface="Baskerville"/>
              <a:cs typeface="Baskerville"/>
            </a:endParaRPr>
          </a:p>
          <a:p>
            <a:pPr marL="800100" lvl="2" indent="0">
              <a:lnSpc>
                <a:spcPct val="80000"/>
              </a:lnSpc>
              <a:spcAft>
                <a:spcPts val="200"/>
              </a:spcAft>
              <a:buNone/>
            </a:pPr>
            <a:r>
              <a:rPr lang="en-CA" sz="1800" dirty="0" smtClean="0">
                <a:latin typeface="Baskerville"/>
                <a:cs typeface="Baskerville"/>
              </a:rPr>
              <a:t>Europe, </a:t>
            </a:r>
            <a:r>
              <a:rPr lang="en-CA" sz="1800" dirty="0">
                <a:latin typeface="Baskerville"/>
                <a:cs typeface="Baskerville"/>
              </a:rPr>
              <a:t>Australia and South </a:t>
            </a:r>
            <a:r>
              <a:rPr lang="en-CA" sz="1800" dirty="0" smtClean="0">
                <a:latin typeface="Baskerville"/>
                <a:cs typeface="Baskerville"/>
              </a:rPr>
              <a:t>Africa</a:t>
            </a:r>
            <a:endParaRPr lang="en-CA" sz="1800" dirty="0">
              <a:latin typeface="Baskerville"/>
              <a:cs typeface="Baskerville"/>
            </a:endParaRPr>
          </a:p>
          <a:p>
            <a:pPr lvl="1" indent="-342900">
              <a:spcBef>
                <a:spcPts val="1224"/>
              </a:spcBef>
              <a:spcAft>
                <a:spcPts val="200"/>
              </a:spcAft>
              <a:buFont typeface="Arial"/>
              <a:buChar char="•"/>
            </a:pPr>
            <a:r>
              <a:rPr lang="en-CA" sz="1800" b="1" dirty="0" smtClean="0">
                <a:solidFill>
                  <a:srgbClr val="376092"/>
                </a:solidFill>
                <a:latin typeface="Baskerville"/>
                <a:cs typeface="Baskerville"/>
              </a:rPr>
              <a:t>System Stakeholders:</a:t>
            </a:r>
            <a:endParaRPr lang="en-CA" sz="1800" b="1" dirty="0">
              <a:solidFill>
                <a:srgbClr val="376092"/>
              </a:solidFill>
              <a:latin typeface="Baskerville"/>
              <a:cs typeface="Baskerville"/>
            </a:endParaRPr>
          </a:p>
          <a:p>
            <a:pPr marL="800100" lvl="2" indent="0">
              <a:lnSpc>
                <a:spcPct val="80000"/>
              </a:lnSpc>
              <a:spcAft>
                <a:spcPts val="200"/>
              </a:spcAft>
              <a:buNone/>
            </a:pPr>
            <a:r>
              <a:rPr lang="en-CA" sz="1800" dirty="0" smtClean="0">
                <a:latin typeface="Baskerville"/>
                <a:cs typeface="Baskerville"/>
              </a:rPr>
              <a:t>Government</a:t>
            </a:r>
            <a:r>
              <a:rPr lang="en-CA" sz="1800" dirty="0">
                <a:latin typeface="Baskerville"/>
                <a:cs typeface="Baskerville"/>
              </a:rPr>
              <a:t>, quality assurance agencies, </a:t>
            </a:r>
            <a:r>
              <a:rPr lang="en-CA" sz="1800" dirty="0" smtClean="0">
                <a:latin typeface="Baskerville"/>
                <a:cs typeface="Baskerville"/>
              </a:rPr>
              <a:t>arms-length </a:t>
            </a:r>
            <a:r>
              <a:rPr lang="en-CA" sz="1800" dirty="0">
                <a:latin typeface="Baskerville"/>
                <a:cs typeface="Baskerville"/>
              </a:rPr>
              <a:t>research and </a:t>
            </a:r>
            <a:r>
              <a:rPr lang="en-CA" sz="1800" dirty="0" smtClean="0">
                <a:latin typeface="Baskerville"/>
                <a:cs typeface="Baskerville"/>
              </a:rPr>
              <a:t>advisory</a:t>
            </a:r>
          </a:p>
          <a:p>
            <a:pPr marL="800100" lvl="2" indent="0">
              <a:lnSpc>
                <a:spcPct val="80000"/>
              </a:lnSpc>
              <a:spcAft>
                <a:spcPts val="200"/>
              </a:spcAft>
              <a:buNone/>
            </a:pPr>
            <a:r>
              <a:rPr lang="en-CA" sz="1800" dirty="0" smtClean="0">
                <a:latin typeface="Baskerville"/>
                <a:cs typeface="Baskerville"/>
              </a:rPr>
              <a:t>organizations</a:t>
            </a:r>
            <a:r>
              <a:rPr lang="en-CA" sz="1800" dirty="0">
                <a:latin typeface="Baskerville"/>
                <a:cs typeface="Baskerville"/>
              </a:rPr>
              <a:t>, and institutional leaders, faculty and staff  </a:t>
            </a:r>
          </a:p>
          <a:p>
            <a:pPr marL="400050" lvl="1" indent="0">
              <a:lnSpc>
                <a:spcPct val="80000"/>
              </a:lnSpc>
              <a:spcAft>
                <a:spcPts val="1200"/>
              </a:spcAft>
              <a:buNone/>
            </a:pPr>
            <a:endParaRPr lang="en-CA" sz="1800" dirty="0">
              <a:latin typeface="Baskerville"/>
              <a:cs typeface="Baskerville"/>
            </a:endParaRPr>
          </a:p>
          <a:p>
            <a:pPr lvl="1" indent="-342900">
              <a:spcAft>
                <a:spcPts val="1200"/>
              </a:spcAft>
              <a:buFont typeface="Arial"/>
              <a:buChar char="•"/>
            </a:pPr>
            <a:endParaRPr lang="en-CA" sz="2000" dirty="0"/>
          </a:p>
          <a:p>
            <a:pPr marL="400050" lvl="1" indent="0">
              <a:buNone/>
            </a:pPr>
            <a:r>
              <a:rPr lang="en-CA" sz="2000" dirty="0"/>
              <a:t> </a:t>
            </a:r>
          </a:p>
          <a:p>
            <a:pPr marL="400050" lvl="1" indent="0">
              <a:buNone/>
            </a:pPr>
            <a:r>
              <a:rPr lang="en-CA" sz="2000" dirty="0"/>
              <a:t> </a:t>
            </a:r>
          </a:p>
          <a:p>
            <a:pPr marL="0" indent="0">
              <a:buFont typeface="Arial" charset="0"/>
              <a:buNone/>
            </a:pPr>
            <a:endParaRPr lang="en-CA" sz="2000" dirty="0">
              <a:latin typeface="Calibri" charset="0"/>
            </a:endParaRPr>
          </a:p>
          <a:p>
            <a:pPr marL="0" indent="0" algn="ctr">
              <a:buFont typeface="Arial" charset="0"/>
              <a:buNone/>
            </a:pPr>
            <a:endParaRPr lang="en-US" sz="2400" dirty="0">
              <a:latin typeface="Calibri" charset="0"/>
            </a:endParaRPr>
          </a:p>
        </p:txBody>
      </p:sp>
      <p:pic>
        <p:nvPicPr>
          <p:cNvPr id="8" name="Picture 7" descr="ONCAT - CATON"/>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629400" y="152400"/>
            <a:ext cx="2327275" cy="647065"/>
          </a:xfrm>
          <a:prstGeom prst="rect">
            <a:avLst/>
          </a:prstGeom>
          <a:noFill/>
          <a:ln>
            <a:noFill/>
          </a:ln>
        </p:spPr>
      </p:pic>
      <p:pic>
        <p:nvPicPr>
          <p:cNvPr id="6" name="Picture 5"/>
          <p:cNvPicPr>
            <a:picLocks noChangeAspect="1"/>
          </p:cNvPicPr>
          <p:nvPr/>
        </p:nvPicPr>
        <p:blipFill>
          <a:blip r:embed="rId5"/>
          <a:stretch>
            <a:fillRect/>
          </a:stretch>
        </p:blipFill>
        <p:spPr>
          <a:xfrm>
            <a:off x="902554" y="304801"/>
            <a:ext cx="2209800" cy="592872"/>
          </a:xfrm>
          <a:prstGeom prst="rect">
            <a:avLst/>
          </a:prstGeom>
        </p:spPr>
      </p:pic>
      <p:sp>
        <p:nvSpPr>
          <p:cNvPr id="9" name="TextBox 8"/>
          <p:cNvSpPr txBox="1"/>
          <p:nvPr/>
        </p:nvSpPr>
        <p:spPr>
          <a:xfrm>
            <a:off x="832277" y="990600"/>
            <a:ext cx="5339923" cy="338554"/>
          </a:xfrm>
          <a:prstGeom prst="rect">
            <a:avLst/>
          </a:prstGeom>
          <a:noFill/>
        </p:spPr>
        <p:txBody>
          <a:bodyPr wrap="none" rtlCol="0">
            <a:spAutoFit/>
          </a:bodyPr>
          <a:lstStyle/>
          <a:p>
            <a:r>
              <a:rPr lang="en-US" sz="1600" b="1" dirty="0">
                <a:solidFill>
                  <a:schemeClr val="tx1">
                    <a:lumMod val="50000"/>
                    <a:lumOff val="50000"/>
                  </a:schemeClr>
                </a:solidFill>
                <a:latin typeface="Baskerville"/>
                <a:cs typeface="Baskerville"/>
              </a:rPr>
              <a:t>Learning Outcomes for Transfer Publication Project</a:t>
            </a:r>
          </a:p>
        </p:txBody>
      </p:sp>
    </p:spTree>
    <p:extLst>
      <p:ext uri="{BB962C8B-B14F-4D97-AF65-F5344CB8AC3E}">
        <p14:creationId xmlns:p14="http://schemas.microsoft.com/office/powerpoint/2010/main" val="917954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bwMode="auto">
          <a:xfrm>
            <a:off x="457200" y="1600200"/>
            <a:ext cx="8229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1" indent="0">
              <a:spcAft>
                <a:spcPts val="1200"/>
              </a:spcAft>
              <a:buNone/>
            </a:pPr>
            <a:r>
              <a:rPr lang="en-CA" sz="2400" b="1" dirty="0">
                <a:solidFill>
                  <a:schemeClr val="accent1">
                    <a:lumMod val="75000"/>
                  </a:schemeClr>
                </a:solidFill>
                <a:latin typeface="Baskerville"/>
                <a:cs typeface="Baskerville"/>
              </a:rPr>
              <a:t>Problem Context:</a:t>
            </a:r>
          </a:p>
          <a:p>
            <a:pPr lvl="1" indent="-342900">
              <a:buFont typeface="Arial"/>
              <a:buChar char="•"/>
            </a:pPr>
            <a:r>
              <a:rPr lang="en-CA" sz="1800" dirty="0">
                <a:latin typeface="Baskerville"/>
                <a:cs typeface="Baskerville"/>
              </a:rPr>
              <a:t>Learning outcomes; credit transfer are ‘wicked’ problems.</a:t>
            </a:r>
          </a:p>
          <a:p>
            <a:pPr lvl="1" indent="-342900">
              <a:buFont typeface="Arial"/>
              <a:buChar char="•"/>
            </a:pPr>
            <a:r>
              <a:rPr lang="en-US" sz="1800" dirty="0">
                <a:latin typeface="Baskerville"/>
                <a:cs typeface="Baskerville"/>
              </a:rPr>
              <a:t>Things that matter</a:t>
            </a:r>
            <a:r>
              <a:rPr lang="mr-IN" sz="1800" dirty="0">
                <a:latin typeface="Baskerville"/>
                <a:cs typeface="Baskerville"/>
              </a:rPr>
              <a:t>…</a:t>
            </a:r>
            <a:endParaRPr lang="en-CA" sz="1800" dirty="0">
              <a:latin typeface="Baskerville"/>
              <a:cs typeface="Baskerville"/>
            </a:endParaRPr>
          </a:p>
          <a:p>
            <a:pPr lvl="2" indent="-342900">
              <a:lnSpc>
                <a:spcPct val="120000"/>
              </a:lnSpc>
              <a:buFont typeface="Wingdings" charset="2"/>
              <a:buChar char="ü"/>
            </a:pPr>
            <a:r>
              <a:rPr lang="en-CA" sz="1800" dirty="0">
                <a:latin typeface="Baskerville"/>
                <a:cs typeface="Baskerville"/>
              </a:rPr>
              <a:t>History, symbolism and materiality</a:t>
            </a:r>
          </a:p>
          <a:p>
            <a:pPr lvl="2" indent="-342900">
              <a:lnSpc>
                <a:spcPct val="120000"/>
              </a:lnSpc>
              <a:buFont typeface="Wingdings" charset="2"/>
              <a:buChar char="ü"/>
            </a:pPr>
            <a:r>
              <a:rPr lang="en-CA" sz="1800" dirty="0">
                <a:latin typeface="Baskerville"/>
                <a:cs typeface="Baskerville"/>
              </a:rPr>
              <a:t>Pedagogic discourses, means and methods</a:t>
            </a:r>
          </a:p>
          <a:p>
            <a:pPr lvl="2" indent="-342900">
              <a:lnSpc>
                <a:spcPct val="120000"/>
              </a:lnSpc>
              <a:buFont typeface="Wingdings" charset="2"/>
              <a:buChar char="ü"/>
            </a:pPr>
            <a:r>
              <a:rPr lang="en-CA" sz="1800" dirty="0">
                <a:latin typeface="Baskerville"/>
                <a:cs typeface="Baskerville"/>
              </a:rPr>
              <a:t>Policy, practice and process </a:t>
            </a:r>
          </a:p>
          <a:p>
            <a:pPr lvl="2" indent="-342900">
              <a:lnSpc>
                <a:spcPct val="120000"/>
              </a:lnSpc>
              <a:buFont typeface="Wingdings" charset="2"/>
              <a:buChar char="ü"/>
            </a:pPr>
            <a:r>
              <a:rPr lang="en-CA" sz="1800" dirty="0">
                <a:latin typeface="Baskerville"/>
                <a:cs typeface="Baskerville"/>
              </a:rPr>
              <a:t>Frameworks, tools and mechanisms</a:t>
            </a:r>
          </a:p>
          <a:p>
            <a:pPr lvl="2" indent="-342900">
              <a:lnSpc>
                <a:spcPct val="120000"/>
              </a:lnSpc>
              <a:buFont typeface="Wingdings" charset="2"/>
              <a:buChar char="ü"/>
            </a:pPr>
            <a:r>
              <a:rPr lang="en-CA" sz="1800" dirty="0">
                <a:latin typeface="Baskerville"/>
                <a:cs typeface="Baskerville"/>
              </a:rPr>
              <a:t>Roles, responsibilities and motivations</a:t>
            </a:r>
          </a:p>
          <a:p>
            <a:pPr lvl="2" indent="-342900">
              <a:lnSpc>
                <a:spcPct val="120000"/>
              </a:lnSpc>
              <a:buFont typeface="Wingdings" charset="2"/>
              <a:buChar char="ü"/>
            </a:pPr>
            <a:r>
              <a:rPr lang="en-CA" sz="1800" dirty="0">
                <a:latin typeface="Baskerville"/>
                <a:cs typeface="Baskerville"/>
              </a:rPr>
              <a:t>Power dynamics and trust</a:t>
            </a:r>
          </a:p>
          <a:p>
            <a:pPr marL="400050" lvl="1" indent="0">
              <a:buNone/>
            </a:pPr>
            <a:r>
              <a:rPr lang="en-CA" sz="2000" dirty="0" smtClean="0"/>
              <a:t> </a:t>
            </a:r>
            <a:endParaRPr lang="en-CA" sz="2000" dirty="0"/>
          </a:p>
          <a:p>
            <a:pPr marL="0" indent="0">
              <a:buFont typeface="Arial" charset="0"/>
              <a:buNone/>
            </a:pPr>
            <a:endParaRPr lang="en-CA" sz="2000" dirty="0">
              <a:latin typeface="Calibri" charset="0"/>
            </a:endParaRPr>
          </a:p>
          <a:p>
            <a:pPr marL="0" indent="0" algn="ctr">
              <a:buFont typeface="Arial" charset="0"/>
              <a:buNone/>
            </a:pPr>
            <a:endParaRPr lang="en-US" sz="2400" dirty="0">
              <a:latin typeface="Calibri" charset="0"/>
            </a:endParaRPr>
          </a:p>
        </p:txBody>
      </p:sp>
      <p:pic>
        <p:nvPicPr>
          <p:cNvPr id="9" name="Picture 8" descr="ONCAT - CATON"/>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629400" y="152400"/>
            <a:ext cx="2327275" cy="647065"/>
          </a:xfrm>
          <a:prstGeom prst="rect">
            <a:avLst/>
          </a:prstGeom>
          <a:noFill/>
          <a:ln>
            <a:noFill/>
          </a:ln>
        </p:spPr>
      </p:pic>
      <p:pic>
        <p:nvPicPr>
          <p:cNvPr id="5" name="Picture 4"/>
          <p:cNvPicPr>
            <a:picLocks noChangeAspect="1"/>
          </p:cNvPicPr>
          <p:nvPr/>
        </p:nvPicPr>
        <p:blipFill>
          <a:blip r:embed="rId4"/>
          <a:stretch>
            <a:fillRect/>
          </a:stretch>
        </p:blipFill>
        <p:spPr>
          <a:xfrm>
            <a:off x="908477" y="304801"/>
            <a:ext cx="2209800" cy="592872"/>
          </a:xfrm>
          <a:prstGeom prst="rect">
            <a:avLst/>
          </a:prstGeom>
        </p:spPr>
      </p:pic>
      <p:sp>
        <p:nvSpPr>
          <p:cNvPr id="6" name="TextBox 5"/>
          <p:cNvSpPr txBox="1"/>
          <p:nvPr/>
        </p:nvSpPr>
        <p:spPr>
          <a:xfrm>
            <a:off x="838200" y="990600"/>
            <a:ext cx="5339923" cy="338554"/>
          </a:xfrm>
          <a:prstGeom prst="rect">
            <a:avLst/>
          </a:prstGeom>
          <a:noFill/>
        </p:spPr>
        <p:txBody>
          <a:bodyPr wrap="none" rtlCol="0">
            <a:spAutoFit/>
          </a:bodyPr>
          <a:lstStyle/>
          <a:p>
            <a:r>
              <a:rPr lang="en-US" sz="1600" b="1" dirty="0">
                <a:solidFill>
                  <a:schemeClr val="tx1">
                    <a:lumMod val="50000"/>
                    <a:lumOff val="50000"/>
                  </a:schemeClr>
                </a:solidFill>
                <a:latin typeface="Baskerville"/>
                <a:cs typeface="Baskerville"/>
              </a:rPr>
              <a:t>Learning Outcomes for Transfer Publication Project</a:t>
            </a:r>
          </a:p>
        </p:txBody>
      </p:sp>
    </p:spTree>
    <p:extLst>
      <p:ext uri="{BB962C8B-B14F-4D97-AF65-F5344CB8AC3E}">
        <p14:creationId xmlns:p14="http://schemas.microsoft.com/office/powerpoint/2010/main" val="1398636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p:cNvSpPr txBox="1">
            <a:spLocks/>
          </p:cNvSpPr>
          <p:nvPr/>
        </p:nvSpPr>
        <p:spPr bwMode="auto">
          <a:xfrm>
            <a:off x="457200" y="1676400"/>
            <a:ext cx="8229600" cy="554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1" indent="0">
              <a:spcAft>
                <a:spcPts val="1200"/>
              </a:spcAft>
              <a:buNone/>
            </a:pPr>
            <a:r>
              <a:rPr lang="en-CA" sz="2400" b="1" dirty="0">
                <a:solidFill>
                  <a:srgbClr val="376092"/>
                </a:solidFill>
                <a:latin typeface="Baskerville"/>
                <a:cs typeface="Baskerville"/>
              </a:rPr>
              <a:t>Preliminary Recommendations:</a:t>
            </a:r>
            <a:endParaRPr lang="en-CA" sz="2000" dirty="0"/>
          </a:p>
        </p:txBody>
      </p:sp>
      <p:sp>
        <p:nvSpPr>
          <p:cNvPr id="19" name="Rectangle 18"/>
          <p:cNvSpPr/>
          <p:nvPr/>
        </p:nvSpPr>
        <p:spPr>
          <a:xfrm>
            <a:off x="621079" y="2286000"/>
            <a:ext cx="8312150" cy="4298613"/>
          </a:xfrm>
          <a:prstGeom prst="rect">
            <a:avLst/>
          </a:prstGeom>
        </p:spPr>
        <p:txBody>
          <a:bodyPr wrap="square">
            <a:spAutoFit/>
          </a:bodyPr>
          <a:lstStyle/>
          <a:p>
            <a:pPr marL="342900" indent="-342900">
              <a:spcAft>
                <a:spcPts val="1000"/>
              </a:spcAft>
              <a:buFont typeface="Wingdings" charset="2"/>
              <a:buChar char="Ø"/>
            </a:pPr>
            <a:r>
              <a:rPr lang="en-US" sz="1600" dirty="0">
                <a:latin typeface="Baskerville"/>
                <a:cs typeface="Baskerville"/>
              </a:rPr>
              <a:t>The leveraging of learning outcomes in the reform of credit transfer practices across the system cannot be accomplished quickly but </a:t>
            </a:r>
            <a:r>
              <a:rPr lang="en-US" sz="1600" b="1" dirty="0">
                <a:latin typeface="Baskerville"/>
                <a:cs typeface="Baskerville"/>
              </a:rPr>
              <a:t>must be built over time through purposeful policy and sustained implementation</a:t>
            </a:r>
            <a:r>
              <a:rPr lang="en-US" sz="1600" dirty="0">
                <a:latin typeface="Baskerville"/>
                <a:cs typeface="Baskerville"/>
              </a:rPr>
              <a:t>.  </a:t>
            </a:r>
          </a:p>
          <a:p>
            <a:pPr marL="342900" indent="-342900">
              <a:spcAft>
                <a:spcPts val="1000"/>
              </a:spcAft>
              <a:buFont typeface="Wingdings" charset="2"/>
              <a:buChar char="Ø"/>
            </a:pPr>
            <a:r>
              <a:rPr lang="en-US" sz="1600" dirty="0">
                <a:latin typeface="Baskerville"/>
                <a:cs typeface="Baskerville"/>
              </a:rPr>
              <a:t>Learning </a:t>
            </a:r>
            <a:r>
              <a:rPr lang="en-US" sz="1600" dirty="0" smtClean="0">
                <a:latin typeface="Baskerville"/>
                <a:cs typeface="Baskerville"/>
              </a:rPr>
              <a:t>outcomes, as with any system construct, </a:t>
            </a:r>
            <a:r>
              <a:rPr lang="en-US" sz="1600" b="1" dirty="0" smtClean="0">
                <a:latin typeface="Baskerville"/>
                <a:cs typeface="Baskerville"/>
              </a:rPr>
              <a:t>should </a:t>
            </a:r>
            <a:r>
              <a:rPr lang="en-US" sz="1600" b="1" dirty="0">
                <a:latin typeface="Baskerville"/>
                <a:cs typeface="Baskerville"/>
              </a:rPr>
              <a:t>not be overloaded </a:t>
            </a:r>
            <a:r>
              <a:rPr lang="en-US" sz="1600" dirty="0">
                <a:latin typeface="Baskerville"/>
                <a:cs typeface="Baskerville"/>
              </a:rPr>
              <a:t>conceptually </a:t>
            </a:r>
            <a:r>
              <a:rPr lang="en-US" sz="1600" dirty="0" smtClean="0">
                <a:latin typeface="Baskerville"/>
                <a:cs typeface="Baskerville"/>
              </a:rPr>
              <a:t>with </a:t>
            </a:r>
            <a:r>
              <a:rPr lang="en-US" sz="1600" dirty="0">
                <a:latin typeface="Baskerville"/>
                <a:cs typeface="Baskerville"/>
              </a:rPr>
              <a:t>unrealistic </a:t>
            </a:r>
            <a:r>
              <a:rPr lang="en-US" sz="1600" dirty="0" smtClean="0">
                <a:latin typeface="Baskerville"/>
                <a:cs typeface="Baskerville"/>
              </a:rPr>
              <a:t>expectations </a:t>
            </a:r>
            <a:r>
              <a:rPr lang="en-US" sz="1600" dirty="0">
                <a:latin typeface="Baskerville"/>
                <a:cs typeface="Baskerville"/>
              </a:rPr>
              <a:t>that </a:t>
            </a:r>
            <a:r>
              <a:rPr lang="en-US" sz="1600" dirty="0" smtClean="0">
                <a:latin typeface="Baskerville"/>
                <a:cs typeface="Baskerville"/>
              </a:rPr>
              <a:t>they </a:t>
            </a:r>
            <a:r>
              <a:rPr lang="en-US" sz="1600" dirty="0">
                <a:latin typeface="Baskerville"/>
                <a:cs typeface="Baskerville"/>
              </a:rPr>
              <a:t>alone can make postsecondary </a:t>
            </a:r>
            <a:r>
              <a:rPr lang="en-US" sz="1600" dirty="0" smtClean="0">
                <a:latin typeface="Baskerville"/>
                <a:cs typeface="Baskerville"/>
              </a:rPr>
              <a:t>education </a:t>
            </a:r>
            <a:r>
              <a:rPr lang="en-US" sz="1600" dirty="0">
                <a:latin typeface="Baskerville"/>
                <a:cs typeface="Baskerville"/>
              </a:rPr>
              <a:t>suddenly accessible, equitable and cost/time effective.   </a:t>
            </a:r>
          </a:p>
          <a:p>
            <a:pPr marL="285750" indent="-285750">
              <a:spcAft>
                <a:spcPts val="1000"/>
              </a:spcAft>
              <a:buFont typeface="Wingdings" charset="2"/>
              <a:buChar char="Ø"/>
            </a:pPr>
            <a:r>
              <a:rPr lang="en-US" sz="1600" dirty="0">
                <a:latin typeface="Baskerville"/>
                <a:cs typeface="Baskerville"/>
              </a:rPr>
              <a:t>A </a:t>
            </a:r>
            <a:r>
              <a:rPr lang="en-US" sz="1600" b="1" dirty="0">
                <a:latin typeface="Baskerville"/>
                <a:cs typeface="Baskerville"/>
              </a:rPr>
              <a:t>wide diversity of stakeholders </a:t>
            </a:r>
            <a:r>
              <a:rPr lang="en-US" sz="1600" dirty="0">
                <a:latin typeface="Baskerville"/>
                <a:cs typeface="Baskerville"/>
              </a:rPr>
              <a:t>representative of every element of the system needs to be sustainably engaged and supported in developing collective understandings and the conscious use of outcomes in an array of interconnected ways.</a:t>
            </a:r>
          </a:p>
          <a:p>
            <a:pPr marL="285750" indent="-285750">
              <a:spcAft>
                <a:spcPts val="1000"/>
              </a:spcAft>
              <a:buFont typeface="Wingdings" charset="2"/>
              <a:buChar char="Ø"/>
            </a:pPr>
            <a:r>
              <a:rPr lang="en-US" sz="1600" dirty="0">
                <a:latin typeface="Baskerville"/>
                <a:cs typeface="Baskerville"/>
              </a:rPr>
              <a:t>We must recognize and factor into how outcomes are used in credit transfer the </a:t>
            </a:r>
            <a:r>
              <a:rPr lang="en-US" sz="1600" b="1" dirty="0">
                <a:latin typeface="Baskerville"/>
                <a:cs typeface="Baskerville"/>
              </a:rPr>
              <a:t>differences in construction and progression of knowledge </a:t>
            </a:r>
            <a:r>
              <a:rPr lang="en-US" sz="1600" dirty="0">
                <a:latin typeface="Baskerville"/>
                <a:cs typeface="Baskerville"/>
              </a:rPr>
              <a:t>to enable spanning of boundaries between disciplines and fields; vocational and academic education.</a:t>
            </a:r>
          </a:p>
          <a:p>
            <a:pPr marL="285750" indent="-285750">
              <a:spcAft>
                <a:spcPts val="600"/>
              </a:spcAft>
              <a:buFont typeface="Wingdings" charset="2"/>
              <a:buChar char="Ø"/>
            </a:pPr>
            <a:r>
              <a:rPr lang="en-US" sz="1600" b="1" dirty="0">
                <a:latin typeface="Baskerville"/>
                <a:cs typeface="Baskerville"/>
              </a:rPr>
              <a:t>Competencies and outcomes must be authentic to and embodied in teaching and learning processes </a:t>
            </a:r>
            <a:r>
              <a:rPr lang="en-US" sz="1600" dirty="0">
                <a:latin typeface="Baskerville"/>
                <a:cs typeface="Baskerville"/>
              </a:rPr>
              <a:t>and therefore cannot be externally imposed or narrowly specified.</a:t>
            </a:r>
          </a:p>
        </p:txBody>
      </p:sp>
      <p:pic>
        <p:nvPicPr>
          <p:cNvPr id="10" name="Picture 9" descr="ONCAT - CATON"/>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629400" y="152400"/>
            <a:ext cx="2327275" cy="647065"/>
          </a:xfrm>
          <a:prstGeom prst="rect">
            <a:avLst/>
          </a:prstGeom>
          <a:noFill/>
          <a:ln>
            <a:noFill/>
          </a:ln>
        </p:spPr>
      </p:pic>
      <p:pic>
        <p:nvPicPr>
          <p:cNvPr id="7" name="Picture 6"/>
          <p:cNvPicPr>
            <a:picLocks noChangeAspect="1"/>
          </p:cNvPicPr>
          <p:nvPr/>
        </p:nvPicPr>
        <p:blipFill>
          <a:blip r:embed="rId4"/>
          <a:stretch>
            <a:fillRect/>
          </a:stretch>
        </p:blipFill>
        <p:spPr>
          <a:xfrm>
            <a:off x="908477" y="304801"/>
            <a:ext cx="2209800" cy="592872"/>
          </a:xfrm>
          <a:prstGeom prst="rect">
            <a:avLst/>
          </a:prstGeom>
        </p:spPr>
      </p:pic>
      <p:sp>
        <p:nvSpPr>
          <p:cNvPr id="12" name="TextBox 11"/>
          <p:cNvSpPr txBox="1"/>
          <p:nvPr/>
        </p:nvSpPr>
        <p:spPr>
          <a:xfrm>
            <a:off x="838200" y="990600"/>
            <a:ext cx="5339923" cy="338554"/>
          </a:xfrm>
          <a:prstGeom prst="rect">
            <a:avLst/>
          </a:prstGeom>
          <a:noFill/>
        </p:spPr>
        <p:txBody>
          <a:bodyPr wrap="none" rtlCol="0">
            <a:spAutoFit/>
          </a:bodyPr>
          <a:lstStyle/>
          <a:p>
            <a:r>
              <a:rPr lang="en-US" sz="1600" b="1" dirty="0">
                <a:solidFill>
                  <a:schemeClr val="tx1">
                    <a:lumMod val="50000"/>
                    <a:lumOff val="50000"/>
                  </a:schemeClr>
                </a:solidFill>
                <a:latin typeface="Baskerville"/>
                <a:cs typeface="Baskerville"/>
              </a:rPr>
              <a:t>Learning Outcomes for Transfer Publication Project</a:t>
            </a:r>
          </a:p>
        </p:txBody>
      </p:sp>
    </p:spTree>
    <p:extLst>
      <p:ext uri="{BB962C8B-B14F-4D97-AF65-F5344CB8AC3E}">
        <p14:creationId xmlns:p14="http://schemas.microsoft.com/office/powerpoint/2010/main" val="361383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bwMode="auto">
          <a:xfrm>
            <a:off x="533400" y="762000"/>
            <a:ext cx="7239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1" indent="0">
              <a:spcAft>
                <a:spcPts val="1200"/>
              </a:spcAft>
              <a:buNone/>
            </a:pPr>
            <a:endParaRPr lang="en-CA" sz="2400" b="1" dirty="0">
              <a:solidFill>
                <a:srgbClr val="376092"/>
              </a:solidFill>
              <a:latin typeface="Baskerville"/>
              <a:cs typeface="Baskerville"/>
            </a:endParaRPr>
          </a:p>
          <a:p>
            <a:pPr marL="0" lvl="1" indent="0">
              <a:buNone/>
            </a:pPr>
            <a:r>
              <a:rPr lang="en-CA" sz="2400" b="1" dirty="0">
                <a:solidFill>
                  <a:srgbClr val="376092"/>
                </a:solidFill>
                <a:latin typeface="Baskerville"/>
                <a:cs typeface="Baskerville"/>
              </a:rPr>
              <a:t>Thanks for listening!  Questions?  Ideas</a:t>
            </a:r>
            <a:r>
              <a:rPr lang="en-CA" sz="2400" b="1" dirty="0" smtClean="0">
                <a:solidFill>
                  <a:srgbClr val="376092"/>
                </a:solidFill>
                <a:latin typeface="Baskerville"/>
                <a:cs typeface="Baskerville"/>
              </a:rPr>
              <a:t>?</a:t>
            </a:r>
          </a:p>
          <a:p>
            <a:pPr marL="0" lvl="1" indent="0">
              <a:buNone/>
            </a:pPr>
            <a:endParaRPr lang="en-US" sz="2400" b="1" dirty="0">
              <a:solidFill>
                <a:srgbClr val="376092"/>
              </a:solidFill>
              <a:latin typeface="Baskerville"/>
              <a:cs typeface="Baskerville"/>
            </a:endParaRPr>
          </a:p>
          <a:p>
            <a:pPr marL="0" lvl="1" indent="0">
              <a:buNone/>
            </a:pPr>
            <a:r>
              <a:rPr lang="en-US" sz="2400" b="1" dirty="0" smtClean="0">
                <a:solidFill>
                  <a:srgbClr val="376092"/>
                </a:solidFill>
                <a:latin typeface="Baskerville"/>
                <a:cs typeface="Baskerville"/>
              </a:rPr>
              <a:t>For further details and contact information, please refer to the handout.</a:t>
            </a:r>
            <a:endParaRPr lang="en-CA" sz="2400" b="1" dirty="0">
              <a:solidFill>
                <a:srgbClr val="376092"/>
              </a:solidFill>
              <a:latin typeface="Baskerville"/>
              <a:cs typeface="Baskerville"/>
            </a:endParaRPr>
          </a:p>
          <a:p>
            <a:pPr marL="0" indent="0">
              <a:buNone/>
            </a:pPr>
            <a:r>
              <a:rPr lang="en-CA" sz="2000" dirty="0">
                <a:latin typeface="Baskerville"/>
                <a:cs typeface="Baskerville"/>
              </a:rPr>
              <a:t> </a:t>
            </a:r>
          </a:p>
        </p:txBody>
      </p:sp>
    </p:spTree>
    <p:extLst>
      <p:ext uri="{BB962C8B-B14F-4D97-AF65-F5344CB8AC3E}">
        <p14:creationId xmlns:p14="http://schemas.microsoft.com/office/powerpoint/2010/main" val="21248869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85682</TotalTime>
  <Words>1678</Words>
  <Application>Microsoft Macintosh PowerPoint</Application>
  <PresentationFormat>On-screen Show (4:3)</PresentationFormat>
  <Paragraphs>125</Paragraphs>
  <Slides>7</Slides>
  <Notes>7</Notes>
  <HiddenSlides>0</HiddenSlides>
  <MMClips>1</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Learning Outcomes for Transfer Publication Project</vt:lpstr>
      <vt:lpstr>PowerPoint Presentation</vt:lpstr>
      <vt:lpstr>PowerPoint Presentation</vt:lpstr>
      <vt:lpstr>PowerPoint Presentation</vt:lpstr>
      <vt:lpstr>PowerPoint Presentation</vt:lpstr>
      <vt:lpstr>PowerPoint Presentation</vt:lpstr>
      <vt:lpstr>PowerPoint Presentation</vt:lpstr>
    </vt:vector>
  </TitlesOfParts>
  <Manager/>
  <Company>Brock University</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Game Space</dc:title>
  <dc:subject/>
  <dc:creator>User Services</dc:creator>
  <cp:keywords/>
  <dc:description/>
  <cp:lastModifiedBy>Jean Bridge</cp:lastModifiedBy>
  <cp:revision>555</cp:revision>
  <cp:lastPrinted>2015-11-16T17:35:18Z</cp:lastPrinted>
  <dcterms:created xsi:type="dcterms:W3CDTF">2014-10-14T18:31:38Z</dcterms:created>
  <dcterms:modified xsi:type="dcterms:W3CDTF">2018-10-09T19:41:40Z</dcterms:modified>
  <cp:category/>
</cp:coreProperties>
</file>