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1"/>
  </p:notesMasterIdLst>
  <p:sldIdLst>
    <p:sldId id="256" r:id="rId2"/>
    <p:sldId id="257" r:id="rId3"/>
    <p:sldId id="300" r:id="rId4"/>
    <p:sldId id="301" r:id="rId5"/>
    <p:sldId id="302" r:id="rId6"/>
    <p:sldId id="303" r:id="rId7"/>
    <p:sldId id="305" r:id="rId8"/>
    <p:sldId id="304" r:id="rId9"/>
    <p:sldId id="29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AA"/>
    <a:srgbClr val="B71233"/>
    <a:srgbClr val="E41740"/>
    <a:srgbClr val="D93F00"/>
    <a:srgbClr val="FFFFFF"/>
    <a:srgbClr val="E4B429"/>
    <a:srgbClr val="FFD54F"/>
    <a:srgbClr val="FFEA3D"/>
    <a:srgbClr val="FFFFAA"/>
    <a:srgbClr val="E02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6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 – 1 min</a:t>
            </a:r>
          </a:p>
          <a:p>
            <a:r>
              <a:rPr lang="en-US" dirty="0"/>
              <a:t>	</a:t>
            </a:r>
            <a:r>
              <a:rPr lang="en-US" dirty="0" smtClean="0"/>
              <a:t>introduce us</a:t>
            </a:r>
          </a:p>
          <a:p>
            <a:r>
              <a:rPr lang="en-US" dirty="0"/>
              <a:t>	</a:t>
            </a:r>
            <a:r>
              <a:rPr lang="en-US" dirty="0" smtClean="0"/>
              <a:t>number of times offered, number of participants started/completed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9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</a:t>
            </a:r>
          </a:p>
          <a:p>
            <a:r>
              <a:rPr lang="en-US" dirty="0"/>
              <a:t>	</a:t>
            </a:r>
            <a:r>
              <a:rPr lang="en-US" dirty="0" smtClean="0"/>
              <a:t>run thru the outline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 – 1 min</a:t>
            </a:r>
          </a:p>
          <a:p>
            <a:r>
              <a:rPr lang="en-US" dirty="0" smtClean="0"/>
              <a:t>The bridge-in, getting attendees excited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6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 – 1 min</a:t>
            </a:r>
          </a:p>
          <a:p>
            <a:r>
              <a:rPr lang="en-US" dirty="0"/>
              <a:t>	</a:t>
            </a:r>
            <a:r>
              <a:rPr lang="en-US" dirty="0" smtClean="0"/>
              <a:t>attendees outcome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5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 – 2 min</a:t>
            </a:r>
          </a:p>
          <a:p>
            <a:r>
              <a:rPr lang="en-US" dirty="0" smtClean="0"/>
              <a:t>Ask for attendees thoughts while Scott scribes them on board/flipchart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25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90159"/>
            <a:ext cx="5486400" cy="3600450"/>
          </a:xfrm>
        </p:spPr>
        <p:txBody>
          <a:bodyPr/>
          <a:lstStyle/>
          <a:p>
            <a:r>
              <a:rPr lang="en-US" dirty="0" smtClean="0"/>
              <a:t>Total time – </a:t>
            </a:r>
            <a:r>
              <a:rPr lang="en-US" dirty="0"/>
              <a:t>8</a:t>
            </a:r>
            <a:r>
              <a:rPr lang="en-US" dirty="0" smtClean="0"/>
              <a:t> min</a:t>
            </a:r>
          </a:p>
          <a:p>
            <a:r>
              <a:rPr lang="en-US" dirty="0" smtClean="0"/>
              <a:t>Bob – 1 – 1 min</a:t>
            </a:r>
          </a:p>
          <a:p>
            <a:r>
              <a:rPr lang="en-US" dirty="0"/>
              <a:t>	</a:t>
            </a:r>
            <a:r>
              <a:rPr lang="en-US" dirty="0" smtClean="0"/>
              <a:t>in the SAF we started with identifying PLLO being mindful of our profession’s competencies</a:t>
            </a:r>
          </a:p>
          <a:p>
            <a:r>
              <a:rPr lang="en-US" dirty="0"/>
              <a:t>	</a:t>
            </a:r>
            <a:r>
              <a:rPr lang="en-US" dirty="0" smtClean="0"/>
              <a:t>wanting all faculty to take, offering 2 – 3 </a:t>
            </a:r>
            <a:r>
              <a:rPr lang="en-US" dirty="0" err="1" smtClean="0"/>
              <a:t>hr</a:t>
            </a:r>
            <a:r>
              <a:rPr lang="en-US" dirty="0" smtClean="0"/>
              <a:t> sessions over 3 days in every term, on-line set-up/support</a:t>
            </a:r>
          </a:p>
          <a:p>
            <a:r>
              <a:rPr lang="en-US" dirty="0" smtClean="0"/>
              <a:t>Scott - 2 – 1 min</a:t>
            </a:r>
          </a:p>
          <a:p>
            <a:r>
              <a:rPr lang="en-US" dirty="0"/>
              <a:t>	</a:t>
            </a:r>
            <a:r>
              <a:rPr lang="en-US" dirty="0" smtClean="0"/>
              <a:t>2 or 3 key points from the Biggs article</a:t>
            </a:r>
          </a:p>
          <a:p>
            <a:r>
              <a:rPr lang="en-US" dirty="0" smtClean="0"/>
              <a:t>Scott – </a:t>
            </a:r>
            <a:r>
              <a:rPr lang="en-US" dirty="0" smtClean="0"/>
              <a:t>3 </a:t>
            </a:r>
            <a:r>
              <a:rPr lang="en-US" dirty="0" smtClean="0"/>
              <a:t>– 2 min for each of </a:t>
            </a:r>
            <a:r>
              <a:rPr lang="en-US" dirty="0" smtClean="0"/>
              <a:t>Day </a:t>
            </a:r>
            <a:r>
              <a:rPr lang="en-US" dirty="0" smtClean="0"/>
              <a:t>1 and 2 (using V 4 of the workshop)</a:t>
            </a:r>
          </a:p>
          <a:p>
            <a:r>
              <a:rPr lang="en-US" dirty="0"/>
              <a:t>	</a:t>
            </a:r>
            <a:r>
              <a:rPr lang="en-US" dirty="0" smtClean="0"/>
              <a:t>brief description  of  focus for the day including key topics</a:t>
            </a:r>
          </a:p>
          <a:p>
            <a:r>
              <a:rPr lang="en-US" dirty="0" smtClean="0"/>
              <a:t>Bob – </a:t>
            </a:r>
            <a:r>
              <a:rPr lang="en-US" dirty="0" smtClean="0"/>
              <a:t>3 </a:t>
            </a:r>
            <a:r>
              <a:rPr lang="en-US" dirty="0" smtClean="0"/>
              <a:t>– 2 </a:t>
            </a:r>
            <a:r>
              <a:rPr lang="en-US" dirty="0" smtClean="0"/>
              <a:t>min for Day 3 </a:t>
            </a:r>
            <a:endParaRPr lang="en-US" dirty="0" smtClean="0"/>
          </a:p>
          <a:p>
            <a:r>
              <a:rPr lang="en-US" dirty="0" smtClean="0"/>
              <a:t>	brief description (using V4 of the workshop)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9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time – </a:t>
            </a:r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 smtClean="0"/>
              <a:t>min</a:t>
            </a:r>
          </a:p>
          <a:p>
            <a:r>
              <a:rPr lang="en-US" dirty="0" smtClean="0"/>
              <a:t>David – 6 – 5 min</a:t>
            </a:r>
          </a:p>
          <a:p>
            <a:r>
              <a:rPr lang="en-US" dirty="0"/>
              <a:t>	</a:t>
            </a:r>
            <a:r>
              <a:rPr lang="en-US" dirty="0" smtClean="0"/>
              <a:t>progressing thru each of the 4 offerings referring to instructor feedback and our reflections</a:t>
            </a:r>
          </a:p>
          <a:p>
            <a:r>
              <a:rPr lang="en-US" dirty="0" smtClean="0"/>
              <a:t>Bob – 7 – 2 min</a:t>
            </a:r>
          </a:p>
          <a:p>
            <a:r>
              <a:rPr lang="en-US" dirty="0"/>
              <a:t>	</a:t>
            </a:r>
            <a:r>
              <a:rPr lang="en-US" dirty="0" smtClean="0"/>
              <a:t>reviewing </a:t>
            </a:r>
            <a:r>
              <a:rPr lang="en-US" dirty="0" smtClean="0"/>
              <a:t>survey questions and responses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responses to written questions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 – 5 min</a:t>
            </a:r>
          </a:p>
          <a:p>
            <a:r>
              <a:rPr lang="en-US" dirty="0"/>
              <a:t>	</a:t>
            </a:r>
            <a:r>
              <a:rPr lang="en-US" dirty="0" smtClean="0"/>
              <a:t>go </a:t>
            </a:r>
            <a:r>
              <a:rPr lang="en-US" dirty="0"/>
              <a:t>back to the points identified earlier and speaking to the one’s dealt with/not dealt with in our workshop</a:t>
            </a:r>
            <a:endParaRPr lang="en-CA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give</a:t>
            </a:r>
            <a:r>
              <a:rPr lang="en-US" dirty="0" smtClean="0"/>
              <a:t> </a:t>
            </a:r>
            <a:r>
              <a:rPr lang="en-US" dirty="0" smtClean="0"/>
              <a:t>them </a:t>
            </a:r>
            <a:r>
              <a:rPr lang="en-US" dirty="0" smtClean="0"/>
              <a:t>1 </a:t>
            </a:r>
            <a:r>
              <a:rPr lang="en-US" dirty="0" smtClean="0"/>
              <a:t>min on their own and then asking if anyone wants to share, including questions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12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 – 1 min</a:t>
            </a:r>
          </a:p>
          <a:p>
            <a:r>
              <a:rPr lang="en-US" dirty="0"/>
              <a:t>	</a:t>
            </a:r>
            <a:r>
              <a:rPr lang="en-US" dirty="0" smtClean="0"/>
              <a:t>ask for feedback/suggestions, offer our support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3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6519149" cy="147411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rgbClr val="FFA5AA"/>
          </a:solidFill>
        </p:spPr>
        <p:txBody>
          <a:bodyPr anchor="ctr" anchorCtr="0"/>
          <a:lstStyle>
            <a:lvl1pPr algn="ctr"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pPr/>
              <a:t>10/10/2018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0"/>
            <a:ext cx="9144000" cy="483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0077"/>
            <a:ext cx="3211830" cy="1293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1" y="6023610"/>
            <a:ext cx="640080" cy="6400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781040" y="6097428"/>
            <a:ext cx="25400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Impact" charset="0"/>
                <a:ea typeface="Impact" charset="0"/>
                <a:cs typeface="Impact" charset="0"/>
              </a:rPr>
              <a:t>professionals</a:t>
            </a:r>
            <a:r>
              <a:rPr lang="en-US" sz="1400" b="1" i="1" baseline="0" dirty="0">
                <a:latin typeface="Impact" charset="0"/>
                <a:ea typeface="Impact" charset="0"/>
                <a:cs typeface="Impact" charset="0"/>
              </a:rPr>
              <a:t> go</a:t>
            </a:r>
            <a:r>
              <a:rPr lang="en-US" sz="1400" b="0" i="1" baseline="0" dirty="0">
                <a:latin typeface="Impact" charset="0"/>
                <a:ea typeface="Impact" charset="0"/>
                <a:cs typeface="Impact" charset="0"/>
              </a:rPr>
              <a:t> </a:t>
            </a:r>
            <a:r>
              <a:rPr lang="en-US" sz="1400" b="0" i="0" baseline="0" dirty="0">
                <a:latin typeface="Impact" charset="0"/>
                <a:ea typeface="Impact" charset="0"/>
                <a:cs typeface="Impact" charset="0"/>
              </a:rPr>
              <a:t>#</a:t>
            </a:r>
            <a:r>
              <a:rPr lang="en-US" sz="1400" b="0" i="0" baseline="0" dirty="0" err="1">
                <a:latin typeface="Impact" charset="0"/>
                <a:ea typeface="Impact" charset="0"/>
                <a:cs typeface="Impact" charset="0"/>
              </a:rPr>
              <a:t>beyondideas</a:t>
            </a:r>
            <a:endParaRPr lang="en-US" sz="1400" b="0" i="0" baseline="0" dirty="0">
              <a:latin typeface="Impact" charset="0"/>
              <a:ea typeface="Impact" charset="0"/>
              <a:cs typeface="Impact" charset="0"/>
            </a:endParaRPr>
          </a:p>
          <a:p>
            <a:r>
              <a:rPr lang="en-US" sz="1200" b="0" i="0" baseline="0" dirty="0">
                <a:solidFill>
                  <a:srgbClr val="B71233"/>
                </a:solidFill>
                <a:latin typeface="Impact" charset="0"/>
                <a:ea typeface="Impact" charset="0"/>
                <a:cs typeface="Impact" charset="0"/>
              </a:rPr>
              <a:t>SCHOOL OF ACCOUNTING AND FINANCE</a:t>
            </a:r>
            <a:endParaRPr lang="en-US" sz="1200" b="1" i="1" dirty="0">
              <a:solidFill>
                <a:srgbClr val="B71233"/>
              </a:solidFill>
              <a:latin typeface="Impact" charset="0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1" y="1396192"/>
            <a:ext cx="4157035" cy="670270"/>
          </a:xfrm>
        </p:spPr>
        <p:txBody>
          <a:bodyPr anchor="b">
            <a:noAutofit/>
          </a:bodyPr>
          <a:lstStyle>
            <a:lvl1pPr marL="0" indent="0">
              <a:buNone/>
              <a:defRPr sz="2100" b="1" baseline="0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1" y="2184401"/>
            <a:ext cx="4157035" cy="3846945"/>
          </a:xfrm>
        </p:spPr>
        <p:txBody>
          <a:bodyPr>
            <a:normAutofit/>
          </a:bodyPr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500"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350"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200"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115" y="1396192"/>
            <a:ext cx="4195094" cy="670270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115" y="2184401"/>
            <a:ext cx="4195094" cy="3846945"/>
          </a:xfrm>
        </p:spPr>
        <p:txBody>
          <a:bodyPr>
            <a:normAutofit/>
          </a:bodyPr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500"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350"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200"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4913" y="434109"/>
            <a:ext cx="8677297" cy="89592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434109"/>
            <a:ext cx="8677297" cy="89592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7554" y="1237675"/>
            <a:ext cx="3248891" cy="9102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100" cap="all" baseline="0"/>
            </a:lvl1pPr>
          </a:lstStyle>
          <a:p>
            <a:r>
              <a:rPr lang="en-US" dirty="0"/>
              <a:t>CONTEXT or THEME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47555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947555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300" y="2420360"/>
            <a:ext cx="81534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1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947555" y="4784726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62714" y="495661"/>
            <a:ext cx="4080486" cy="57573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72" y="1237675"/>
            <a:ext cx="3248891" cy="9102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1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08707" y="2409026"/>
            <a:ext cx="3713021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65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0772" y="4784726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0773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773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2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4" y="2382982"/>
            <a:ext cx="8677297" cy="10460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cap="all" baseline="0"/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rgbClr val="B71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2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4" y="2382982"/>
            <a:ext cx="8677297" cy="10460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2" y="6335310"/>
            <a:ext cx="3919888" cy="2503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000" y="6335310"/>
            <a:ext cx="762000" cy="2503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2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4" y="2382982"/>
            <a:ext cx="8677297" cy="10460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19" y="4581237"/>
            <a:ext cx="8158163" cy="1597891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35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0"/>
            <a:ext cx="9144000" cy="483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" y="1344970"/>
            <a:ext cx="73025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3" y="397164"/>
            <a:ext cx="4573407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4114682" cy="147411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rgbClr val="FFA5AA"/>
          </a:solidFill>
        </p:spPr>
        <p:txBody>
          <a:bodyPr anchor="ctr" anchorCtr="0"/>
          <a:lstStyle>
            <a:lvl1pPr algn="ctr"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pPr/>
              <a:t>10/10/2018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0"/>
            <a:ext cx="9144000" cy="483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0077"/>
            <a:ext cx="3211830" cy="1293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1" y="6023610"/>
            <a:ext cx="640080" cy="6400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791200" y="6097428"/>
            <a:ext cx="2529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Impact" charset="0"/>
                <a:ea typeface="Impact" charset="0"/>
                <a:cs typeface="Impact" charset="0"/>
              </a:rPr>
              <a:t>professionals</a:t>
            </a:r>
            <a:r>
              <a:rPr lang="en-US" sz="1400" b="1" i="1" baseline="0" dirty="0">
                <a:latin typeface="Impact" charset="0"/>
                <a:ea typeface="Impact" charset="0"/>
                <a:cs typeface="Impact" charset="0"/>
              </a:rPr>
              <a:t> go</a:t>
            </a:r>
            <a:r>
              <a:rPr lang="en-US" sz="1400" b="0" i="1" baseline="0" dirty="0">
                <a:latin typeface="Impact" charset="0"/>
                <a:ea typeface="Impact" charset="0"/>
                <a:cs typeface="Impact" charset="0"/>
              </a:rPr>
              <a:t> </a:t>
            </a:r>
            <a:r>
              <a:rPr lang="en-US" sz="1400" b="0" i="0" baseline="0" dirty="0">
                <a:latin typeface="Impact" charset="0"/>
                <a:ea typeface="Impact" charset="0"/>
                <a:cs typeface="Impact" charset="0"/>
              </a:rPr>
              <a:t>#</a:t>
            </a:r>
            <a:r>
              <a:rPr lang="en-US" sz="1400" b="0" i="0" baseline="0" dirty="0" err="1">
                <a:latin typeface="Impact" charset="0"/>
                <a:ea typeface="Impact" charset="0"/>
                <a:cs typeface="Impact" charset="0"/>
              </a:rPr>
              <a:t>beyondideas</a:t>
            </a:r>
            <a:endParaRPr lang="en-US" sz="1400" b="0" i="0" baseline="0" dirty="0">
              <a:latin typeface="Impact" charset="0"/>
              <a:ea typeface="Impact" charset="0"/>
              <a:cs typeface="Impact" charset="0"/>
            </a:endParaRPr>
          </a:p>
          <a:p>
            <a:r>
              <a:rPr lang="en-US" sz="1200" b="0" i="0" baseline="0" dirty="0">
                <a:solidFill>
                  <a:srgbClr val="B71233"/>
                </a:solidFill>
                <a:latin typeface="Impact" charset="0"/>
                <a:ea typeface="Impact" charset="0"/>
                <a:cs typeface="Impact" charset="0"/>
              </a:rPr>
              <a:t>SCHOOL OF ACCOUNTING AND FINANCE</a:t>
            </a:r>
            <a:endParaRPr lang="en-US" sz="1200" b="1" i="1" dirty="0">
              <a:solidFill>
                <a:srgbClr val="B71233"/>
              </a:solidFill>
              <a:latin typeface="Impact" charset="0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0" y="384562"/>
            <a:ext cx="9144000" cy="6473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532744"/>
            <a:ext cx="7086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6519149" cy="147411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rgbClr val="FFA5AA"/>
          </a:solidFill>
        </p:spPr>
        <p:txBody>
          <a:bodyPr anchor="ctr" anchorCtr="0"/>
          <a:lstStyle>
            <a:lvl1pPr algn="ctr"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pPr/>
              <a:t>10/10/2018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0"/>
            <a:ext cx="9144000" cy="483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911" y="5559510"/>
            <a:ext cx="3603772" cy="14515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1" y="6023610"/>
            <a:ext cx="640080" cy="6400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821680" y="6097428"/>
            <a:ext cx="249936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professionals</a:t>
            </a:r>
            <a:r>
              <a:rPr lang="en-US" sz="1400" b="1" i="1" baseline="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 go</a:t>
            </a:r>
            <a:r>
              <a:rPr lang="en-US" sz="1400" b="0" i="1" baseline="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 </a:t>
            </a:r>
            <a:r>
              <a:rPr lang="en-US" sz="1400" b="0" i="0" baseline="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#</a:t>
            </a:r>
            <a:r>
              <a:rPr lang="en-US" sz="1400" b="0" i="0" baseline="0" dirty="0" err="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beyondideas</a:t>
            </a:r>
            <a:endParaRPr lang="en-US" sz="1400" b="0" i="0" baseline="0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  <a:p>
            <a:r>
              <a:rPr lang="en-US" sz="1200" b="0" i="0" baseline="0" dirty="0">
                <a:solidFill>
                  <a:srgbClr val="B71233"/>
                </a:solidFill>
                <a:latin typeface="Impact" charset="0"/>
                <a:ea typeface="Impact" charset="0"/>
                <a:cs typeface="Impact" charset="0"/>
              </a:rPr>
              <a:t>SCHOOL OF ACCOUNTING AND FINANCE</a:t>
            </a:r>
            <a:endParaRPr lang="en-US" sz="1200" b="1" i="1" dirty="0">
              <a:solidFill>
                <a:srgbClr val="B71233"/>
              </a:solidFill>
              <a:latin typeface="Impact" charset="0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3" y="397164"/>
            <a:ext cx="4573407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1028941"/>
            <a:ext cx="4114682" cy="147411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defRPr sz="40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1500" b="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887187" cy="377962"/>
          </a:xfrm>
          <a:prstGeom prst="rect">
            <a:avLst/>
          </a:prstGeom>
          <a:solidFill>
            <a:srgbClr val="FFA5AA"/>
          </a:solidFill>
        </p:spPr>
        <p:txBody>
          <a:bodyPr anchor="ctr" anchorCtr="0"/>
          <a:lstStyle>
            <a:lvl1pPr algn="ctr">
              <a:defRPr sz="82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pPr/>
              <a:t>10/10/2018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0"/>
            <a:ext cx="9144000" cy="483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911" y="5559510"/>
            <a:ext cx="3603772" cy="14515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1" y="6023610"/>
            <a:ext cx="640080" cy="64008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791200" y="6097428"/>
            <a:ext cx="25298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professionals</a:t>
            </a:r>
            <a:r>
              <a:rPr lang="en-US" sz="1400" b="1" i="1" baseline="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 go</a:t>
            </a:r>
            <a:r>
              <a:rPr lang="en-US" sz="1400" b="0" i="1" baseline="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 </a:t>
            </a:r>
            <a:r>
              <a:rPr lang="en-US" sz="1400" b="0" i="0" baseline="0" dirty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#</a:t>
            </a:r>
            <a:r>
              <a:rPr lang="en-US" sz="1400" b="0" i="0" baseline="0" dirty="0" err="1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beyondideas</a:t>
            </a:r>
            <a:endParaRPr lang="en-US" sz="1400" b="0" i="0" baseline="0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  <a:p>
            <a:r>
              <a:rPr lang="en-US" sz="1200" b="0" i="0" baseline="0" dirty="0">
                <a:solidFill>
                  <a:srgbClr val="B71233"/>
                </a:solidFill>
                <a:latin typeface="Impact" charset="0"/>
                <a:ea typeface="Impact" charset="0"/>
                <a:cs typeface="Impact" charset="0"/>
              </a:rPr>
              <a:t>SCHOOL OF ACCOUNTING AND FINANCE</a:t>
            </a:r>
            <a:endParaRPr lang="en-US" sz="1200" b="1" i="1" dirty="0">
              <a:solidFill>
                <a:srgbClr val="B71233"/>
              </a:solidFill>
              <a:latin typeface="Impact" charset="0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434109"/>
            <a:ext cx="8677297" cy="895927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825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81169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825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65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825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3" y="434109"/>
            <a:ext cx="5284561" cy="895927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2" y="1709739"/>
            <a:ext cx="704963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4589464"/>
            <a:ext cx="704963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1" y="3727927"/>
            <a:ext cx="6577965" cy="121205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1" y="4947814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0"/>
            <a:ext cx="9144000" cy="483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23" y="1204551"/>
            <a:ext cx="73025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434109"/>
            <a:ext cx="8677297" cy="89592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2" y="1413164"/>
            <a:ext cx="4190141" cy="4590472"/>
          </a:xfrm>
        </p:spPr>
        <p:txBody>
          <a:bodyPr/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4" y="1413164"/>
            <a:ext cx="4243965" cy="4590472"/>
          </a:xfrm>
        </p:spPr>
        <p:txBody>
          <a:bodyPr/>
          <a:lstStyle>
            <a:lvl1pPr marL="216694" indent="-216694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1pPr>
            <a:lvl2pPr marL="5143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2pPr>
            <a:lvl3pPr marL="8572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3pPr>
            <a:lvl4pPr marL="12001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4pPr>
            <a:lvl5pPr marL="1543050" indent="-17145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413164"/>
            <a:ext cx="8677297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3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1" y="6091409"/>
            <a:ext cx="640080" cy="640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4420" y="6183630"/>
            <a:ext cx="25730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Impact" charset="0"/>
                <a:ea typeface="Impact" charset="0"/>
                <a:cs typeface="Impact" charset="0"/>
              </a:rPr>
              <a:t>professionals</a:t>
            </a:r>
            <a:r>
              <a:rPr lang="en-US" sz="1400" b="1" i="1" baseline="0" dirty="0">
                <a:latin typeface="Impact" charset="0"/>
                <a:ea typeface="Impact" charset="0"/>
                <a:cs typeface="Impact" charset="0"/>
              </a:rPr>
              <a:t> go</a:t>
            </a:r>
            <a:r>
              <a:rPr lang="en-US" sz="1400" b="0" i="1" baseline="0" dirty="0">
                <a:latin typeface="Impact" charset="0"/>
                <a:ea typeface="Impact" charset="0"/>
                <a:cs typeface="Impact" charset="0"/>
              </a:rPr>
              <a:t> </a:t>
            </a:r>
            <a:r>
              <a:rPr lang="en-US" sz="1400" b="0" i="0" baseline="0" dirty="0">
                <a:latin typeface="Impact" charset="0"/>
                <a:ea typeface="Impact" charset="0"/>
                <a:cs typeface="Impact" charset="0"/>
              </a:rPr>
              <a:t>#</a:t>
            </a:r>
            <a:r>
              <a:rPr lang="en-US" sz="1400" b="0" i="0" baseline="0" dirty="0" err="1">
                <a:latin typeface="Impact" charset="0"/>
                <a:ea typeface="Impact" charset="0"/>
                <a:cs typeface="Impact" charset="0"/>
              </a:rPr>
              <a:t>beyondideas</a:t>
            </a:r>
            <a:endParaRPr lang="en-US" sz="1400" b="0" i="0" baseline="0" dirty="0">
              <a:latin typeface="Impact" charset="0"/>
              <a:ea typeface="Impact" charset="0"/>
              <a:cs typeface="Impact" charset="0"/>
            </a:endParaRPr>
          </a:p>
          <a:p>
            <a:r>
              <a:rPr lang="en-US" sz="1200" b="0" i="0" baseline="0" dirty="0">
                <a:solidFill>
                  <a:srgbClr val="B71233"/>
                </a:solidFill>
                <a:latin typeface="Impact" charset="0"/>
                <a:ea typeface="Impact" charset="0"/>
                <a:cs typeface="Impact" charset="0"/>
              </a:rPr>
              <a:t>SCHOOL OF ACCOUNTING AND FINANCE</a:t>
            </a:r>
            <a:endParaRPr lang="en-US" sz="1200" b="1" i="1" dirty="0">
              <a:solidFill>
                <a:srgbClr val="B71233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70" y="5783024"/>
            <a:ext cx="3211830" cy="1293654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xmlns="" id="{4F7CF4C6-296E-1940-AE0F-427978644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p:transition spd="slow">
    <p:push dir="u"/>
  </p:transition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700" b="0" kern="1200" spc="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694" indent="-216694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SzPct val="85000"/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anderson@uwaterloo.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bsproule@uwaterloo.ca" TargetMode="External"/><Relationship Id="rId4" Type="http://schemas.openxmlformats.org/officeDocument/2006/relationships/hyperlink" Target="mailto:David.Ha@uwaterloo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Faculty Course Alignment Workshop </a:t>
            </a:r>
            <a:r>
              <a:rPr lang="en-US" sz="2000" dirty="0" smtClean="0"/>
              <a:t>in Support of Developing Course Learning Outcomes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2"/>
            <a:ext cx="4114682" cy="844021"/>
          </a:xfrm>
        </p:spPr>
        <p:txBody>
          <a:bodyPr>
            <a:noAutofit/>
          </a:bodyPr>
          <a:lstStyle/>
          <a:p>
            <a:r>
              <a:rPr lang="en-US" sz="1100" dirty="0"/>
              <a:t>Presented by: </a:t>
            </a:r>
            <a:endParaRPr lang="en-US" sz="1100" dirty="0" smtClean="0"/>
          </a:p>
          <a:p>
            <a:r>
              <a:rPr lang="en-US" sz="1050" dirty="0"/>
              <a:t>David Ha and Bob Sproule – School of Accounting and </a:t>
            </a:r>
            <a:r>
              <a:rPr lang="en-US" sz="1050" dirty="0" smtClean="0"/>
              <a:t>Finance Scott Anderson – Centre for Teaching Excellence</a:t>
            </a:r>
            <a:endParaRPr lang="en-US" sz="105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3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 faculty Course Alignment workshop</a:t>
            </a:r>
          </a:p>
          <a:p>
            <a:r>
              <a:rPr lang="en-US" dirty="0" smtClean="0"/>
              <a:t>Outcome of today’s </a:t>
            </a:r>
            <a:r>
              <a:rPr lang="en-US" dirty="0"/>
              <a:t>p</a:t>
            </a:r>
            <a:r>
              <a:rPr lang="en-US" dirty="0" smtClean="0"/>
              <a:t>resentation</a:t>
            </a:r>
          </a:p>
          <a:p>
            <a:r>
              <a:rPr lang="en-US" dirty="0" smtClean="0"/>
              <a:t>Issues in offering a Course Alignment workshop in your institution/program</a:t>
            </a:r>
          </a:p>
          <a:p>
            <a:r>
              <a:rPr lang="en-US" dirty="0" smtClean="0"/>
              <a:t>Our approach/experience with this type of workshop</a:t>
            </a:r>
          </a:p>
          <a:p>
            <a:r>
              <a:rPr lang="en-US" dirty="0" smtClean="0"/>
              <a:t>Reflecting on this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01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faculty Course Alignment workshop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ddress quality assurance/enhancement in post-secondary institutions</a:t>
            </a:r>
          </a:p>
          <a:p>
            <a:r>
              <a:rPr lang="en-US" dirty="0" smtClean="0"/>
              <a:t>Revision in SAF program level outcomes</a:t>
            </a:r>
          </a:p>
          <a:p>
            <a:r>
              <a:rPr lang="en-US" dirty="0" smtClean="0"/>
              <a:t>Align with professional competencies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7334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for today’s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considerations/issues in offering a Course Alignment workshop in your institution/program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6611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offering this type of workshop in your institution/program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3518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approach/experience  with this workshop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with a top-down versus bottom-up approach</a:t>
            </a:r>
          </a:p>
          <a:p>
            <a:r>
              <a:rPr lang="en-US" dirty="0" smtClean="0"/>
              <a:t>Strategic focus with our workshops – Biggs, J. “Constructive alignment in university teaching”, HERDSA Review of Higher Education, Vol. 1, pp. 5 – 22</a:t>
            </a:r>
          </a:p>
          <a:p>
            <a:r>
              <a:rPr lang="en-US" dirty="0" smtClean="0"/>
              <a:t>Workshop structure</a:t>
            </a:r>
          </a:p>
          <a:p>
            <a:pPr lvl="1"/>
            <a:r>
              <a:rPr lang="en-US" dirty="0" smtClean="0"/>
              <a:t>Day 1 – Key topics</a:t>
            </a:r>
          </a:p>
          <a:p>
            <a:pPr lvl="1"/>
            <a:r>
              <a:rPr lang="en-US" dirty="0" smtClean="0"/>
              <a:t>Day 2 – Key topics</a:t>
            </a:r>
          </a:p>
          <a:p>
            <a:pPr lvl="1"/>
            <a:r>
              <a:rPr lang="en-US" dirty="0" smtClean="0"/>
              <a:t>Day 3 – Key topics</a:t>
            </a:r>
          </a:p>
        </p:txBody>
      </p:sp>
    </p:spTree>
    <p:extLst>
      <p:ext uri="{BB962C8B-B14F-4D97-AF65-F5344CB8AC3E}">
        <p14:creationId xmlns:p14="http://schemas.microsoft.com/office/powerpoint/2010/main" val="1552439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approach/experience  with this workshop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Successes and challenges</a:t>
            </a:r>
          </a:p>
          <a:p>
            <a:pPr lvl="1"/>
            <a:r>
              <a:rPr lang="en-US" dirty="0" smtClean="0"/>
              <a:t>Feedback from participants</a:t>
            </a:r>
          </a:p>
          <a:p>
            <a:pPr lvl="1"/>
            <a:r>
              <a:rPr lang="en-US" dirty="0" smtClean="0"/>
              <a:t>Reflection from facilitators</a:t>
            </a:r>
          </a:p>
          <a:p>
            <a:r>
              <a:rPr lang="en-US" dirty="0" smtClean="0"/>
              <a:t>Course Alignment Survey – Elements and results</a:t>
            </a:r>
          </a:p>
          <a:p>
            <a:r>
              <a:rPr lang="en-US" dirty="0" smtClean="0"/>
              <a:t>Re-visit your issues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3241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Reflecting on this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Revisit your considerations/issues</a:t>
            </a:r>
          </a:p>
          <a:p>
            <a:r>
              <a:rPr lang="en-US" dirty="0" smtClean="0"/>
              <a:t>What is/are your takeaways?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6445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Information:</a:t>
            </a:r>
            <a:br>
              <a:rPr lang="en-US" dirty="0" smtClean="0"/>
            </a:br>
            <a:r>
              <a:rPr lang="en-US" dirty="0" smtClean="0"/>
              <a:t>Scott </a:t>
            </a:r>
            <a:r>
              <a:rPr lang="en-US" dirty="0" err="1" smtClean="0"/>
              <a:t>anderson</a:t>
            </a:r>
            <a:r>
              <a:rPr lang="en-US" dirty="0" smtClean="0"/>
              <a:t> – </a:t>
            </a:r>
            <a:r>
              <a:rPr lang="en-US" dirty="0" smtClean="0">
                <a:hlinkClick r:id="rId3"/>
              </a:rPr>
              <a:t>scott.anderson@uwaterloo.ca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David ha – </a:t>
            </a:r>
            <a:r>
              <a:rPr lang="en-US" dirty="0" smtClean="0">
                <a:hlinkClick r:id="rId4"/>
              </a:rPr>
              <a:t>David.Ha@uwaterloo.ca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Bob </a:t>
            </a:r>
            <a:r>
              <a:rPr lang="en-US" dirty="0" err="1" smtClean="0"/>
              <a:t>sproule</a:t>
            </a:r>
            <a:r>
              <a:rPr lang="en-US" dirty="0" smtClean="0"/>
              <a:t> – </a:t>
            </a:r>
            <a:r>
              <a:rPr lang="en-US" dirty="0" smtClean="0">
                <a:hlinkClick r:id="rId5"/>
              </a:rPr>
              <a:t>bsproule@uwaterloo.ca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79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rning Outcomes and Experiential Learning Symposium - Faculty Course Alignment Workshops - October 2018">
  <a:themeElements>
    <a:clrScheme name="Custom 6">
      <a:dk1>
        <a:srgbClr val="000000"/>
      </a:dk1>
      <a:lt1>
        <a:srgbClr val="FFFFFF"/>
      </a:lt1>
      <a:dk2>
        <a:srgbClr val="757575"/>
      </a:dk2>
      <a:lt2>
        <a:srgbClr val="D6D6D6"/>
      </a:lt2>
      <a:accent1>
        <a:srgbClr val="E68000"/>
      </a:accent1>
      <a:accent2>
        <a:srgbClr val="0C0C0C"/>
      </a:accent2>
      <a:accent3>
        <a:srgbClr val="FBAE00"/>
      </a:accent3>
      <a:accent4>
        <a:srgbClr val="FFD4A4"/>
      </a:accent4>
      <a:accent5>
        <a:srgbClr val="D93E00"/>
      </a:accent5>
      <a:accent6>
        <a:srgbClr val="F1F1F1"/>
      </a:accent6>
      <a:hlink>
        <a:srgbClr val="D93E00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F-PPT-W2018" id="{5E8BEFC7-7976-8040-8B46-385CC384452E}" vid="{F67087BB-6D5B-7E47-9CB6-7CAB845450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Learning Outcomes and Experiential Learning Symposium - Faculty Course Alignment Workshops - October 2018</Template>
  <TotalTime>76</TotalTime>
  <Words>289</Words>
  <Application>Microsoft Office PowerPoint</Application>
  <PresentationFormat>On-screen Show (4:3)</PresentationFormat>
  <Paragraphs>76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Learning Outcomes and Experiential Learning Symposium - Faculty Course Alignment Workshops - October 2018</vt:lpstr>
      <vt:lpstr>Faculty Course Alignment Workshop in Support of Developing Course Learning Outcomes</vt:lpstr>
      <vt:lpstr>Outline</vt:lpstr>
      <vt:lpstr>Why a faculty Course Alignment workshop</vt:lpstr>
      <vt:lpstr>Outcome for today’s presentation</vt:lpstr>
      <vt:lpstr>Issues in offering this type of workshop in your institution/program</vt:lpstr>
      <vt:lpstr>Our approach/experience  with this workshop</vt:lpstr>
      <vt:lpstr>Our approach/experience  with this workshop</vt:lpstr>
      <vt:lpstr>Reflecting on this presentation</vt:lpstr>
      <vt:lpstr>Contact Information: Scott anderson – scott.anderson@uwaterloo.ca David ha – David.Ha@uwaterloo.ca  Bob sproule – bsproule@uwaterloo.ca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Course Alignment Workshop – in Support of Developing Course Learning Outcomes</dc:title>
  <dc:creator>Sproule</dc:creator>
  <cp:lastModifiedBy>Sproule</cp:lastModifiedBy>
  <cp:revision>8</cp:revision>
  <dcterms:created xsi:type="dcterms:W3CDTF">2018-09-24T15:10:03Z</dcterms:created>
  <dcterms:modified xsi:type="dcterms:W3CDTF">2018-10-10T19:05:14Z</dcterms:modified>
</cp:coreProperties>
</file>