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5" r:id="rId1"/>
  </p:sldMasterIdLst>
  <p:notesMasterIdLst>
    <p:notesMasterId r:id="rId21"/>
  </p:notesMasterIdLst>
  <p:sldIdLst>
    <p:sldId id="256" r:id="rId2"/>
    <p:sldId id="272" r:id="rId3"/>
    <p:sldId id="277" r:id="rId4"/>
    <p:sldId id="278" r:id="rId5"/>
    <p:sldId id="276" r:id="rId6"/>
    <p:sldId id="266" r:id="rId7"/>
    <p:sldId id="267" r:id="rId8"/>
    <p:sldId id="262" r:id="rId9"/>
    <p:sldId id="263" r:id="rId10"/>
    <p:sldId id="280" r:id="rId11"/>
    <p:sldId id="282" r:id="rId12"/>
    <p:sldId id="264" r:id="rId13"/>
    <p:sldId id="273" r:id="rId14"/>
    <p:sldId id="269" r:id="rId15"/>
    <p:sldId id="283" r:id="rId16"/>
    <p:sldId id="284" r:id="rId17"/>
    <p:sldId id="275" r:id="rId18"/>
    <p:sldId id="285" r:id="rId19"/>
    <p:sldId id="28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47" autoAdjust="0"/>
    <p:restoredTop sz="94660"/>
  </p:normalViewPr>
  <p:slideViewPr>
    <p:cSldViewPr snapToGrid="0">
      <p:cViewPr varScale="1">
        <p:scale>
          <a:sx n="67" d="100"/>
          <a:sy n="67" d="100"/>
        </p:scale>
        <p:origin x="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47BFB8-AE35-40E1-A3C6-6C354335661D}" type="doc">
      <dgm:prSet loTypeId="urn:microsoft.com/office/officeart/2018/2/layout/IconLabelDescriptionList" loCatId="icon" qsTypeId="urn:microsoft.com/office/officeart/2005/8/quickstyle/simple4" qsCatId="simple" csTypeId="urn:microsoft.com/office/officeart/2018/5/colors/Iconchunking_neutralbg_colorful5" csCatId="colorful" phldr="1"/>
      <dgm:spPr/>
      <dgm:t>
        <a:bodyPr/>
        <a:lstStyle/>
        <a:p>
          <a:endParaRPr lang="en-US"/>
        </a:p>
      </dgm:t>
    </dgm:pt>
    <dgm:pt modelId="{AE4751CA-0759-48FA-888E-019118CD5B2D}">
      <dgm:prSet custT="1"/>
      <dgm:spPr/>
      <dgm:t>
        <a:bodyPr/>
        <a:lstStyle/>
        <a:p>
          <a:pPr>
            <a:lnSpc>
              <a:spcPct val="100000"/>
            </a:lnSpc>
            <a:defRPr b="1"/>
          </a:pPr>
          <a:r>
            <a:rPr lang="en-US" sz="2400"/>
            <a:t>Transformative Learning Theory</a:t>
          </a:r>
          <a:endParaRPr lang="en-US" sz="2400" dirty="0"/>
        </a:p>
      </dgm:t>
    </dgm:pt>
    <dgm:pt modelId="{8A1D8995-C036-4A63-A0F5-9758CED2E8AA}" type="parTrans" cxnId="{9E9A791C-A8BD-4550-AE2A-AB5B61293893}">
      <dgm:prSet/>
      <dgm:spPr/>
      <dgm:t>
        <a:bodyPr/>
        <a:lstStyle/>
        <a:p>
          <a:endParaRPr lang="en-US"/>
        </a:p>
      </dgm:t>
    </dgm:pt>
    <dgm:pt modelId="{59F91A10-915A-4050-8712-D896FCD65B4B}" type="sibTrans" cxnId="{9E9A791C-A8BD-4550-AE2A-AB5B61293893}">
      <dgm:prSet/>
      <dgm:spPr/>
      <dgm:t>
        <a:bodyPr/>
        <a:lstStyle/>
        <a:p>
          <a:endParaRPr lang="en-US"/>
        </a:p>
      </dgm:t>
    </dgm:pt>
    <dgm:pt modelId="{69C07BF5-EBAA-45F1-9CDC-C2171AAE496A}">
      <dgm:prSet/>
      <dgm:spPr/>
      <dgm:t>
        <a:bodyPr/>
        <a:lstStyle/>
        <a:p>
          <a:pPr>
            <a:lnSpc>
              <a:spcPct val="100000"/>
            </a:lnSpc>
            <a:defRPr b="1"/>
          </a:pPr>
          <a:r>
            <a:rPr lang="en-US" dirty="0"/>
            <a:t>Social</a:t>
          </a:r>
          <a:r>
            <a:rPr lang="en-US" baseline="0" dirty="0"/>
            <a:t> Cognitive Theory</a:t>
          </a:r>
          <a:endParaRPr lang="en-US" dirty="0"/>
        </a:p>
      </dgm:t>
    </dgm:pt>
    <dgm:pt modelId="{6128E333-9A57-484D-8D41-EEEA1913CE97}" type="parTrans" cxnId="{17F67EFA-0ECF-47F7-AEFC-C8BDBD65FA50}">
      <dgm:prSet/>
      <dgm:spPr/>
      <dgm:t>
        <a:bodyPr/>
        <a:lstStyle/>
        <a:p>
          <a:endParaRPr lang="en-US"/>
        </a:p>
      </dgm:t>
    </dgm:pt>
    <dgm:pt modelId="{E0FEBB12-E03F-4954-8D73-B798FBE5E3A9}" type="sibTrans" cxnId="{17F67EFA-0ECF-47F7-AEFC-C8BDBD65FA50}">
      <dgm:prSet/>
      <dgm:spPr/>
      <dgm:t>
        <a:bodyPr/>
        <a:lstStyle/>
        <a:p>
          <a:endParaRPr lang="en-US"/>
        </a:p>
      </dgm:t>
    </dgm:pt>
    <dgm:pt modelId="{549E0F22-1A87-4AF0-98F8-55D4E766DA88}">
      <dgm:prSet/>
      <dgm:spPr/>
      <dgm:t>
        <a:bodyPr/>
        <a:lstStyle/>
        <a:p>
          <a:pPr>
            <a:lnSpc>
              <a:spcPct val="100000"/>
            </a:lnSpc>
            <a:defRPr b="1"/>
          </a:pPr>
          <a:r>
            <a:rPr lang="en-CA" dirty="0"/>
            <a:t>Measuring Learning Outcomes</a:t>
          </a:r>
          <a:endParaRPr lang="en-US" dirty="0"/>
        </a:p>
      </dgm:t>
    </dgm:pt>
    <dgm:pt modelId="{D66BB842-8FB1-48B2-8999-2AD67B80301B}" type="parTrans" cxnId="{0CE5F685-853F-4417-87EA-41FFC6CD9620}">
      <dgm:prSet/>
      <dgm:spPr/>
      <dgm:t>
        <a:bodyPr/>
        <a:lstStyle/>
        <a:p>
          <a:endParaRPr lang="en-US"/>
        </a:p>
      </dgm:t>
    </dgm:pt>
    <dgm:pt modelId="{4EEE16D4-1A98-4480-A970-23785775BA81}" type="sibTrans" cxnId="{0CE5F685-853F-4417-87EA-41FFC6CD9620}">
      <dgm:prSet/>
      <dgm:spPr/>
      <dgm:t>
        <a:bodyPr/>
        <a:lstStyle/>
        <a:p>
          <a:endParaRPr lang="en-US"/>
        </a:p>
      </dgm:t>
    </dgm:pt>
    <dgm:pt modelId="{CA94E392-7A58-48D9-9F50-3471E7D0BAD6}">
      <dgm:prSet custT="1"/>
      <dgm:spPr/>
      <dgm:t>
        <a:bodyPr/>
        <a:lstStyle/>
        <a:p>
          <a:pPr>
            <a:lnSpc>
              <a:spcPct val="100000"/>
            </a:lnSpc>
          </a:pPr>
          <a:r>
            <a:rPr lang="en-CA" sz="2000"/>
            <a:t>Self-efficacy</a:t>
          </a:r>
          <a:endParaRPr lang="en-US" sz="2000" dirty="0"/>
        </a:p>
      </dgm:t>
    </dgm:pt>
    <dgm:pt modelId="{F9ED5DED-4E4A-46B1-9577-8BA2B04404DD}" type="parTrans" cxnId="{6737F6CE-D112-4F01-A1C8-8ADE57F65675}">
      <dgm:prSet/>
      <dgm:spPr/>
      <dgm:t>
        <a:bodyPr/>
        <a:lstStyle/>
        <a:p>
          <a:endParaRPr lang="en-US"/>
        </a:p>
      </dgm:t>
    </dgm:pt>
    <dgm:pt modelId="{D4D11CCD-2A4E-445E-AE79-27A9F4891B43}" type="sibTrans" cxnId="{6737F6CE-D112-4F01-A1C8-8ADE57F65675}">
      <dgm:prSet/>
      <dgm:spPr/>
      <dgm:t>
        <a:bodyPr/>
        <a:lstStyle/>
        <a:p>
          <a:endParaRPr lang="en-US"/>
        </a:p>
      </dgm:t>
    </dgm:pt>
    <dgm:pt modelId="{777354C2-F955-498E-89A5-EFFD64EBE7F9}">
      <dgm:prSet custT="1"/>
      <dgm:spPr/>
      <dgm:t>
        <a:bodyPr/>
        <a:lstStyle/>
        <a:p>
          <a:pPr>
            <a:lnSpc>
              <a:spcPct val="100000"/>
            </a:lnSpc>
          </a:pPr>
          <a:r>
            <a:rPr lang="en-CA" sz="2000"/>
            <a:t>Wisdom</a:t>
          </a:r>
          <a:endParaRPr lang="en-US" sz="2000" dirty="0"/>
        </a:p>
      </dgm:t>
    </dgm:pt>
    <dgm:pt modelId="{F7799150-5F55-4A30-B829-AD15154D474A}" type="parTrans" cxnId="{E8D6108F-BD75-4F80-9655-AD43BF6565DA}">
      <dgm:prSet/>
      <dgm:spPr/>
      <dgm:t>
        <a:bodyPr/>
        <a:lstStyle/>
        <a:p>
          <a:endParaRPr lang="en-US"/>
        </a:p>
      </dgm:t>
    </dgm:pt>
    <dgm:pt modelId="{CE26D78E-4FCF-45E8-86D5-64BB03F62BC8}" type="sibTrans" cxnId="{E8D6108F-BD75-4F80-9655-AD43BF6565DA}">
      <dgm:prSet/>
      <dgm:spPr/>
      <dgm:t>
        <a:bodyPr/>
        <a:lstStyle/>
        <a:p>
          <a:endParaRPr lang="en-US"/>
        </a:p>
      </dgm:t>
    </dgm:pt>
    <dgm:pt modelId="{AA14F9EA-3E0F-4D74-A0DD-2D74AE7FC47A}" type="pres">
      <dgm:prSet presAssocID="{D447BFB8-AE35-40E1-A3C6-6C354335661D}" presName="root" presStyleCnt="0">
        <dgm:presLayoutVars>
          <dgm:dir/>
          <dgm:resizeHandles val="exact"/>
        </dgm:presLayoutVars>
      </dgm:prSet>
      <dgm:spPr/>
    </dgm:pt>
    <dgm:pt modelId="{A527A176-C3C5-4466-85D6-17420B59581D}" type="pres">
      <dgm:prSet presAssocID="{AE4751CA-0759-48FA-888E-019118CD5B2D}" presName="compNode" presStyleCnt="0"/>
      <dgm:spPr/>
    </dgm:pt>
    <dgm:pt modelId="{E339672B-F5CB-4CC1-83E5-A0A114C2B37A}" type="pres">
      <dgm:prSet presAssocID="{AE4751CA-0759-48FA-888E-019118CD5B2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twork"/>
        </a:ext>
      </dgm:extLst>
    </dgm:pt>
    <dgm:pt modelId="{D38E5B35-3BE9-49E0-BD63-1D1909EE7991}" type="pres">
      <dgm:prSet presAssocID="{AE4751CA-0759-48FA-888E-019118CD5B2D}" presName="iconSpace" presStyleCnt="0"/>
      <dgm:spPr/>
    </dgm:pt>
    <dgm:pt modelId="{7ACB0497-F5FA-4E0D-A43F-389E15226F67}" type="pres">
      <dgm:prSet presAssocID="{AE4751CA-0759-48FA-888E-019118CD5B2D}" presName="parTx" presStyleLbl="revTx" presStyleIdx="0" presStyleCnt="6">
        <dgm:presLayoutVars>
          <dgm:chMax val="0"/>
          <dgm:chPref val="0"/>
        </dgm:presLayoutVars>
      </dgm:prSet>
      <dgm:spPr/>
    </dgm:pt>
    <dgm:pt modelId="{73B770AD-C926-4499-BC1E-C39C81F10CF6}" type="pres">
      <dgm:prSet presAssocID="{AE4751CA-0759-48FA-888E-019118CD5B2D}" presName="txSpace" presStyleCnt="0"/>
      <dgm:spPr/>
    </dgm:pt>
    <dgm:pt modelId="{B1384A53-A517-4501-9BC0-DE33CD137E3A}" type="pres">
      <dgm:prSet presAssocID="{AE4751CA-0759-48FA-888E-019118CD5B2D}" presName="desTx" presStyleLbl="revTx" presStyleIdx="1" presStyleCnt="6">
        <dgm:presLayoutVars/>
      </dgm:prSet>
      <dgm:spPr/>
    </dgm:pt>
    <dgm:pt modelId="{A6460617-3DB5-4858-B6A9-39656151B8DA}" type="pres">
      <dgm:prSet presAssocID="{59F91A10-915A-4050-8712-D896FCD65B4B}" presName="sibTrans" presStyleCnt="0"/>
      <dgm:spPr/>
    </dgm:pt>
    <dgm:pt modelId="{07772A46-D586-4BB5-9888-3A65C2220B30}" type="pres">
      <dgm:prSet presAssocID="{69C07BF5-EBAA-45F1-9CDC-C2171AAE496A}" presName="compNode" presStyleCnt="0"/>
      <dgm:spPr/>
    </dgm:pt>
    <dgm:pt modelId="{7E408E22-1AEB-4920-9D70-40E5233D1680}" type="pres">
      <dgm:prSet presAssocID="{69C07BF5-EBAA-45F1-9CDC-C2171AAE496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Book"/>
        </a:ext>
      </dgm:extLst>
    </dgm:pt>
    <dgm:pt modelId="{DF747FF5-6FF8-4BBF-A5FA-5F058A5DCACA}" type="pres">
      <dgm:prSet presAssocID="{69C07BF5-EBAA-45F1-9CDC-C2171AAE496A}" presName="iconSpace" presStyleCnt="0"/>
      <dgm:spPr/>
    </dgm:pt>
    <dgm:pt modelId="{81586AE4-ADB7-4D0E-82D9-3D73B9CCBBFF}" type="pres">
      <dgm:prSet presAssocID="{69C07BF5-EBAA-45F1-9CDC-C2171AAE496A}" presName="parTx" presStyleLbl="revTx" presStyleIdx="2" presStyleCnt="6">
        <dgm:presLayoutVars>
          <dgm:chMax val="0"/>
          <dgm:chPref val="0"/>
        </dgm:presLayoutVars>
      </dgm:prSet>
      <dgm:spPr/>
    </dgm:pt>
    <dgm:pt modelId="{68B97DF0-A936-460B-91C0-EFFC14F868C6}" type="pres">
      <dgm:prSet presAssocID="{69C07BF5-EBAA-45F1-9CDC-C2171AAE496A}" presName="txSpace" presStyleCnt="0"/>
      <dgm:spPr/>
    </dgm:pt>
    <dgm:pt modelId="{D9A27206-B3EF-4002-8BAF-939B94FBEFAE}" type="pres">
      <dgm:prSet presAssocID="{69C07BF5-EBAA-45F1-9CDC-C2171AAE496A}" presName="desTx" presStyleLbl="revTx" presStyleIdx="3" presStyleCnt="6">
        <dgm:presLayoutVars/>
      </dgm:prSet>
      <dgm:spPr/>
    </dgm:pt>
    <dgm:pt modelId="{286AF793-12CF-4EEE-9C12-87765CAB6A28}" type="pres">
      <dgm:prSet presAssocID="{E0FEBB12-E03F-4954-8D73-B798FBE5E3A9}" presName="sibTrans" presStyleCnt="0"/>
      <dgm:spPr/>
    </dgm:pt>
    <dgm:pt modelId="{70CAECD5-B268-4E5C-8D77-4EF6CD91E944}" type="pres">
      <dgm:prSet presAssocID="{549E0F22-1A87-4AF0-98F8-55D4E766DA88}" presName="compNode" presStyleCnt="0"/>
      <dgm:spPr/>
    </dgm:pt>
    <dgm:pt modelId="{18CEB805-AA94-4B8A-BF97-ECF38C6B6CFE}" type="pres">
      <dgm:prSet presAssocID="{549E0F22-1A87-4AF0-98F8-55D4E766DA8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r chart"/>
        </a:ext>
      </dgm:extLst>
    </dgm:pt>
    <dgm:pt modelId="{29198563-9304-4E9E-A543-7219624B7826}" type="pres">
      <dgm:prSet presAssocID="{549E0F22-1A87-4AF0-98F8-55D4E766DA88}" presName="iconSpace" presStyleCnt="0"/>
      <dgm:spPr/>
    </dgm:pt>
    <dgm:pt modelId="{91CB99DE-8B62-473F-85A9-1A06ADD331EB}" type="pres">
      <dgm:prSet presAssocID="{549E0F22-1A87-4AF0-98F8-55D4E766DA88}" presName="parTx" presStyleLbl="revTx" presStyleIdx="4" presStyleCnt="6">
        <dgm:presLayoutVars>
          <dgm:chMax val="0"/>
          <dgm:chPref val="0"/>
        </dgm:presLayoutVars>
      </dgm:prSet>
      <dgm:spPr/>
    </dgm:pt>
    <dgm:pt modelId="{26E5C1E8-3EAF-4542-8A54-598F3EF492B3}" type="pres">
      <dgm:prSet presAssocID="{549E0F22-1A87-4AF0-98F8-55D4E766DA88}" presName="txSpace" presStyleCnt="0"/>
      <dgm:spPr/>
    </dgm:pt>
    <dgm:pt modelId="{96721AF6-8F9C-4227-A564-1B8343B43D52}" type="pres">
      <dgm:prSet presAssocID="{549E0F22-1A87-4AF0-98F8-55D4E766DA88}" presName="desTx" presStyleLbl="revTx" presStyleIdx="5" presStyleCnt="6">
        <dgm:presLayoutVars/>
      </dgm:prSet>
      <dgm:spPr/>
    </dgm:pt>
  </dgm:ptLst>
  <dgm:cxnLst>
    <dgm:cxn modelId="{7B96CC05-79CA-4ABF-B2E4-2C6E83519B68}" type="presOf" srcId="{CA94E392-7A58-48D9-9F50-3471E7D0BAD6}" destId="{96721AF6-8F9C-4227-A564-1B8343B43D52}" srcOrd="0" destOrd="0" presId="urn:microsoft.com/office/officeart/2018/2/layout/IconLabelDescriptionList"/>
    <dgm:cxn modelId="{9E9A791C-A8BD-4550-AE2A-AB5B61293893}" srcId="{D447BFB8-AE35-40E1-A3C6-6C354335661D}" destId="{AE4751CA-0759-48FA-888E-019118CD5B2D}" srcOrd="0" destOrd="0" parTransId="{8A1D8995-C036-4A63-A0F5-9758CED2E8AA}" sibTransId="{59F91A10-915A-4050-8712-D896FCD65B4B}"/>
    <dgm:cxn modelId="{B8A4B678-57B1-4563-AF65-9CFC0A2BD8F2}" type="presOf" srcId="{777354C2-F955-498E-89A5-EFFD64EBE7F9}" destId="{96721AF6-8F9C-4227-A564-1B8343B43D52}" srcOrd="0" destOrd="1" presId="urn:microsoft.com/office/officeart/2018/2/layout/IconLabelDescriptionList"/>
    <dgm:cxn modelId="{739EA084-1683-4756-BE7A-97D46D905D4F}" type="presOf" srcId="{69C07BF5-EBAA-45F1-9CDC-C2171AAE496A}" destId="{81586AE4-ADB7-4D0E-82D9-3D73B9CCBBFF}" srcOrd="0" destOrd="0" presId="urn:microsoft.com/office/officeart/2018/2/layout/IconLabelDescriptionList"/>
    <dgm:cxn modelId="{0CE5F685-853F-4417-87EA-41FFC6CD9620}" srcId="{D447BFB8-AE35-40E1-A3C6-6C354335661D}" destId="{549E0F22-1A87-4AF0-98F8-55D4E766DA88}" srcOrd="2" destOrd="0" parTransId="{D66BB842-8FB1-48B2-8999-2AD67B80301B}" sibTransId="{4EEE16D4-1A98-4480-A970-23785775BA81}"/>
    <dgm:cxn modelId="{E8D6108F-BD75-4F80-9655-AD43BF6565DA}" srcId="{549E0F22-1A87-4AF0-98F8-55D4E766DA88}" destId="{777354C2-F955-498E-89A5-EFFD64EBE7F9}" srcOrd="1" destOrd="0" parTransId="{F7799150-5F55-4A30-B829-AD15154D474A}" sibTransId="{CE26D78E-4FCF-45E8-86D5-64BB03F62BC8}"/>
    <dgm:cxn modelId="{380AA8A6-C5C2-495D-BA67-ACDC0FD8CFC4}" type="presOf" srcId="{AE4751CA-0759-48FA-888E-019118CD5B2D}" destId="{7ACB0497-F5FA-4E0D-A43F-389E15226F67}" srcOrd="0" destOrd="0" presId="urn:microsoft.com/office/officeart/2018/2/layout/IconLabelDescriptionList"/>
    <dgm:cxn modelId="{E168B3AE-351A-46D3-92A5-B20DA1293550}" type="presOf" srcId="{549E0F22-1A87-4AF0-98F8-55D4E766DA88}" destId="{91CB99DE-8B62-473F-85A9-1A06ADD331EB}" srcOrd="0" destOrd="0" presId="urn:microsoft.com/office/officeart/2018/2/layout/IconLabelDescriptionList"/>
    <dgm:cxn modelId="{EE0B78B0-4F81-448A-9B29-CA5A967B6E97}" type="presOf" srcId="{D447BFB8-AE35-40E1-A3C6-6C354335661D}" destId="{AA14F9EA-3E0F-4D74-A0DD-2D74AE7FC47A}" srcOrd="0" destOrd="0" presId="urn:microsoft.com/office/officeart/2018/2/layout/IconLabelDescriptionList"/>
    <dgm:cxn modelId="{6737F6CE-D112-4F01-A1C8-8ADE57F65675}" srcId="{549E0F22-1A87-4AF0-98F8-55D4E766DA88}" destId="{CA94E392-7A58-48D9-9F50-3471E7D0BAD6}" srcOrd="0" destOrd="0" parTransId="{F9ED5DED-4E4A-46B1-9577-8BA2B04404DD}" sibTransId="{D4D11CCD-2A4E-445E-AE79-27A9F4891B43}"/>
    <dgm:cxn modelId="{17F67EFA-0ECF-47F7-AEFC-C8BDBD65FA50}" srcId="{D447BFB8-AE35-40E1-A3C6-6C354335661D}" destId="{69C07BF5-EBAA-45F1-9CDC-C2171AAE496A}" srcOrd="1" destOrd="0" parTransId="{6128E333-9A57-484D-8D41-EEEA1913CE97}" sibTransId="{E0FEBB12-E03F-4954-8D73-B798FBE5E3A9}"/>
    <dgm:cxn modelId="{924C9706-4ECC-44FD-9930-3251F718F5C7}" type="presParOf" srcId="{AA14F9EA-3E0F-4D74-A0DD-2D74AE7FC47A}" destId="{A527A176-C3C5-4466-85D6-17420B59581D}" srcOrd="0" destOrd="0" presId="urn:microsoft.com/office/officeart/2018/2/layout/IconLabelDescriptionList"/>
    <dgm:cxn modelId="{BB192336-9EF9-40C5-A581-4E59582715F3}" type="presParOf" srcId="{A527A176-C3C5-4466-85D6-17420B59581D}" destId="{E339672B-F5CB-4CC1-83E5-A0A114C2B37A}" srcOrd="0" destOrd="0" presId="urn:microsoft.com/office/officeart/2018/2/layout/IconLabelDescriptionList"/>
    <dgm:cxn modelId="{DDF95B1B-F291-4DC3-A863-3C0116A2FB28}" type="presParOf" srcId="{A527A176-C3C5-4466-85D6-17420B59581D}" destId="{D38E5B35-3BE9-49E0-BD63-1D1909EE7991}" srcOrd="1" destOrd="0" presId="urn:microsoft.com/office/officeart/2018/2/layout/IconLabelDescriptionList"/>
    <dgm:cxn modelId="{6210CAC1-1E69-45D3-A5F5-CB6DDAD8E160}" type="presParOf" srcId="{A527A176-C3C5-4466-85D6-17420B59581D}" destId="{7ACB0497-F5FA-4E0D-A43F-389E15226F67}" srcOrd="2" destOrd="0" presId="urn:microsoft.com/office/officeart/2018/2/layout/IconLabelDescriptionList"/>
    <dgm:cxn modelId="{888B4808-587A-48A5-B3C1-CA2645D6FD10}" type="presParOf" srcId="{A527A176-C3C5-4466-85D6-17420B59581D}" destId="{73B770AD-C926-4499-BC1E-C39C81F10CF6}" srcOrd="3" destOrd="0" presId="urn:microsoft.com/office/officeart/2018/2/layout/IconLabelDescriptionList"/>
    <dgm:cxn modelId="{67122B46-466C-4315-8C51-465B68E43AEE}" type="presParOf" srcId="{A527A176-C3C5-4466-85D6-17420B59581D}" destId="{B1384A53-A517-4501-9BC0-DE33CD137E3A}" srcOrd="4" destOrd="0" presId="urn:microsoft.com/office/officeart/2018/2/layout/IconLabelDescriptionList"/>
    <dgm:cxn modelId="{6827CA28-099F-4ECD-887E-55DFE595C7EE}" type="presParOf" srcId="{AA14F9EA-3E0F-4D74-A0DD-2D74AE7FC47A}" destId="{A6460617-3DB5-4858-B6A9-39656151B8DA}" srcOrd="1" destOrd="0" presId="urn:microsoft.com/office/officeart/2018/2/layout/IconLabelDescriptionList"/>
    <dgm:cxn modelId="{78220C8D-5073-4A0E-94AF-FBF63CE6AD43}" type="presParOf" srcId="{AA14F9EA-3E0F-4D74-A0DD-2D74AE7FC47A}" destId="{07772A46-D586-4BB5-9888-3A65C2220B30}" srcOrd="2" destOrd="0" presId="urn:microsoft.com/office/officeart/2018/2/layout/IconLabelDescriptionList"/>
    <dgm:cxn modelId="{C3C4655E-FD9D-4574-B2BB-D83C8A49FE65}" type="presParOf" srcId="{07772A46-D586-4BB5-9888-3A65C2220B30}" destId="{7E408E22-1AEB-4920-9D70-40E5233D1680}" srcOrd="0" destOrd="0" presId="urn:microsoft.com/office/officeart/2018/2/layout/IconLabelDescriptionList"/>
    <dgm:cxn modelId="{FB2439C9-EBA0-4531-BA70-F33EED4B96DB}" type="presParOf" srcId="{07772A46-D586-4BB5-9888-3A65C2220B30}" destId="{DF747FF5-6FF8-4BBF-A5FA-5F058A5DCACA}" srcOrd="1" destOrd="0" presId="urn:microsoft.com/office/officeart/2018/2/layout/IconLabelDescriptionList"/>
    <dgm:cxn modelId="{EDB0C91E-CBE3-4F2D-A120-EB81D9F00362}" type="presParOf" srcId="{07772A46-D586-4BB5-9888-3A65C2220B30}" destId="{81586AE4-ADB7-4D0E-82D9-3D73B9CCBBFF}" srcOrd="2" destOrd="0" presId="urn:microsoft.com/office/officeart/2018/2/layout/IconLabelDescriptionList"/>
    <dgm:cxn modelId="{B896C9E4-0EB6-4E8E-9BD9-05B24C682329}" type="presParOf" srcId="{07772A46-D586-4BB5-9888-3A65C2220B30}" destId="{68B97DF0-A936-460B-91C0-EFFC14F868C6}" srcOrd="3" destOrd="0" presId="urn:microsoft.com/office/officeart/2018/2/layout/IconLabelDescriptionList"/>
    <dgm:cxn modelId="{3511E18B-C8B8-45F3-8A50-48F35E8D8C76}" type="presParOf" srcId="{07772A46-D586-4BB5-9888-3A65C2220B30}" destId="{D9A27206-B3EF-4002-8BAF-939B94FBEFAE}" srcOrd="4" destOrd="0" presId="urn:microsoft.com/office/officeart/2018/2/layout/IconLabelDescriptionList"/>
    <dgm:cxn modelId="{442CA278-1BE7-4DB6-94BA-7BBC940239A7}" type="presParOf" srcId="{AA14F9EA-3E0F-4D74-A0DD-2D74AE7FC47A}" destId="{286AF793-12CF-4EEE-9C12-87765CAB6A28}" srcOrd="3" destOrd="0" presId="urn:microsoft.com/office/officeart/2018/2/layout/IconLabelDescriptionList"/>
    <dgm:cxn modelId="{E53F28CA-0CFA-4F50-B225-3AB3F59AE802}" type="presParOf" srcId="{AA14F9EA-3E0F-4D74-A0DD-2D74AE7FC47A}" destId="{70CAECD5-B268-4E5C-8D77-4EF6CD91E944}" srcOrd="4" destOrd="0" presId="urn:microsoft.com/office/officeart/2018/2/layout/IconLabelDescriptionList"/>
    <dgm:cxn modelId="{18D48C47-926A-4D6C-8EBA-1CBE1B3599A6}" type="presParOf" srcId="{70CAECD5-B268-4E5C-8D77-4EF6CD91E944}" destId="{18CEB805-AA94-4B8A-BF97-ECF38C6B6CFE}" srcOrd="0" destOrd="0" presId="urn:microsoft.com/office/officeart/2018/2/layout/IconLabelDescriptionList"/>
    <dgm:cxn modelId="{1B02095C-CB89-461A-A87A-40BA6D1CE9B7}" type="presParOf" srcId="{70CAECD5-B268-4E5C-8D77-4EF6CD91E944}" destId="{29198563-9304-4E9E-A543-7219624B7826}" srcOrd="1" destOrd="0" presId="urn:microsoft.com/office/officeart/2018/2/layout/IconLabelDescriptionList"/>
    <dgm:cxn modelId="{5FF52CC8-7667-4E78-A18C-D30CC9E4D29C}" type="presParOf" srcId="{70CAECD5-B268-4E5C-8D77-4EF6CD91E944}" destId="{91CB99DE-8B62-473F-85A9-1A06ADD331EB}" srcOrd="2" destOrd="0" presId="urn:microsoft.com/office/officeart/2018/2/layout/IconLabelDescriptionList"/>
    <dgm:cxn modelId="{9FD87FF1-6039-4D14-950F-9566BABCCC50}" type="presParOf" srcId="{70CAECD5-B268-4E5C-8D77-4EF6CD91E944}" destId="{26E5C1E8-3EAF-4542-8A54-598F3EF492B3}" srcOrd="3" destOrd="0" presId="urn:microsoft.com/office/officeart/2018/2/layout/IconLabelDescriptionList"/>
    <dgm:cxn modelId="{B26B6CA2-DDCC-403D-BDB3-33693D62CDD5}" type="presParOf" srcId="{70CAECD5-B268-4E5C-8D77-4EF6CD91E944}" destId="{96721AF6-8F9C-4227-A564-1B8343B43D52}"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39672B-F5CB-4CC1-83E5-A0A114C2B37A}">
      <dsp:nvSpPr>
        <dsp:cNvPr id="0" name=""/>
        <dsp:cNvSpPr/>
      </dsp:nvSpPr>
      <dsp:spPr>
        <a:xfrm>
          <a:off x="6982" y="227669"/>
          <a:ext cx="1081263" cy="10812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sp>
    <dsp:sp modelId="{7ACB0497-F5FA-4E0D-A43F-389E15226F67}">
      <dsp:nvSpPr>
        <dsp:cNvPr id="0" name=""/>
        <dsp:cNvSpPr/>
      </dsp:nvSpPr>
      <dsp:spPr>
        <a:xfrm>
          <a:off x="6982" y="1419603"/>
          <a:ext cx="3089323" cy="6661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US" sz="2400" kern="1200"/>
            <a:t>Transformative Learning Theory</a:t>
          </a:r>
          <a:endParaRPr lang="en-US" sz="2400" kern="1200" dirty="0"/>
        </a:p>
      </dsp:txBody>
      <dsp:txXfrm>
        <a:off x="6982" y="1419603"/>
        <a:ext cx="3089323" cy="666135"/>
      </dsp:txXfrm>
    </dsp:sp>
    <dsp:sp modelId="{B1384A53-A517-4501-9BC0-DE33CD137E3A}">
      <dsp:nvSpPr>
        <dsp:cNvPr id="0" name=""/>
        <dsp:cNvSpPr/>
      </dsp:nvSpPr>
      <dsp:spPr>
        <a:xfrm>
          <a:off x="6982" y="2137213"/>
          <a:ext cx="3089323" cy="664183"/>
        </a:xfrm>
        <a:prstGeom prst="rect">
          <a:avLst/>
        </a:prstGeom>
        <a:noFill/>
        <a:ln>
          <a:noFill/>
        </a:ln>
        <a:effectLst/>
      </dsp:spPr>
      <dsp:style>
        <a:lnRef idx="0">
          <a:scrgbClr r="0" g="0" b="0"/>
        </a:lnRef>
        <a:fillRef idx="0">
          <a:scrgbClr r="0" g="0" b="0"/>
        </a:fillRef>
        <a:effectRef idx="0">
          <a:scrgbClr r="0" g="0" b="0"/>
        </a:effectRef>
        <a:fontRef idx="minor"/>
      </dsp:style>
    </dsp:sp>
    <dsp:sp modelId="{7E408E22-1AEB-4920-9D70-40E5233D1680}">
      <dsp:nvSpPr>
        <dsp:cNvPr id="0" name=""/>
        <dsp:cNvSpPr/>
      </dsp:nvSpPr>
      <dsp:spPr>
        <a:xfrm>
          <a:off x="3636938" y="227669"/>
          <a:ext cx="1081263" cy="10812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sp>
    <dsp:sp modelId="{81586AE4-ADB7-4D0E-82D9-3D73B9CCBBFF}">
      <dsp:nvSpPr>
        <dsp:cNvPr id="0" name=""/>
        <dsp:cNvSpPr/>
      </dsp:nvSpPr>
      <dsp:spPr>
        <a:xfrm>
          <a:off x="3636938" y="1419603"/>
          <a:ext cx="3089323" cy="6661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US" sz="2400" kern="1200" dirty="0"/>
            <a:t>Social</a:t>
          </a:r>
          <a:r>
            <a:rPr lang="en-US" sz="2400" kern="1200" baseline="0" dirty="0"/>
            <a:t> Cognitive Theory</a:t>
          </a:r>
          <a:endParaRPr lang="en-US" sz="2400" kern="1200" dirty="0"/>
        </a:p>
      </dsp:txBody>
      <dsp:txXfrm>
        <a:off x="3636938" y="1419603"/>
        <a:ext cx="3089323" cy="666135"/>
      </dsp:txXfrm>
    </dsp:sp>
    <dsp:sp modelId="{D9A27206-B3EF-4002-8BAF-939B94FBEFAE}">
      <dsp:nvSpPr>
        <dsp:cNvPr id="0" name=""/>
        <dsp:cNvSpPr/>
      </dsp:nvSpPr>
      <dsp:spPr>
        <a:xfrm>
          <a:off x="3636938" y="2137213"/>
          <a:ext cx="3089323" cy="664183"/>
        </a:xfrm>
        <a:prstGeom prst="rect">
          <a:avLst/>
        </a:prstGeom>
        <a:noFill/>
        <a:ln>
          <a:noFill/>
        </a:ln>
        <a:effectLst/>
      </dsp:spPr>
      <dsp:style>
        <a:lnRef idx="0">
          <a:scrgbClr r="0" g="0" b="0"/>
        </a:lnRef>
        <a:fillRef idx="0">
          <a:scrgbClr r="0" g="0" b="0"/>
        </a:fillRef>
        <a:effectRef idx="0">
          <a:scrgbClr r="0" g="0" b="0"/>
        </a:effectRef>
        <a:fontRef idx="minor"/>
      </dsp:style>
    </dsp:sp>
    <dsp:sp modelId="{18CEB805-AA94-4B8A-BF97-ECF38C6B6CFE}">
      <dsp:nvSpPr>
        <dsp:cNvPr id="0" name=""/>
        <dsp:cNvSpPr/>
      </dsp:nvSpPr>
      <dsp:spPr>
        <a:xfrm>
          <a:off x="7266893" y="227669"/>
          <a:ext cx="1081263" cy="10812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sp>
    <dsp:sp modelId="{91CB99DE-8B62-473F-85A9-1A06ADD331EB}">
      <dsp:nvSpPr>
        <dsp:cNvPr id="0" name=""/>
        <dsp:cNvSpPr/>
      </dsp:nvSpPr>
      <dsp:spPr>
        <a:xfrm>
          <a:off x="7266893" y="1419603"/>
          <a:ext cx="3089323" cy="6661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100000"/>
            </a:lnSpc>
            <a:spcBef>
              <a:spcPct val="0"/>
            </a:spcBef>
            <a:spcAft>
              <a:spcPct val="35000"/>
            </a:spcAft>
            <a:buNone/>
            <a:defRPr b="1"/>
          </a:pPr>
          <a:r>
            <a:rPr lang="en-CA" sz="2400" kern="1200" dirty="0"/>
            <a:t>Measuring Learning Outcomes</a:t>
          </a:r>
          <a:endParaRPr lang="en-US" sz="2400" kern="1200" dirty="0"/>
        </a:p>
      </dsp:txBody>
      <dsp:txXfrm>
        <a:off x="7266893" y="1419603"/>
        <a:ext cx="3089323" cy="666135"/>
      </dsp:txXfrm>
    </dsp:sp>
    <dsp:sp modelId="{96721AF6-8F9C-4227-A564-1B8343B43D52}">
      <dsp:nvSpPr>
        <dsp:cNvPr id="0" name=""/>
        <dsp:cNvSpPr/>
      </dsp:nvSpPr>
      <dsp:spPr>
        <a:xfrm>
          <a:off x="7266893" y="2137213"/>
          <a:ext cx="3089323" cy="664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en-CA" sz="2000" kern="1200"/>
            <a:t>Self-efficacy</a:t>
          </a:r>
          <a:endParaRPr lang="en-US" sz="2000" kern="1200" dirty="0"/>
        </a:p>
        <a:p>
          <a:pPr marL="0" lvl="0" indent="0" algn="l" defTabSz="889000">
            <a:lnSpc>
              <a:spcPct val="100000"/>
            </a:lnSpc>
            <a:spcBef>
              <a:spcPct val="0"/>
            </a:spcBef>
            <a:spcAft>
              <a:spcPct val="35000"/>
            </a:spcAft>
            <a:buNone/>
          </a:pPr>
          <a:r>
            <a:rPr lang="en-CA" sz="2000" kern="1200"/>
            <a:t>Wisdom</a:t>
          </a:r>
          <a:endParaRPr lang="en-US" sz="2000" kern="1200" dirty="0"/>
        </a:p>
      </dsp:txBody>
      <dsp:txXfrm>
        <a:off x="7266893" y="2137213"/>
        <a:ext cx="3089323" cy="664183"/>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FCBBFC-FF27-4D7C-87F2-BE1FF6ACEDDA}" type="datetimeFigureOut">
              <a:rPr lang="en-CA" smtClean="0"/>
              <a:t>2018-10-07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7E85F5-5ACA-4E21-B550-8C6B32D3D63C}" type="slidenum">
              <a:rPr lang="en-CA" smtClean="0"/>
              <a:t>‹#›</a:t>
            </a:fld>
            <a:endParaRPr lang="en-CA"/>
          </a:p>
        </p:txBody>
      </p:sp>
    </p:spTree>
    <p:extLst>
      <p:ext uri="{BB962C8B-B14F-4D97-AF65-F5344CB8AC3E}">
        <p14:creationId xmlns:p14="http://schemas.microsoft.com/office/powerpoint/2010/main" val="3164027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217E85F5-5ACA-4E21-B550-8C6B32D3D63C}" type="slidenum">
              <a:rPr lang="en-CA" smtClean="0"/>
              <a:t>6</a:t>
            </a:fld>
            <a:endParaRPr lang="en-CA"/>
          </a:p>
        </p:txBody>
      </p:sp>
    </p:spTree>
    <p:extLst>
      <p:ext uri="{BB962C8B-B14F-4D97-AF65-F5344CB8AC3E}">
        <p14:creationId xmlns:p14="http://schemas.microsoft.com/office/powerpoint/2010/main" val="1198429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err="1"/>
              <a:t>Minimze</a:t>
            </a:r>
            <a:r>
              <a:rPr lang="en-CA" dirty="0"/>
              <a:t> (if needed)</a:t>
            </a:r>
          </a:p>
        </p:txBody>
      </p:sp>
      <p:sp>
        <p:nvSpPr>
          <p:cNvPr id="4" name="Slide Number Placeholder 3"/>
          <p:cNvSpPr>
            <a:spLocks noGrp="1"/>
          </p:cNvSpPr>
          <p:nvPr>
            <p:ph type="sldNum" sz="quarter" idx="5"/>
          </p:nvPr>
        </p:nvSpPr>
        <p:spPr/>
        <p:txBody>
          <a:bodyPr/>
          <a:lstStyle/>
          <a:p>
            <a:fld id="{217E85F5-5ACA-4E21-B550-8C6B32D3D63C}" type="slidenum">
              <a:rPr lang="en-CA" smtClean="0"/>
              <a:t>13</a:t>
            </a:fld>
            <a:endParaRPr lang="en-CA"/>
          </a:p>
        </p:txBody>
      </p:sp>
    </p:spTree>
    <p:extLst>
      <p:ext uri="{BB962C8B-B14F-4D97-AF65-F5344CB8AC3E}">
        <p14:creationId xmlns:p14="http://schemas.microsoft.com/office/powerpoint/2010/main" val="36332374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79025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00965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595669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63135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998259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925815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234890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867714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142622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268223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65005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88492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82798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70009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10/3/2018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8530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E6118-2437-4B30-8E3C-4D2BE6020583}" type="datetimeFigureOut">
              <a:rPr lang="en-US" smtClean="0"/>
              <a:t>10/3/2018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396654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30142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955189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E6118-2437-4B30-8E3C-4D2BE6020583}" type="datetimeFigureOut">
              <a:rPr lang="en-US" smtClean="0"/>
              <a:pPr/>
              <a:t>10/3/2018</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8952147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 id="2147483713"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50CAEE-CAC0-4F18-9593-F09A3338C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4EE4DBA-5409-4291-B7FB-E49B6D8685E3}"/>
              </a:ext>
            </a:extLst>
          </p:cNvPr>
          <p:cNvSpPr>
            <a:spLocks noGrp="1"/>
          </p:cNvSpPr>
          <p:nvPr>
            <p:ph type="ctrTitle"/>
          </p:nvPr>
        </p:nvSpPr>
        <p:spPr>
          <a:xfrm>
            <a:off x="1286933" y="2213361"/>
            <a:ext cx="6247721" cy="2204815"/>
          </a:xfrm>
        </p:spPr>
        <p:txBody>
          <a:bodyPr>
            <a:normAutofit/>
          </a:bodyPr>
          <a:lstStyle/>
          <a:p>
            <a:pPr algn="l"/>
            <a:r>
              <a:rPr lang="en-CA" cap="none" dirty="0">
                <a:latin typeface="Verdana" panose="020B0604030504040204" pitchFamily="34" charset="0"/>
                <a:ea typeface="Verdana" panose="020B0604030504040204" pitchFamily="34" charset="0"/>
                <a:cs typeface="Verdana" panose="020B0604030504040204" pitchFamily="34" charset="0"/>
              </a:rPr>
              <a:t>Personal Growth as an Experiential Learning Outcome</a:t>
            </a:r>
            <a:endParaRPr lang="en-CA" dirty="0">
              <a:latin typeface="Verdana" panose="020B0604030504040204" pitchFamily="34" charset="0"/>
              <a:ea typeface="Verdana" panose="020B0604030504040204" pitchFamily="34" charset="0"/>
              <a:cs typeface="Verdana" panose="020B0604030504040204" pitchFamily="34" charset="0"/>
            </a:endParaRPr>
          </a:p>
        </p:txBody>
      </p:sp>
      <p:sp>
        <p:nvSpPr>
          <p:cNvPr id="3" name="Subtitle 2">
            <a:extLst>
              <a:ext uri="{FF2B5EF4-FFF2-40B4-BE49-F238E27FC236}">
                <a16:creationId xmlns:a16="http://schemas.microsoft.com/office/drawing/2014/main" id="{BD3A4A95-488F-4036-B850-A869BE446C1D}"/>
              </a:ext>
            </a:extLst>
          </p:cNvPr>
          <p:cNvSpPr>
            <a:spLocks noGrp="1"/>
          </p:cNvSpPr>
          <p:nvPr>
            <p:ph type="subTitle" idx="1"/>
          </p:nvPr>
        </p:nvSpPr>
        <p:spPr>
          <a:xfrm>
            <a:off x="1286934" y="4418177"/>
            <a:ext cx="6247721" cy="1011066"/>
          </a:xfrm>
        </p:spPr>
        <p:txBody>
          <a:bodyPr>
            <a:normAutofit/>
          </a:bodyPr>
          <a:lstStyle/>
          <a:p>
            <a:pPr algn="l"/>
            <a:r>
              <a:rPr lang="en-CA" sz="2400" cap="none" dirty="0">
                <a:solidFill>
                  <a:schemeClr val="tx1"/>
                </a:solidFill>
              </a:rPr>
              <a:t>Measuring improvement in student ‘self-efficacy’ and ‘wisdom’</a:t>
            </a:r>
          </a:p>
        </p:txBody>
      </p:sp>
      <p:pic>
        <p:nvPicPr>
          <p:cNvPr id="10" name="Picture 9">
            <a:extLst>
              <a:ext uri="{FF2B5EF4-FFF2-40B4-BE49-F238E27FC236}">
                <a16:creationId xmlns:a16="http://schemas.microsoft.com/office/drawing/2014/main" id="{D2DA77D5-12C4-446D-AC72-A514960A553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73623" t="43915" r="1" b="10213"/>
          <a:stretch/>
        </p:blipFill>
        <p:spPr>
          <a:xfrm>
            <a:off x="8199690" y="290557"/>
            <a:ext cx="3992310" cy="3905520"/>
          </a:xfrm>
          <a:prstGeom prst="rect">
            <a:avLst/>
          </a:prstGeom>
        </p:spPr>
      </p:pic>
      <p:pic>
        <p:nvPicPr>
          <p:cNvPr id="12" name="Picture 11">
            <a:extLst>
              <a:ext uri="{FF2B5EF4-FFF2-40B4-BE49-F238E27FC236}">
                <a16:creationId xmlns:a16="http://schemas.microsoft.com/office/drawing/2014/main" id="{19E04E4F-6B32-4651-ACE0-DACABF1FC25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2450" t="1120" r="54326" b="73832"/>
          <a:stretch/>
        </p:blipFill>
        <p:spPr>
          <a:xfrm>
            <a:off x="4581330" y="0"/>
            <a:ext cx="6762408" cy="2867764"/>
          </a:xfrm>
          <a:prstGeom prst="rect">
            <a:avLst/>
          </a:prstGeom>
        </p:spPr>
      </p:pic>
      <p:pic>
        <p:nvPicPr>
          <p:cNvPr id="14" name="Picture 13">
            <a:extLst>
              <a:ext uri="{FF2B5EF4-FFF2-40B4-BE49-F238E27FC236}">
                <a16:creationId xmlns:a16="http://schemas.microsoft.com/office/drawing/2014/main" id="{13D4F2B0-7771-46FC-9763-240E8F55F14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65973" t="81531" r="19879"/>
          <a:stretch/>
        </p:blipFill>
        <p:spPr>
          <a:xfrm>
            <a:off x="10246407" y="5429242"/>
            <a:ext cx="1945594" cy="1428758"/>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pic>
        <p:nvPicPr>
          <p:cNvPr id="16" name="Picture 15">
            <a:extLst>
              <a:ext uri="{FF2B5EF4-FFF2-40B4-BE49-F238E27FC236}">
                <a16:creationId xmlns:a16="http://schemas.microsoft.com/office/drawing/2014/main" id="{6164F387-6750-4AFF-8A10-65C64D31ECA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46466" t="75007" r="30510"/>
          <a:stretch/>
        </p:blipFill>
        <p:spPr>
          <a:xfrm>
            <a:off x="9795659" y="4064996"/>
            <a:ext cx="2716669" cy="1658803"/>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sp>
        <p:nvSpPr>
          <p:cNvPr id="4" name="TextBox 3">
            <a:extLst>
              <a:ext uri="{FF2B5EF4-FFF2-40B4-BE49-F238E27FC236}">
                <a16:creationId xmlns:a16="http://schemas.microsoft.com/office/drawing/2014/main" id="{F308B6BC-651B-46E3-85AA-12A57F58DBA0}"/>
              </a:ext>
            </a:extLst>
          </p:cNvPr>
          <p:cNvSpPr txBox="1"/>
          <p:nvPr/>
        </p:nvSpPr>
        <p:spPr>
          <a:xfrm>
            <a:off x="1388901" y="5723799"/>
            <a:ext cx="6762408" cy="923330"/>
          </a:xfrm>
          <a:prstGeom prst="rect">
            <a:avLst/>
          </a:prstGeom>
          <a:noFill/>
        </p:spPr>
        <p:txBody>
          <a:bodyPr wrap="square" rtlCol="0">
            <a:spAutoFit/>
          </a:bodyPr>
          <a:lstStyle/>
          <a:p>
            <a:r>
              <a:rPr lang="en-CA" dirty="0"/>
              <a:t>Colin Furness </a:t>
            </a:r>
            <a:r>
              <a:rPr lang="en-CA" dirty="0" err="1"/>
              <a:t>MISt</a:t>
            </a:r>
            <a:r>
              <a:rPr lang="en-CA" dirty="0"/>
              <a:t> PHD MPH Med (</a:t>
            </a:r>
            <a:r>
              <a:rPr lang="en-CA" dirty="0" err="1"/>
              <a:t>cand</a:t>
            </a:r>
            <a:r>
              <a:rPr lang="en-CA" dirty="0"/>
              <a:t>.)			</a:t>
            </a:r>
          </a:p>
          <a:p>
            <a:r>
              <a:rPr lang="en-CA" dirty="0"/>
              <a:t>Emma Findlay-White  Hon. BA MI (</a:t>
            </a:r>
            <a:r>
              <a:rPr lang="en-CA" dirty="0" err="1"/>
              <a:t>cand</a:t>
            </a:r>
            <a:r>
              <a:rPr lang="en-CA" dirty="0"/>
              <a:t>.)			</a:t>
            </a:r>
          </a:p>
          <a:p>
            <a:r>
              <a:rPr lang="en-CA" dirty="0"/>
              <a:t>Faculty of Information, University of Toronto</a:t>
            </a:r>
          </a:p>
        </p:txBody>
      </p:sp>
    </p:spTree>
    <p:extLst>
      <p:ext uri="{BB962C8B-B14F-4D97-AF65-F5344CB8AC3E}">
        <p14:creationId xmlns:p14="http://schemas.microsoft.com/office/powerpoint/2010/main" val="127508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18" name="Picture 2">
            <a:extLst>
              <a:ext uri="{FF2B5EF4-FFF2-40B4-BE49-F238E27FC236}">
                <a16:creationId xmlns:a16="http://schemas.microsoft.com/office/drawing/2014/main" id="{25496B42-CC46-4183-B481-887CD3E8C72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0">
            <a:extLst>
              <a:ext uri="{FF2B5EF4-FFF2-40B4-BE49-F238E27FC236}">
                <a16:creationId xmlns:a16="http://schemas.microsoft.com/office/drawing/2014/main" id="{E2758CE0-F916-4DCE-88D1-71430BE441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20" name="Rectangle 12">
            <a:extLst>
              <a:ext uri="{FF2B5EF4-FFF2-40B4-BE49-F238E27FC236}">
                <a16:creationId xmlns:a16="http://schemas.microsoft.com/office/drawing/2014/main" id="{48EC41B9-2D25-48A6-BC40-DA8F79F3EB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6ECD-6452-49BB-96B2-B0D4EEDAE051}"/>
              </a:ext>
            </a:extLst>
          </p:cNvPr>
          <p:cNvSpPr>
            <a:spLocks noGrp="1"/>
          </p:cNvSpPr>
          <p:nvPr>
            <p:ph type="title"/>
          </p:nvPr>
        </p:nvSpPr>
        <p:spPr>
          <a:xfrm>
            <a:off x="349375" y="889748"/>
            <a:ext cx="10916365" cy="676833"/>
          </a:xfrm>
        </p:spPr>
        <p:txBody>
          <a:bodyPr vert="horz" lIns="91440" tIns="45720" rIns="91440" bIns="45720" rtlCol="0" anchor="b">
            <a:normAutofit/>
          </a:bodyPr>
          <a:lstStyle/>
          <a:p>
            <a:r>
              <a:rPr lang="en-US" dirty="0"/>
              <a:t>Leadership self and means efficacy</a:t>
            </a:r>
          </a:p>
        </p:txBody>
      </p:sp>
      <p:pic>
        <p:nvPicPr>
          <p:cNvPr id="21" name="Picture 14">
            <a:extLst>
              <a:ext uri="{FF2B5EF4-FFF2-40B4-BE49-F238E27FC236}">
                <a16:creationId xmlns:a16="http://schemas.microsoft.com/office/drawing/2014/main" id="{36BE94C4-A7FC-4F02-B92B-6C40D705A9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45686"/>
          <a:stretch/>
        </p:blipFill>
        <p:spPr>
          <a:xfrm>
            <a:off x="-2607" y="3133164"/>
            <a:ext cx="12192000" cy="3724835"/>
          </a:xfrm>
          <a:prstGeom prst="rect">
            <a:avLst/>
          </a:prstGeom>
        </p:spPr>
      </p:pic>
      <p:pic>
        <p:nvPicPr>
          <p:cNvPr id="17" name="Picture 16">
            <a:extLst>
              <a:ext uri="{FF2B5EF4-FFF2-40B4-BE49-F238E27FC236}">
                <a16:creationId xmlns:a16="http://schemas.microsoft.com/office/drawing/2014/main" id="{F8F21547-A433-450A-B2A3-930DCFABD9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71324"/>
          <a:stretch/>
        </p:blipFill>
        <p:spPr>
          <a:xfrm>
            <a:off x="0" y="0"/>
            <a:ext cx="3496235" cy="6858000"/>
          </a:xfrm>
          <a:prstGeom prst="rect">
            <a:avLst/>
          </a:prstGeom>
        </p:spPr>
      </p:pic>
      <p:graphicFrame>
        <p:nvGraphicFramePr>
          <p:cNvPr id="4" name="Table 3">
            <a:extLst>
              <a:ext uri="{FF2B5EF4-FFF2-40B4-BE49-F238E27FC236}">
                <a16:creationId xmlns:a16="http://schemas.microsoft.com/office/drawing/2014/main" id="{2FF7E8D5-853E-42CD-8439-907AF3B48AC1}"/>
              </a:ext>
            </a:extLst>
          </p:cNvPr>
          <p:cNvGraphicFramePr>
            <a:graphicFrameLocks noGrp="1"/>
          </p:cNvGraphicFramePr>
          <p:nvPr>
            <p:extLst>
              <p:ext uri="{D42A27DB-BD31-4B8C-83A1-F6EECF244321}">
                <p14:modId xmlns:p14="http://schemas.microsoft.com/office/powerpoint/2010/main" val="2139601679"/>
              </p:ext>
            </p:extLst>
          </p:nvPr>
        </p:nvGraphicFramePr>
        <p:xfrm>
          <a:off x="834243" y="1726183"/>
          <a:ext cx="10318107" cy="4403154"/>
        </p:xfrm>
        <a:graphic>
          <a:graphicData uri="http://schemas.openxmlformats.org/drawingml/2006/table">
            <a:tbl>
              <a:tblPr firstRow="1" bandRow="1">
                <a:tableStyleId>{8EC20E35-A176-4012-BC5E-935CFFF8708E}</a:tableStyleId>
              </a:tblPr>
              <a:tblGrid>
                <a:gridCol w="2769841">
                  <a:extLst>
                    <a:ext uri="{9D8B030D-6E8A-4147-A177-3AD203B41FA5}">
                      <a16:colId xmlns:a16="http://schemas.microsoft.com/office/drawing/2014/main" val="624147874"/>
                    </a:ext>
                  </a:extLst>
                </a:gridCol>
                <a:gridCol w="7548266">
                  <a:extLst>
                    <a:ext uri="{9D8B030D-6E8A-4147-A177-3AD203B41FA5}">
                      <a16:colId xmlns:a16="http://schemas.microsoft.com/office/drawing/2014/main" val="324169104"/>
                    </a:ext>
                  </a:extLst>
                </a:gridCol>
              </a:tblGrid>
              <a:tr h="578360">
                <a:tc>
                  <a:txBody>
                    <a:bodyPr/>
                    <a:lstStyle/>
                    <a:p>
                      <a:r>
                        <a:rPr lang="en-CA" sz="1900"/>
                        <a:t>Dimension</a:t>
                      </a:r>
                    </a:p>
                  </a:txBody>
                  <a:tcPr marL="94909" marR="94909" marT="47455" marB="47455"/>
                </a:tc>
                <a:tc>
                  <a:txBody>
                    <a:bodyPr/>
                    <a:lstStyle/>
                    <a:p>
                      <a:r>
                        <a:rPr lang="en-CA" sz="1900" dirty="0"/>
                        <a:t>Description</a:t>
                      </a:r>
                    </a:p>
                  </a:txBody>
                  <a:tcPr marL="94909" marR="94909" marT="47455" marB="47455"/>
                </a:tc>
                <a:extLst>
                  <a:ext uri="{0D108BD9-81ED-4DB2-BD59-A6C34878D82A}">
                    <a16:rowId xmlns:a16="http://schemas.microsoft.com/office/drawing/2014/main" val="401124136"/>
                  </a:ext>
                </a:extLst>
              </a:tr>
              <a:tr h="848223">
                <a:tc>
                  <a:txBody>
                    <a:bodyPr/>
                    <a:lstStyle/>
                    <a:p>
                      <a:r>
                        <a:rPr lang="en-CA" sz="2000" dirty="0">
                          <a:latin typeface="Verdana" panose="020B0604030504040204" pitchFamily="34" charset="0"/>
                          <a:ea typeface="Verdana" panose="020B0604030504040204" pitchFamily="34" charset="0"/>
                          <a:cs typeface="Verdana" panose="020B0604030504040204" pitchFamily="34" charset="0"/>
                        </a:rPr>
                        <a:t>Action Self-Efficacy</a:t>
                      </a:r>
                    </a:p>
                  </a:txBody>
                  <a:tcPr marL="94909" marR="94909" marT="47455" marB="47455"/>
                </a:tc>
                <a:tc>
                  <a:txBody>
                    <a:bodyPr/>
                    <a:lstStyle/>
                    <a:p>
                      <a:r>
                        <a:rPr lang="en-CA" sz="2000">
                          <a:latin typeface="Verdana" panose="020B0604030504040204" pitchFamily="34" charset="0"/>
                          <a:ea typeface="Verdana" panose="020B0604030504040204" pitchFamily="34" charset="0"/>
                          <a:cs typeface="Verdana" panose="020B0604030504040204" pitchFamily="34" charset="0"/>
                        </a:rPr>
                        <a:t>Individual’s perceived ability to effectively execute critical actions</a:t>
                      </a:r>
                    </a:p>
                  </a:txBody>
                  <a:tcPr marL="94909" marR="94909" marT="47455" marB="47455"/>
                </a:tc>
                <a:extLst>
                  <a:ext uri="{0D108BD9-81ED-4DB2-BD59-A6C34878D82A}">
                    <a16:rowId xmlns:a16="http://schemas.microsoft.com/office/drawing/2014/main" val="28854294"/>
                  </a:ext>
                </a:extLst>
              </a:tr>
              <a:tr h="1761372">
                <a:tc>
                  <a:txBody>
                    <a:bodyPr/>
                    <a:lstStyle/>
                    <a:p>
                      <a:r>
                        <a:rPr lang="en-CA" sz="2000" dirty="0">
                          <a:latin typeface="Verdana" panose="020B0604030504040204" pitchFamily="34" charset="0"/>
                          <a:ea typeface="Verdana" panose="020B0604030504040204" pitchFamily="34" charset="0"/>
                          <a:cs typeface="Verdana" panose="020B0604030504040204" pitchFamily="34" charset="0"/>
                        </a:rPr>
                        <a:t>Self-Regulation Efficacy</a:t>
                      </a:r>
                    </a:p>
                  </a:txBody>
                  <a:tcPr marL="94909" marR="94909" marT="47455" marB="47455"/>
                </a:tc>
                <a:tc>
                  <a:txBody>
                    <a:bodyPr/>
                    <a:lstStyle/>
                    <a:p>
                      <a:r>
                        <a:rPr lang="en-CA" sz="2000" dirty="0">
                          <a:latin typeface="Verdana" panose="020B0604030504040204" pitchFamily="34" charset="0"/>
                          <a:ea typeface="Verdana" panose="020B0604030504040204" pitchFamily="34" charset="0"/>
                          <a:cs typeface="Verdana" panose="020B0604030504040204" pitchFamily="34" charset="0"/>
                        </a:rPr>
                        <a:t>Individual’s perceived ability to:</a:t>
                      </a:r>
                      <a:br>
                        <a:rPr lang="en-CA" sz="2000" dirty="0">
                          <a:latin typeface="Verdana" panose="020B0604030504040204" pitchFamily="34" charset="0"/>
                          <a:ea typeface="Verdana" panose="020B0604030504040204" pitchFamily="34" charset="0"/>
                          <a:cs typeface="Verdana" panose="020B0604030504040204" pitchFamily="34" charset="0"/>
                        </a:rPr>
                      </a:br>
                      <a:r>
                        <a:rPr lang="en-CA" sz="2000" dirty="0">
                          <a:latin typeface="Verdana" panose="020B0604030504040204" pitchFamily="34" charset="0"/>
                          <a:ea typeface="Verdana" panose="020B0604030504040204" pitchFamily="34" charset="0"/>
                          <a:cs typeface="Verdana" panose="020B0604030504040204" pitchFamily="34" charset="0"/>
                        </a:rPr>
                        <a:t> a) think through complex situations, interpret their context, and generate novel and effective solutions to problems</a:t>
                      </a:r>
                    </a:p>
                    <a:p>
                      <a:r>
                        <a:rPr lang="en-CA" sz="2000" dirty="0">
                          <a:latin typeface="Verdana" panose="020B0604030504040204" pitchFamily="34" charset="0"/>
                          <a:ea typeface="Verdana" panose="020B0604030504040204" pitchFamily="34" charset="0"/>
                          <a:cs typeface="Verdana" panose="020B0604030504040204" pitchFamily="34" charset="0"/>
                        </a:rPr>
                        <a:t>b) the ability to motivate oneself to enact those solutions</a:t>
                      </a:r>
                    </a:p>
                  </a:txBody>
                  <a:tcPr marL="94909" marR="94909" marT="47455" marB="47455"/>
                </a:tc>
                <a:extLst>
                  <a:ext uri="{0D108BD9-81ED-4DB2-BD59-A6C34878D82A}">
                    <a16:rowId xmlns:a16="http://schemas.microsoft.com/office/drawing/2014/main" val="654489253"/>
                  </a:ext>
                </a:extLst>
              </a:tr>
              <a:tr h="1215199">
                <a:tc>
                  <a:txBody>
                    <a:bodyPr/>
                    <a:lstStyle/>
                    <a:p>
                      <a:r>
                        <a:rPr lang="en-CA" sz="2000">
                          <a:latin typeface="Verdana" panose="020B0604030504040204" pitchFamily="34" charset="0"/>
                          <a:ea typeface="Verdana" panose="020B0604030504040204" pitchFamily="34" charset="0"/>
                          <a:cs typeface="Verdana" panose="020B0604030504040204" pitchFamily="34" charset="0"/>
                        </a:rPr>
                        <a:t>Means Efficacy</a:t>
                      </a:r>
                    </a:p>
                  </a:txBody>
                  <a:tcPr marL="94909" marR="94909" marT="47455" marB="47455"/>
                </a:tc>
                <a:tc>
                  <a:txBody>
                    <a:bodyPr/>
                    <a:lstStyle/>
                    <a:p>
                      <a:r>
                        <a:rPr lang="en-CA" sz="2000" dirty="0">
                          <a:latin typeface="Verdana" panose="020B0604030504040204" pitchFamily="34" charset="0"/>
                          <a:ea typeface="Verdana" panose="020B0604030504040204" pitchFamily="34" charset="0"/>
                          <a:cs typeface="Verdana" panose="020B0604030504040204" pitchFamily="34" charset="0"/>
                        </a:rPr>
                        <a:t>Individual’s perceptions that they can draw upon people, policies and resources in their environment to enhance their performance </a:t>
                      </a:r>
                    </a:p>
                  </a:txBody>
                  <a:tcPr marL="94909" marR="94909" marT="47455" marB="47455"/>
                </a:tc>
                <a:extLst>
                  <a:ext uri="{0D108BD9-81ED-4DB2-BD59-A6C34878D82A}">
                    <a16:rowId xmlns:a16="http://schemas.microsoft.com/office/drawing/2014/main" val="3564398544"/>
                  </a:ext>
                </a:extLst>
              </a:tr>
            </a:tbl>
          </a:graphicData>
        </a:graphic>
      </p:graphicFrame>
      <p:sp>
        <p:nvSpPr>
          <p:cNvPr id="5" name="TextBox 4">
            <a:extLst>
              <a:ext uri="{FF2B5EF4-FFF2-40B4-BE49-F238E27FC236}">
                <a16:creationId xmlns:a16="http://schemas.microsoft.com/office/drawing/2014/main" id="{104B833C-7E97-4A4D-B2FD-8FB4F3C4B1ED}"/>
              </a:ext>
            </a:extLst>
          </p:cNvPr>
          <p:cNvSpPr txBox="1"/>
          <p:nvPr/>
        </p:nvSpPr>
        <p:spPr>
          <a:xfrm>
            <a:off x="8229600" y="6415088"/>
            <a:ext cx="2557463" cy="369332"/>
          </a:xfrm>
          <a:prstGeom prst="rect">
            <a:avLst/>
          </a:prstGeom>
          <a:noFill/>
        </p:spPr>
        <p:txBody>
          <a:bodyPr wrap="square" rtlCol="0">
            <a:spAutoFit/>
          </a:bodyPr>
          <a:lstStyle/>
          <a:p>
            <a:r>
              <a:rPr lang="en-CA" dirty="0"/>
              <a:t>Hannah et al (2012)</a:t>
            </a:r>
          </a:p>
        </p:txBody>
      </p:sp>
    </p:spTree>
    <p:extLst>
      <p:ext uri="{BB962C8B-B14F-4D97-AF65-F5344CB8AC3E}">
        <p14:creationId xmlns:p14="http://schemas.microsoft.com/office/powerpoint/2010/main" val="1047302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41" name="Rectangle 30">
            <a:extLst>
              <a:ext uri="{FF2B5EF4-FFF2-40B4-BE49-F238E27FC236}">
                <a16:creationId xmlns:a16="http://schemas.microsoft.com/office/drawing/2014/main" id="{6E3254AE-C4CD-426D-A6E8-7FA13B0F8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Picture 32">
            <a:extLst>
              <a:ext uri="{FF2B5EF4-FFF2-40B4-BE49-F238E27FC236}">
                <a16:creationId xmlns:a16="http://schemas.microsoft.com/office/drawing/2014/main" id="{F5C53434-A0C7-4A81-8EB0-D460DAD9BB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8BB706C-1B78-43F3-B1DD-25FB0DD69088}"/>
              </a:ext>
            </a:extLst>
          </p:cNvPr>
          <p:cNvSpPr>
            <a:spLocks noGrp="1"/>
          </p:cNvSpPr>
          <p:nvPr>
            <p:ph type="title"/>
          </p:nvPr>
        </p:nvSpPr>
        <p:spPr>
          <a:xfrm>
            <a:off x="913775" y="618517"/>
            <a:ext cx="10364451" cy="1596177"/>
          </a:xfrm>
        </p:spPr>
        <p:txBody>
          <a:bodyPr>
            <a:normAutofit/>
          </a:bodyPr>
          <a:lstStyle/>
          <a:p>
            <a:r>
              <a:rPr lang="en-CA" dirty="0"/>
              <a:t>As a leader, I can…</a:t>
            </a:r>
          </a:p>
        </p:txBody>
      </p:sp>
      <p:sp>
        <p:nvSpPr>
          <p:cNvPr id="24" name="Content Placeholder 2">
            <a:extLst>
              <a:ext uri="{FF2B5EF4-FFF2-40B4-BE49-F238E27FC236}">
                <a16:creationId xmlns:a16="http://schemas.microsoft.com/office/drawing/2014/main" id="{2009397C-50F0-4353-99FA-B9AA57829CBD}"/>
              </a:ext>
            </a:extLst>
          </p:cNvPr>
          <p:cNvSpPr>
            <a:spLocks noGrp="1"/>
          </p:cNvSpPr>
          <p:nvPr>
            <p:ph idx="1"/>
          </p:nvPr>
        </p:nvSpPr>
        <p:spPr>
          <a:xfrm>
            <a:off x="2572722" y="2110062"/>
            <a:ext cx="8257204" cy="3424107"/>
          </a:xfrm>
        </p:spPr>
        <p:txBody>
          <a:bodyPr>
            <a:normAutofit/>
          </a:bodyPr>
          <a:lstStyle/>
          <a:p>
            <a:pPr>
              <a:lnSpc>
                <a:spcPct val="150000"/>
              </a:lnSpc>
            </a:pPr>
            <a:r>
              <a:rPr lang="en-CA" sz="1900" cap="none" dirty="0">
                <a:latin typeface="Verdana" panose="020B0604030504040204" pitchFamily="34" charset="0"/>
                <a:ea typeface="Verdana" panose="020B0604030504040204" pitchFamily="34" charset="0"/>
                <a:cs typeface="Verdana" panose="020B0604030504040204" pitchFamily="34" charset="0"/>
              </a:rPr>
              <a:t>Rely on my peers to help solve problems</a:t>
            </a:r>
          </a:p>
          <a:p>
            <a:pPr>
              <a:lnSpc>
                <a:spcPct val="150000"/>
              </a:lnSpc>
            </a:pPr>
            <a:r>
              <a:rPr lang="en-CA" sz="1900" cap="none" dirty="0">
                <a:latin typeface="Verdana" panose="020B0604030504040204" pitchFamily="34" charset="0"/>
                <a:ea typeface="Verdana" panose="020B0604030504040204" pitchFamily="34" charset="0"/>
                <a:cs typeface="Verdana" panose="020B0604030504040204" pitchFamily="34" charset="0"/>
              </a:rPr>
              <a:t>Remain steadfast to my core beliefs when I am challenged</a:t>
            </a:r>
          </a:p>
          <a:p>
            <a:pPr>
              <a:lnSpc>
                <a:spcPct val="150000"/>
              </a:lnSpc>
            </a:pPr>
            <a:r>
              <a:rPr lang="en-CA" sz="1900" cap="none" dirty="0">
                <a:latin typeface="Verdana" panose="020B0604030504040204" pitchFamily="34" charset="0"/>
                <a:ea typeface="Verdana" panose="020B0604030504040204" pitchFamily="34" charset="0"/>
                <a:cs typeface="Verdana" panose="020B0604030504040204" pitchFamily="34" charset="0"/>
              </a:rPr>
              <a:t>Determine what leadership style is needed in each situation</a:t>
            </a:r>
          </a:p>
          <a:p>
            <a:pPr>
              <a:lnSpc>
                <a:spcPct val="150000"/>
              </a:lnSpc>
            </a:pPr>
            <a:r>
              <a:rPr lang="en-CA" sz="1900" cap="none" dirty="0">
                <a:latin typeface="Verdana" panose="020B0604030504040204" pitchFamily="34" charset="0"/>
                <a:ea typeface="Verdana" panose="020B0604030504040204" pitchFamily="34" charset="0"/>
                <a:cs typeface="Verdana" panose="020B0604030504040204" pitchFamily="34" charset="0"/>
              </a:rPr>
              <a:t>Distinguish the ethical components of problems/dilemmas</a:t>
            </a:r>
          </a:p>
        </p:txBody>
      </p:sp>
      <p:pic>
        <p:nvPicPr>
          <p:cNvPr id="53" name="Picture 52">
            <a:extLst>
              <a:ext uri="{FF2B5EF4-FFF2-40B4-BE49-F238E27FC236}">
                <a16:creationId xmlns:a16="http://schemas.microsoft.com/office/drawing/2014/main" id="{3163621F-A5F9-47F4-B39E-5FE946D81B19}"/>
              </a:ext>
            </a:extLst>
          </p:cNvPr>
          <p:cNvPicPr>
            <a:picLocks noChangeAspect="1"/>
          </p:cNvPicPr>
          <p:nvPr/>
        </p:nvPicPr>
        <p:blipFill>
          <a:blip r:embed="rId3"/>
          <a:stretch>
            <a:fillRect/>
          </a:stretch>
        </p:blipFill>
        <p:spPr>
          <a:xfrm>
            <a:off x="2572722" y="4993639"/>
            <a:ext cx="7046555" cy="1081060"/>
          </a:xfrm>
          <a:prstGeom prst="rect">
            <a:avLst/>
          </a:prstGeom>
        </p:spPr>
      </p:pic>
      <p:sp>
        <p:nvSpPr>
          <p:cNvPr id="54" name="TextBox 53">
            <a:extLst>
              <a:ext uri="{FF2B5EF4-FFF2-40B4-BE49-F238E27FC236}">
                <a16:creationId xmlns:a16="http://schemas.microsoft.com/office/drawing/2014/main" id="{7C529B43-541B-4626-A8B5-BA97EFB678E9}"/>
              </a:ext>
            </a:extLst>
          </p:cNvPr>
          <p:cNvSpPr txBox="1"/>
          <p:nvPr/>
        </p:nvSpPr>
        <p:spPr>
          <a:xfrm>
            <a:off x="7172326" y="6074699"/>
            <a:ext cx="2962899" cy="369332"/>
          </a:xfrm>
          <a:prstGeom prst="rect">
            <a:avLst/>
          </a:prstGeom>
          <a:noFill/>
        </p:spPr>
        <p:txBody>
          <a:bodyPr wrap="square" rtlCol="0">
            <a:spAutoFit/>
          </a:bodyPr>
          <a:lstStyle/>
          <a:p>
            <a:r>
              <a:rPr lang="en-CA" dirty="0"/>
              <a:t>Hannah and Avolio (2013)</a:t>
            </a:r>
          </a:p>
        </p:txBody>
      </p:sp>
    </p:spTree>
    <p:extLst>
      <p:ext uri="{BB962C8B-B14F-4D97-AF65-F5344CB8AC3E}">
        <p14:creationId xmlns:p14="http://schemas.microsoft.com/office/powerpoint/2010/main" val="1304034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33" name="Rectangle 24">
            <a:extLst>
              <a:ext uri="{FF2B5EF4-FFF2-40B4-BE49-F238E27FC236}">
                <a16:creationId xmlns:a16="http://schemas.microsoft.com/office/drawing/2014/main" id="{6D58954F-C5AC-4BE0-811D-8DFE18E35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2">
            <a:extLst>
              <a:ext uri="{FF2B5EF4-FFF2-40B4-BE49-F238E27FC236}">
                <a16:creationId xmlns:a16="http://schemas.microsoft.com/office/drawing/2014/main" id="{6CA28956-C56F-4FF3-B5FA-94AFABD3F32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35" name="Rectangle 28">
            <a:extLst>
              <a:ext uri="{FF2B5EF4-FFF2-40B4-BE49-F238E27FC236}">
                <a16:creationId xmlns:a16="http://schemas.microsoft.com/office/drawing/2014/main" id="{C359E835-CE77-4DCC-8EC3-1924094D3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60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ird sitting on top of an owl&#10;&#10;Description generated with very high confidence">
            <a:extLst>
              <a:ext uri="{FF2B5EF4-FFF2-40B4-BE49-F238E27FC236}">
                <a16:creationId xmlns:a16="http://schemas.microsoft.com/office/drawing/2014/main" id="{EFA4BDB7-EA98-42E3-9A23-0E79440821E1}"/>
              </a:ext>
            </a:extLst>
          </p:cNvPr>
          <p:cNvPicPr>
            <a:picLocks noChangeAspect="1"/>
          </p:cNvPicPr>
          <p:nvPr/>
        </p:nvPicPr>
        <p:blipFill rotWithShape="1">
          <a:blip r:embed="rId3"/>
          <a:srcRect l="18440" r="9040"/>
          <a:stretch/>
        </p:blipFill>
        <p:spPr>
          <a:xfrm>
            <a:off x="8157374" y="10"/>
            <a:ext cx="4034626" cy="6857990"/>
          </a:xfrm>
          <a:prstGeom prst="rect">
            <a:avLst/>
          </a:prstGeom>
        </p:spPr>
      </p:pic>
      <p:pic>
        <p:nvPicPr>
          <p:cNvPr id="36" name="Picture 30">
            <a:extLst>
              <a:ext uri="{FF2B5EF4-FFF2-40B4-BE49-F238E27FC236}">
                <a16:creationId xmlns:a16="http://schemas.microsoft.com/office/drawing/2014/main" id="{B03B59B5-123A-4DC5-87BD-6D3E22FA65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BCF5250-D456-44A4-B81F-A4D0C2A6A792}"/>
              </a:ext>
            </a:extLst>
          </p:cNvPr>
          <p:cNvSpPr>
            <a:spLocks noGrp="1"/>
          </p:cNvSpPr>
          <p:nvPr>
            <p:ph type="title"/>
          </p:nvPr>
        </p:nvSpPr>
        <p:spPr>
          <a:xfrm>
            <a:off x="913776" y="618517"/>
            <a:ext cx="6672886" cy="1596177"/>
          </a:xfrm>
        </p:spPr>
        <p:txBody>
          <a:bodyPr vert="horz" lIns="91440" tIns="45720" rIns="91440" bIns="45720" rtlCol="0" anchor="ctr">
            <a:normAutofit/>
          </a:bodyPr>
          <a:lstStyle/>
          <a:p>
            <a:r>
              <a:rPr lang="en-US" dirty="0"/>
              <a:t>What Is wisdom?</a:t>
            </a:r>
          </a:p>
        </p:txBody>
      </p:sp>
      <p:sp>
        <p:nvSpPr>
          <p:cNvPr id="6" name="TextBox 5">
            <a:extLst>
              <a:ext uri="{FF2B5EF4-FFF2-40B4-BE49-F238E27FC236}">
                <a16:creationId xmlns:a16="http://schemas.microsoft.com/office/drawing/2014/main" id="{30CB8D80-F030-4843-BE08-183E514ECE32}"/>
              </a:ext>
            </a:extLst>
          </p:cNvPr>
          <p:cNvSpPr txBox="1"/>
          <p:nvPr/>
        </p:nvSpPr>
        <p:spPr>
          <a:xfrm>
            <a:off x="913773" y="1767017"/>
            <a:ext cx="7015790" cy="4176583"/>
          </a:xfrm>
          <a:prstGeom prst="rect">
            <a:avLst/>
          </a:prstGeom>
        </p:spPr>
        <p:txBody>
          <a:bodyPr vert="horz" lIns="91440" tIns="45720" rIns="91440" bIns="45720" rtlCol="0">
            <a:normAutofit/>
          </a:bodyPr>
          <a:lstStyle/>
          <a:p>
            <a:pPr marL="285750" indent="-228600" defTabSz="914400">
              <a:lnSpc>
                <a:spcPct val="150000"/>
              </a:lnSpc>
              <a:spcAft>
                <a:spcPts val="600"/>
              </a:spcAft>
              <a:buClr>
                <a:schemeClr val="tx1"/>
              </a:buClr>
              <a:buFont typeface="Arial" panose="020B0604020202020204" pitchFamily="34" charset="0"/>
              <a:buChar char="•"/>
            </a:pPr>
            <a:r>
              <a:rPr lang="en-US" sz="1900" dirty="0">
                <a:latin typeface="Verdana" panose="020B0604030504040204" pitchFamily="34" charset="0"/>
                <a:ea typeface="Verdana" panose="020B0604030504040204" pitchFamily="34" charset="0"/>
                <a:cs typeface="Verdana" panose="020B0604030504040204" pitchFamily="34" charset="0"/>
              </a:rPr>
              <a:t>Monika </a:t>
            </a:r>
            <a:r>
              <a:rPr lang="en-US" sz="1900" dirty="0" err="1">
                <a:latin typeface="Verdana" panose="020B0604030504040204" pitchFamily="34" charset="0"/>
                <a:ea typeface="Verdana" panose="020B0604030504040204" pitchFamily="34" charset="0"/>
                <a:cs typeface="Verdana" panose="020B0604030504040204" pitchFamily="34" charset="0"/>
              </a:rPr>
              <a:t>Ardelt</a:t>
            </a:r>
            <a:r>
              <a:rPr lang="en-US" sz="1900" dirty="0">
                <a:latin typeface="Verdana" panose="020B0604030504040204" pitchFamily="34" charset="0"/>
                <a:ea typeface="Verdana" panose="020B0604030504040204" pitchFamily="34" charset="0"/>
                <a:cs typeface="Verdana" panose="020B0604030504040204" pitchFamily="34" charset="0"/>
              </a:rPr>
              <a:t> (2004): wisdom is the process of rediscovering deeply held beliefs about our own lives and the lives of others</a:t>
            </a:r>
          </a:p>
          <a:p>
            <a:pPr marL="285750" indent="-228600" defTabSz="914400">
              <a:lnSpc>
                <a:spcPct val="150000"/>
              </a:lnSpc>
              <a:spcAft>
                <a:spcPts val="600"/>
              </a:spcAft>
              <a:buClr>
                <a:schemeClr val="tx1"/>
              </a:buClr>
              <a:buFont typeface="Arial" panose="020B0604020202020204" pitchFamily="34" charset="0"/>
              <a:buChar char="•"/>
            </a:pPr>
            <a:r>
              <a:rPr lang="en-US" sz="1900" dirty="0">
                <a:latin typeface="Verdana" panose="020B0604030504040204" pitchFamily="34" charset="0"/>
                <a:ea typeface="Verdana" panose="020B0604030504040204" pitchFamily="34" charset="0"/>
                <a:cs typeface="Verdana" panose="020B0604030504040204" pitchFamily="34" charset="0"/>
              </a:rPr>
              <a:t>Wisdom is interpretive knowledge, a paradigm shift in knowing</a:t>
            </a:r>
          </a:p>
          <a:p>
            <a:pPr marL="285750" indent="-228600" defTabSz="914400">
              <a:lnSpc>
                <a:spcPct val="150000"/>
              </a:lnSpc>
              <a:spcAft>
                <a:spcPts val="600"/>
              </a:spcAft>
              <a:buClr>
                <a:schemeClr val="tx1"/>
              </a:buClr>
              <a:buFont typeface="Arial" panose="020B0604020202020204" pitchFamily="34" charset="0"/>
              <a:buChar char="•"/>
            </a:pPr>
            <a:r>
              <a:rPr lang="en-US" sz="1900" dirty="0">
                <a:latin typeface="Verdana" panose="020B0604030504040204" pitchFamily="34" charset="0"/>
                <a:ea typeface="Verdana" panose="020B0604030504040204" pitchFamily="34" charset="0"/>
                <a:cs typeface="Verdana" panose="020B0604030504040204" pitchFamily="34" charset="0"/>
              </a:rPr>
              <a:t>Through reflection and self-examination, interpretive knowledge leads to a deeper understanding of salient phenomena and events, a transformative experience</a:t>
            </a:r>
          </a:p>
          <a:p>
            <a:pPr indent="-228600" defTabSz="914400">
              <a:lnSpc>
                <a:spcPct val="120000"/>
              </a:lnSpc>
              <a:spcAft>
                <a:spcPts val="600"/>
              </a:spcAft>
              <a:buClr>
                <a:schemeClr val="tx1"/>
              </a:buClr>
              <a:buFont typeface="Arial" panose="020B0604020202020204" pitchFamily="34" charset="0"/>
              <a:buChar char="•"/>
            </a:pPr>
            <a:endParaRPr lang="en-US" cap="all" dirty="0"/>
          </a:p>
        </p:txBody>
      </p:sp>
    </p:spTree>
    <p:extLst>
      <p:ext uri="{BB962C8B-B14F-4D97-AF65-F5344CB8AC3E}">
        <p14:creationId xmlns:p14="http://schemas.microsoft.com/office/powerpoint/2010/main" val="111597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Extract 3">
            <a:extLst>
              <a:ext uri="{FF2B5EF4-FFF2-40B4-BE49-F238E27FC236}">
                <a16:creationId xmlns:a16="http://schemas.microsoft.com/office/drawing/2014/main" id="{EE222978-9D2E-41BA-81C0-5A550E011EED}"/>
              </a:ext>
            </a:extLst>
          </p:cNvPr>
          <p:cNvSpPr/>
          <p:nvPr/>
        </p:nvSpPr>
        <p:spPr>
          <a:xfrm>
            <a:off x="6675911" y="1183697"/>
            <a:ext cx="5529263" cy="3786188"/>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1628 w 10000"/>
              <a:gd name="connsiteY1" fmla="*/ 6794 h 10000"/>
              <a:gd name="connsiteX2" fmla="*/ 5000 w 10000"/>
              <a:gd name="connsiteY2" fmla="*/ 0 h 10000"/>
              <a:gd name="connsiteX3" fmla="*/ 10000 w 10000"/>
              <a:gd name="connsiteY3" fmla="*/ 1000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cubicBezTo>
                  <a:pt x="508" y="8969"/>
                  <a:pt x="1120" y="7825"/>
                  <a:pt x="1628" y="6794"/>
                </a:cubicBezTo>
                <a:lnTo>
                  <a:pt x="5000" y="0"/>
                </a:lnTo>
                <a:lnTo>
                  <a:pt x="10000" y="10000"/>
                </a:lnTo>
                <a:lnTo>
                  <a:pt x="0" y="1000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 name="Straight Connector 5">
            <a:extLst>
              <a:ext uri="{FF2B5EF4-FFF2-40B4-BE49-F238E27FC236}">
                <a16:creationId xmlns:a16="http://schemas.microsoft.com/office/drawing/2014/main" id="{ACEEAC59-1C81-4630-B7DF-581D60CD4F0C}"/>
              </a:ext>
            </a:extLst>
          </p:cNvPr>
          <p:cNvCxnSpPr>
            <a:cxnSpLocks/>
          </p:cNvCxnSpPr>
          <p:nvPr/>
        </p:nvCxnSpPr>
        <p:spPr>
          <a:xfrm flipV="1">
            <a:off x="7333136" y="4071657"/>
            <a:ext cx="4214812" cy="1"/>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0F9916C-4780-4F96-B2EB-944698C7A715}"/>
              </a:ext>
            </a:extLst>
          </p:cNvPr>
          <p:cNvCxnSpPr/>
          <p:nvPr/>
        </p:nvCxnSpPr>
        <p:spPr>
          <a:xfrm>
            <a:off x="7976073" y="3214687"/>
            <a:ext cx="292893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6DFACEA-1377-422B-B6E0-684AF93ADCEC}"/>
              </a:ext>
            </a:extLst>
          </p:cNvPr>
          <p:cNvCxnSpPr/>
          <p:nvPr/>
        </p:nvCxnSpPr>
        <p:spPr>
          <a:xfrm>
            <a:off x="8569003" y="2352804"/>
            <a:ext cx="17430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B19F048-8224-452F-A292-A6423E1D6060}"/>
              </a:ext>
            </a:extLst>
          </p:cNvPr>
          <p:cNvSpPr txBox="1"/>
          <p:nvPr/>
        </p:nvSpPr>
        <p:spPr>
          <a:xfrm>
            <a:off x="8342148" y="4197606"/>
            <a:ext cx="2196780" cy="646331"/>
          </a:xfrm>
          <a:prstGeom prst="rect">
            <a:avLst/>
          </a:prstGeom>
          <a:noFill/>
        </p:spPr>
        <p:txBody>
          <a:bodyPr wrap="square" rtlCol="0">
            <a:spAutoFit/>
          </a:bodyPr>
          <a:lstStyle/>
          <a:p>
            <a:pPr algn="ctr"/>
            <a:r>
              <a:rPr lang="en-CA" sz="3600" dirty="0"/>
              <a:t>Data</a:t>
            </a:r>
          </a:p>
        </p:txBody>
      </p:sp>
      <p:sp>
        <p:nvSpPr>
          <p:cNvPr id="14" name="TextBox 13">
            <a:extLst>
              <a:ext uri="{FF2B5EF4-FFF2-40B4-BE49-F238E27FC236}">
                <a16:creationId xmlns:a16="http://schemas.microsoft.com/office/drawing/2014/main" id="{8BB5943A-FFE0-48B5-BB48-7D93146B8F40}"/>
              </a:ext>
            </a:extLst>
          </p:cNvPr>
          <p:cNvSpPr txBox="1"/>
          <p:nvPr/>
        </p:nvSpPr>
        <p:spPr>
          <a:xfrm>
            <a:off x="8090369" y="3422304"/>
            <a:ext cx="2700339" cy="523220"/>
          </a:xfrm>
          <a:prstGeom prst="rect">
            <a:avLst/>
          </a:prstGeom>
          <a:noFill/>
        </p:spPr>
        <p:txBody>
          <a:bodyPr wrap="square" rtlCol="0">
            <a:spAutoFit/>
          </a:bodyPr>
          <a:lstStyle/>
          <a:p>
            <a:pPr algn="ctr"/>
            <a:r>
              <a:rPr lang="en-CA" sz="2800" dirty="0"/>
              <a:t>Information</a:t>
            </a:r>
          </a:p>
        </p:txBody>
      </p:sp>
      <p:sp>
        <p:nvSpPr>
          <p:cNvPr id="15" name="TextBox 14">
            <a:extLst>
              <a:ext uri="{FF2B5EF4-FFF2-40B4-BE49-F238E27FC236}">
                <a16:creationId xmlns:a16="http://schemas.microsoft.com/office/drawing/2014/main" id="{1901525E-EB3F-43DE-9C51-135D65C75134}"/>
              </a:ext>
            </a:extLst>
          </p:cNvPr>
          <p:cNvSpPr txBox="1"/>
          <p:nvPr/>
        </p:nvSpPr>
        <p:spPr>
          <a:xfrm>
            <a:off x="8569002" y="2586651"/>
            <a:ext cx="1743075" cy="461665"/>
          </a:xfrm>
          <a:prstGeom prst="rect">
            <a:avLst/>
          </a:prstGeom>
          <a:noFill/>
        </p:spPr>
        <p:txBody>
          <a:bodyPr wrap="square" rtlCol="0">
            <a:spAutoFit/>
          </a:bodyPr>
          <a:lstStyle/>
          <a:p>
            <a:pPr algn="ctr"/>
            <a:r>
              <a:rPr lang="en-CA" sz="2400" dirty="0"/>
              <a:t>Knowledge</a:t>
            </a:r>
          </a:p>
        </p:txBody>
      </p:sp>
      <p:sp>
        <p:nvSpPr>
          <p:cNvPr id="16" name="TextBox 15">
            <a:extLst>
              <a:ext uri="{FF2B5EF4-FFF2-40B4-BE49-F238E27FC236}">
                <a16:creationId xmlns:a16="http://schemas.microsoft.com/office/drawing/2014/main" id="{8A92F385-75F8-47EA-A14F-F76B909A66FB}"/>
              </a:ext>
            </a:extLst>
          </p:cNvPr>
          <p:cNvSpPr txBox="1"/>
          <p:nvPr/>
        </p:nvSpPr>
        <p:spPr>
          <a:xfrm>
            <a:off x="8890473" y="1778216"/>
            <a:ext cx="1100137" cy="400110"/>
          </a:xfrm>
          <a:prstGeom prst="rect">
            <a:avLst/>
          </a:prstGeom>
          <a:noFill/>
        </p:spPr>
        <p:txBody>
          <a:bodyPr wrap="square" rtlCol="0">
            <a:spAutoFit/>
          </a:bodyPr>
          <a:lstStyle/>
          <a:p>
            <a:pPr algn="ctr"/>
            <a:r>
              <a:rPr lang="en-CA" sz="2000" dirty="0"/>
              <a:t>Wisdom</a:t>
            </a:r>
          </a:p>
        </p:txBody>
      </p:sp>
      <p:sp>
        <p:nvSpPr>
          <p:cNvPr id="18" name="TextBox 17">
            <a:extLst>
              <a:ext uri="{FF2B5EF4-FFF2-40B4-BE49-F238E27FC236}">
                <a16:creationId xmlns:a16="http://schemas.microsoft.com/office/drawing/2014/main" id="{838F8520-E48D-4222-8681-37638599437F}"/>
              </a:ext>
            </a:extLst>
          </p:cNvPr>
          <p:cNvSpPr txBox="1"/>
          <p:nvPr/>
        </p:nvSpPr>
        <p:spPr>
          <a:xfrm>
            <a:off x="4927996" y="443392"/>
            <a:ext cx="4824412" cy="646331"/>
          </a:xfrm>
          <a:prstGeom prst="rect">
            <a:avLst/>
          </a:prstGeom>
          <a:noFill/>
        </p:spPr>
        <p:txBody>
          <a:bodyPr wrap="square" rtlCol="0">
            <a:spAutoFit/>
          </a:bodyPr>
          <a:lstStyle/>
          <a:p>
            <a:r>
              <a:rPr lang="en-CA" sz="3600" dirty="0" err="1"/>
              <a:t>Ackoff’s</a:t>
            </a:r>
            <a:r>
              <a:rPr lang="en-CA" sz="3600" dirty="0"/>
              <a:t> Pyramid</a:t>
            </a:r>
          </a:p>
        </p:txBody>
      </p:sp>
      <p:sp>
        <p:nvSpPr>
          <p:cNvPr id="19" name="TextBox 18">
            <a:extLst>
              <a:ext uri="{FF2B5EF4-FFF2-40B4-BE49-F238E27FC236}">
                <a16:creationId xmlns:a16="http://schemas.microsoft.com/office/drawing/2014/main" id="{2E09C97F-43EC-47E4-89BA-BA2BFAB0C884}"/>
              </a:ext>
            </a:extLst>
          </p:cNvPr>
          <p:cNvSpPr txBox="1"/>
          <p:nvPr/>
        </p:nvSpPr>
        <p:spPr>
          <a:xfrm>
            <a:off x="9849557" y="5018831"/>
            <a:ext cx="1882302" cy="369332"/>
          </a:xfrm>
          <a:prstGeom prst="rect">
            <a:avLst/>
          </a:prstGeom>
          <a:noFill/>
        </p:spPr>
        <p:txBody>
          <a:bodyPr wrap="square" rtlCol="0">
            <a:spAutoFit/>
          </a:bodyPr>
          <a:lstStyle/>
          <a:p>
            <a:r>
              <a:rPr lang="en-CA" dirty="0" err="1"/>
              <a:t>Ackoff</a:t>
            </a:r>
            <a:r>
              <a:rPr lang="en-CA" dirty="0"/>
              <a:t> (1989)</a:t>
            </a:r>
          </a:p>
        </p:txBody>
      </p:sp>
      <p:sp>
        <p:nvSpPr>
          <p:cNvPr id="20" name="TextBox 19">
            <a:extLst>
              <a:ext uri="{FF2B5EF4-FFF2-40B4-BE49-F238E27FC236}">
                <a16:creationId xmlns:a16="http://schemas.microsoft.com/office/drawing/2014/main" id="{61F8012E-3A8B-47A3-9B43-BD3A27C42E90}"/>
              </a:ext>
            </a:extLst>
          </p:cNvPr>
          <p:cNvSpPr txBox="1"/>
          <p:nvPr/>
        </p:nvSpPr>
        <p:spPr>
          <a:xfrm>
            <a:off x="992978" y="1283257"/>
            <a:ext cx="5836448" cy="4801314"/>
          </a:xfrm>
          <a:prstGeom prst="rect">
            <a:avLst/>
          </a:prstGeom>
          <a:noFill/>
        </p:spPr>
        <p:txBody>
          <a:bodyPr wrap="square" rtlCol="0">
            <a:spAutoFit/>
          </a:bodyPr>
          <a:lstStyle/>
          <a:p>
            <a:r>
              <a:rPr lang="en-CA" b="1" dirty="0">
                <a:latin typeface="Verdana" panose="020B0604030504040204" pitchFamily="34" charset="0"/>
                <a:ea typeface="Verdana" panose="020B0604030504040204" pitchFamily="34" charset="0"/>
                <a:cs typeface="Verdana" panose="020B0604030504040204" pitchFamily="34" charset="0"/>
              </a:rPr>
              <a:t>Data </a:t>
            </a:r>
          </a:p>
          <a:p>
            <a:r>
              <a:rPr lang="en-CA" dirty="0">
                <a:latin typeface="Verdana" panose="020B0604030504040204" pitchFamily="34" charset="0"/>
                <a:ea typeface="Verdana" panose="020B0604030504040204" pitchFamily="34" charset="0"/>
                <a:cs typeface="Verdana" panose="020B0604030504040204" pitchFamily="34" charset="0"/>
              </a:rPr>
              <a:t>Symbols that represent properties of objects, events, and their environments</a:t>
            </a:r>
          </a:p>
          <a:p>
            <a:endParaRPr lang="en-CA" dirty="0">
              <a:latin typeface="Verdana" panose="020B0604030504040204" pitchFamily="34" charset="0"/>
              <a:ea typeface="Verdana" panose="020B0604030504040204" pitchFamily="34" charset="0"/>
              <a:cs typeface="Verdana" panose="020B0604030504040204" pitchFamily="34" charset="0"/>
            </a:endParaRPr>
          </a:p>
          <a:p>
            <a:r>
              <a:rPr lang="en-CA" b="1" dirty="0">
                <a:latin typeface="Verdana" panose="020B0604030504040204" pitchFamily="34" charset="0"/>
                <a:ea typeface="Verdana" panose="020B0604030504040204" pitchFamily="34" charset="0"/>
                <a:cs typeface="Verdana" panose="020B0604030504040204" pitchFamily="34" charset="0"/>
              </a:rPr>
              <a:t>Information</a:t>
            </a:r>
          </a:p>
          <a:p>
            <a:r>
              <a:rPr lang="en-CA" dirty="0">
                <a:latin typeface="Verdana" panose="020B0604030504040204" pitchFamily="34" charset="0"/>
                <a:ea typeface="Verdana" panose="020B0604030504040204" pitchFamily="34" charset="0"/>
                <a:cs typeface="Verdana" panose="020B0604030504040204" pitchFamily="34" charset="0"/>
              </a:rPr>
              <a:t>Contained in descriptions; inferred from data</a:t>
            </a:r>
          </a:p>
          <a:p>
            <a:endParaRPr lang="en-CA" dirty="0">
              <a:latin typeface="Verdana" panose="020B0604030504040204" pitchFamily="34" charset="0"/>
              <a:ea typeface="Verdana" panose="020B0604030504040204" pitchFamily="34" charset="0"/>
              <a:cs typeface="Verdana" panose="020B0604030504040204" pitchFamily="34" charset="0"/>
            </a:endParaRPr>
          </a:p>
          <a:p>
            <a:r>
              <a:rPr lang="en-CA" b="1" dirty="0">
                <a:latin typeface="Verdana" panose="020B0604030504040204" pitchFamily="34" charset="0"/>
                <a:ea typeface="Verdana" panose="020B0604030504040204" pitchFamily="34" charset="0"/>
                <a:cs typeface="Verdana" panose="020B0604030504040204" pitchFamily="34" charset="0"/>
              </a:rPr>
              <a:t>Knowledge</a:t>
            </a:r>
          </a:p>
          <a:p>
            <a:r>
              <a:rPr lang="en-CA" dirty="0">
                <a:latin typeface="Verdana" panose="020B0604030504040204" pitchFamily="34" charset="0"/>
                <a:ea typeface="Verdana" panose="020B0604030504040204" pitchFamily="34" charset="0"/>
                <a:cs typeface="Verdana" panose="020B0604030504040204" pitchFamily="34" charset="0"/>
              </a:rPr>
              <a:t>Know-how</a:t>
            </a:r>
            <a:br>
              <a:rPr lang="en-CA" dirty="0">
                <a:latin typeface="Verdana" panose="020B0604030504040204" pitchFamily="34" charset="0"/>
                <a:ea typeface="Verdana" panose="020B0604030504040204" pitchFamily="34" charset="0"/>
                <a:cs typeface="Verdana" panose="020B0604030504040204" pitchFamily="34" charset="0"/>
              </a:rPr>
            </a:br>
            <a:r>
              <a:rPr lang="en-CA" dirty="0">
                <a:latin typeface="Verdana" panose="020B0604030504040204" pitchFamily="34" charset="0"/>
                <a:ea typeface="Verdana" panose="020B0604030504040204" pitchFamily="34" charset="0"/>
                <a:cs typeface="Verdana" panose="020B0604030504040204" pitchFamily="34" charset="0"/>
              </a:rPr>
              <a:t>Makes possible the transformation of information to instructions</a:t>
            </a:r>
          </a:p>
          <a:p>
            <a:endParaRPr lang="en-CA" dirty="0">
              <a:latin typeface="Verdana" panose="020B0604030504040204" pitchFamily="34" charset="0"/>
              <a:ea typeface="Verdana" panose="020B0604030504040204" pitchFamily="34" charset="0"/>
              <a:cs typeface="Verdana" panose="020B0604030504040204" pitchFamily="34" charset="0"/>
            </a:endParaRPr>
          </a:p>
          <a:p>
            <a:r>
              <a:rPr lang="en-CA" b="1" dirty="0">
                <a:latin typeface="Verdana" panose="020B0604030504040204" pitchFamily="34" charset="0"/>
                <a:ea typeface="Verdana" panose="020B0604030504040204" pitchFamily="34" charset="0"/>
                <a:cs typeface="Verdana" panose="020B0604030504040204" pitchFamily="34" charset="0"/>
              </a:rPr>
              <a:t>Wisdom</a:t>
            </a:r>
          </a:p>
          <a:p>
            <a:r>
              <a:rPr lang="en-CA" dirty="0">
                <a:latin typeface="Verdana" panose="020B0604030504040204" pitchFamily="34" charset="0"/>
                <a:ea typeface="Verdana" panose="020B0604030504040204" pitchFamily="34" charset="0"/>
                <a:cs typeface="Verdana" panose="020B0604030504040204" pitchFamily="34" charset="0"/>
              </a:rPr>
              <a:t>Adds value, which requires mental function called judgement.  The ethical and aesthetic value that this implies are inherent to the actor and are unique and personal</a:t>
            </a:r>
          </a:p>
        </p:txBody>
      </p:sp>
    </p:spTree>
    <p:extLst>
      <p:ext uri="{BB962C8B-B14F-4D97-AF65-F5344CB8AC3E}">
        <p14:creationId xmlns:p14="http://schemas.microsoft.com/office/powerpoint/2010/main" val="131551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52" name="Picture 2">
            <a:extLst>
              <a:ext uri="{FF2B5EF4-FFF2-40B4-BE49-F238E27FC236}">
                <a16:creationId xmlns:a16="http://schemas.microsoft.com/office/drawing/2014/main" id="{25496B42-CC46-4183-B481-887CD3E8C72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53">
            <a:extLst>
              <a:ext uri="{FF2B5EF4-FFF2-40B4-BE49-F238E27FC236}">
                <a16:creationId xmlns:a16="http://schemas.microsoft.com/office/drawing/2014/main" id="{E2758CE0-F916-4DCE-88D1-71430BE441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56" name="Rectangle 55">
            <a:extLst>
              <a:ext uri="{FF2B5EF4-FFF2-40B4-BE49-F238E27FC236}">
                <a16:creationId xmlns:a16="http://schemas.microsoft.com/office/drawing/2014/main" id="{C5952BE2-F3EF-4B0A-86F5-986FE49BA2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E01829-96FD-4005-B2BA-FA3C6BA89338}"/>
              </a:ext>
            </a:extLst>
          </p:cNvPr>
          <p:cNvSpPr>
            <a:spLocks noGrp="1"/>
          </p:cNvSpPr>
          <p:nvPr>
            <p:ph type="title"/>
          </p:nvPr>
        </p:nvSpPr>
        <p:spPr>
          <a:xfrm>
            <a:off x="1254012" y="481485"/>
            <a:ext cx="9683976" cy="1018703"/>
          </a:xfrm>
        </p:spPr>
        <p:txBody>
          <a:bodyPr vert="horz" lIns="91440" tIns="45720" rIns="91440" bIns="45720" rtlCol="0" anchor="b">
            <a:normAutofit/>
          </a:bodyPr>
          <a:lstStyle/>
          <a:p>
            <a:r>
              <a:rPr lang="en-US" sz="4800" dirty="0"/>
              <a:t>Measurements</a:t>
            </a:r>
          </a:p>
        </p:txBody>
      </p:sp>
      <p:pic>
        <p:nvPicPr>
          <p:cNvPr id="58" name="Picture 57">
            <a:extLst>
              <a:ext uri="{FF2B5EF4-FFF2-40B4-BE49-F238E27FC236}">
                <a16:creationId xmlns:a16="http://schemas.microsoft.com/office/drawing/2014/main" id="{A5912450-3395-4ED9-B7EE-F6BD262C409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4827921C-FED5-4E00-B308-D152F936DA74}"/>
              </a:ext>
            </a:extLst>
          </p:cNvPr>
          <p:cNvGraphicFramePr>
            <a:graphicFrameLocks noGrp="1"/>
          </p:cNvGraphicFramePr>
          <p:nvPr>
            <p:extLst>
              <p:ext uri="{D42A27DB-BD31-4B8C-83A1-F6EECF244321}">
                <p14:modId xmlns:p14="http://schemas.microsoft.com/office/powerpoint/2010/main" val="2811345210"/>
              </p:ext>
            </p:extLst>
          </p:nvPr>
        </p:nvGraphicFramePr>
        <p:xfrm>
          <a:off x="725714" y="1697576"/>
          <a:ext cx="10375674" cy="4832152"/>
        </p:xfrm>
        <a:graphic>
          <a:graphicData uri="http://schemas.openxmlformats.org/drawingml/2006/table">
            <a:tbl>
              <a:tblPr firstRow="1" bandRow="1">
                <a:tableStyleId>{8EC20E35-A176-4012-BC5E-935CFFF8708E}</a:tableStyleId>
              </a:tblPr>
              <a:tblGrid>
                <a:gridCol w="1894480">
                  <a:extLst>
                    <a:ext uri="{9D8B030D-6E8A-4147-A177-3AD203B41FA5}">
                      <a16:colId xmlns:a16="http://schemas.microsoft.com/office/drawing/2014/main" val="3525749581"/>
                    </a:ext>
                  </a:extLst>
                </a:gridCol>
                <a:gridCol w="4099655">
                  <a:extLst>
                    <a:ext uri="{9D8B030D-6E8A-4147-A177-3AD203B41FA5}">
                      <a16:colId xmlns:a16="http://schemas.microsoft.com/office/drawing/2014/main" val="4047724631"/>
                    </a:ext>
                  </a:extLst>
                </a:gridCol>
                <a:gridCol w="4381539">
                  <a:extLst>
                    <a:ext uri="{9D8B030D-6E8A-4147-A177-3AD203B41FA5}">
                      <a16:colId xmlns:a16="http://schemas.microsoft.com/office/drawing/2014/main" val="4053547779"/>
                    </a:ext>
                  </a:extLst>
                </a:gridCol>
              </a:tblGrid>
              <a:tr h="659862">
                <a:tc>
                  <a:txBody>
                    <a:bodyPr/>
                    <a:lstStyle/>
                    <a:p>
                      <a:r>
                        <a:rPr lang="en-CA" sz="1900" dirty="0">
                          <a:latin typeface="Verdana" panose="020B0604030504040204" pitchFamily="34" charset="0"/>
                          <a:ea typeface="Verdana" panose="020B0604030504040204" pitchFamily="34" charset="0"/>
                          <a:cs typeface="Verdana" panose="020B0604030504040204" pitchFamily="34" charset="0"/>
                        </a:rPr>
                        <a:t>Dimensions</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73259" marT="73259" marB="73259"/>
                </a:tc>
                <a:tc>
                  <a:txBody>
                    <a:bodyPr/>
                    <a:lstStyle/>
                    <a:p>
                      <a:r>
                        <a:rPr lang="en-CA" sz="1900" dirty="0">
                          <a:latin typeface="Verdana" panose="020B0604030504040204" pitchFamily="34" charset="0"/>
                          <a:ea typeface="Verdana" panose="020B0604030504040204" pitchFamily="34" charset="0"/>
                          <a:cs typeface="Verdana" panose="020B0604030504040204" pitchFamily="34" charset="0"/>
                        </a:rPr>
                        <a:t>Definition</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73259" marT="73259" marB="73259"/>
                </a:tc>
                <a:tc>
                  <a:txBody>
                    <a:bodyPr/>
                    <a:lstStyle/>
                    <a:p>
                      <a:r>
                        <a:rPr lang="en-CA" sz="1900">
                          <a:latin typeface="Verdana" panose="020B0604030504040204" pitchFamily="34" charset="0"/>
                          <a:ea typeface="Verdana" panose="020B0604030504040204" pitchFamily="34" charset="0"/>
                          <a:cs typeface="Verdana" panose="020B0604030504040204" pitchFamily="34" charset="0"/>
                        </a:rPr>
                        <a:t>Measures</a:t>
                      </a:r>
                      <a:endParaRPr lang="en-CA" sz="19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73259" marT="73259" marB="73259"/>
                </a:tc>
                <a:extLst>
                  <a:ext uri="{0D108BD9-81ED-4DB2-BD59-A6C34878D82A}">
                    <a16:rowId xmlns:a16="http://schemas.microsoft.com/office/drawing/2014/main" val="1601335801"/>
                  </a:ext>
                </a:extLst>
              </a:tr>
              <a:tr h="1097205">
                <a:tc>
                  <a:txBody>
                    <a:bodyPr/>
                    <a:lstStyle/>
                    <a:p>
                      <a:r>
                        <a:rPr lang="en-CA" sz="1900" dirty="0">
                          <a:latin typeface="Verdana" panose="020B0604030504040204" pitchFamily="34" charset="0"/>
                          <a:ea typeface="Verdana" panose="020B0604030504040204" pitchFamily="34" charset="0"/>
                          <a:cs typeface="Verdana" panose="020B0604030504040204" pitchFamily="34" charset="0"/>
                        </a:rPr>
                        <a:t>Reflective</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r>
                        <a:rPr lang="en-CA" sz="1900" dirty="0">
                          <a:latin typeface="Verdana" panose="020B0604030504040204" pitchFamily="34" charset="0"/>
                          <a:ea typeface="Verdana" panose="020B0604030504040204" pitchFamily="34" charset="0"/>
                          <a:cs typeface="Verdana" panose="020B0604030504040204" pitchFamily="34" charset="0"/>
                        </a:rPr>
                        <a:t>Perception of phenomena and events from multiple perspectives  </a:t>
                      </a:r>
                      <a:br>
                        <a:rPr lang="en-CA" sz="1900" dirty="0">
                          <a:latin typeface="Verdana" panose="020B0604030504040204" pitchFamily="34" charset="0"/>
                          <a:ea typeface="Verdana" panose="020B0604030504040204" pitchFamily="34" charset="0"/>
                          <a:cs typeface="Verdana" panose="020B0604030504040204" pitchFamily="34" charset="0"/>
                        </a:rPr>
                      </a:br>
                      <a:br>
                        <a:rPr lang="en-CA" sz="1900" dirty="0">
                          <a:latin typeface="Verdana" panose="020B0604030504040204" pitchFamily="34" charset="0"/>
                          <a:ea typeface="Verdana" panose="020B0604030504040204" pitchFamily="34" charset="0"/>
                          <a:cs typeface="Verdana" panose="020B0604030504040204" pitchFamily="34" charset="0"/>
                        </a:rPr>
                      </a:b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pPr marL="342900" indent="-342900">
                        <a:buFont typeface="Arial" panose="020B0604020202020204" pitchFamily="34" charset="0"/>
                        <a:buChar char="•"/>
                      </a:pPr>
                      <a:r>
                        <a:rPr lang="en-CA" sz="1900" dirty="0">
                          <a:latin typeface="Verdana" panose="020B0604030504040204" pitchFamily="34" charset="0"/>
                          <a:ea typeface="Verdana" panose="020B0604030504040204" pitchFamily="34" charset="0"/>
                          <a:cs typeface="Verdana" panose="020B0604030504040204" pitchFamily="34" charset="0"/>
                        </a:rPr>
                        <a:t>Willingness to look at phenomena from multiple perspectives </a:t>
                      </a:r>
                    </a:p>
                    <a:p>
                      <a:pPr marL="342900" indent="-342900">
                        <a:buFont typeface="Arial" panose="020B0604020202020204" pitchFamily="34" charset="0"/>
                        <a:buChar char="•"/>
                      </a:pPr>
                      <a:r>
                        <a:rPr lang="en-CA" sz="1900" dirty="0">
                          <a:latin typeface="Verdana" panose="020B0604030504040204" pitchFamily="34" charset="0"/>
                          <a:ea typeface="Verdana" panose="020B0604030504040204" pitchFamily="34" charset="0"/>
                          <a:cs typeface="Verdana" panose="020B0604030504040204" pitchFamily="34" charset="0"/>
                        </a:rPr>
                        <a:t>Evidence of self-examination and reflection</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extLst>
                  <a:ext uri="{0D108BD9-81ED-4DB2-BD59-A6C34878D82A}">
                    <a16:rowId xmlns:a16="http://schemas.microsoft.com/office/drawing/2014/main" val="3713399336"/>
                  </a:ext>
                </a:extLst>
              </a:tr>
              <a:tr h="1096980">
                <a:tc>
                  <a:txBody>
                    <a:bodyPr/>
                    <a:lstStyle/>
                    <a:p>
                      <a:r>
                        <a:rPr lang="en-CA" sz="1900">
                          <a:latin typeface="Verdana" panose="020B0604030504040204" pitchFamily="34" charset="0"/>
                          <a:ea typeface="Verdana" panose="020B0604030504040204" pitchFamily="34" charset="0"/>
                          <a:cs typeface="Verdana" panose="020B0604030504040204" pitchFamily="34" charset="0"/>
                        </a:rPr>
                        <a:t>Cognitive</a:t>
                      </a:r>
                      <a:endParaRPr lang="en-CA" sz="19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r>
                        <a:rPr lang="en-CA" sz="1900" dirty="0">
                          <a:latin typeface="Verdana" panose="020B0604030504040204" pitchFamily="34" charset="0"/>
                          <a:ea typeface="Verdana" panose="020B0604030504040204" pitchFamily="34" charset="0"/>
                          <a:cs typeface="Verdana" panose="020B0604030504040204" pitchFamily="34" charset="0"/>
                        </a:rPr>
                        <a:t>A willingness to comprehend significance of phenomena</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pPr marL="342900" indent="-342900">
                        <a:buFont typeface="Arial" panose="020B0604020202020204" pitchFamily="34" charset="0"/>
                        <a:buChar char="•"/>
                      </a:pPr>
                      <a:r>
                        <a:rPr lang="en-CA" sz="1900" dirty="0">
                          <a:latin typeface="Verdana" panose="020B0604030504040204" pitchFamily="34" charset="0"/>
                          <a:ea typeface="Verdana" panose="020B0604030504040204" pitchFamily="34" charset="0"/>
                          <a:cs typeface="Verdana" panose="020B0604030504040204" pitchFamily="34" charset="0"/>
                        </a:rPr>
                        <a:t>Acknowledgement of ambiguity/uncertainty in life</a:t>
                      </a:r>
                    </a:p>
                    <a:p>
                      <a:pPr marL="342900" indent="-342900">
                        <a:buFont typeface="Arial" panose="020B0604020202020204" pitchFamily="34" charset="0"/>
                        <a:buChar char="•"/>
                      </a:pPr>
                      <a:r>
                        <a:rPr lang="en-CA" sz="1900" dirty="0">
                          <a:latin typeface="Verdana" panose="020B0604030504040204" pitchFamily="34" charset="0"/>
                          <a:ea typeface="Verdana" panose="020B0604030504040204" pitchFamily="34" charset="0"/>
                          <a:cs typeface="Verdana" panose="020B0604030504040204" pitchFamily="34" charset="0"/>
                        </a:rPr>
                        <a:t>Ability to make important decisions despite life’s unpredictability </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extLst>
                  <a:ext uri="{0D108BD9-81ED-4DB2-BD59-A6C34878D82A}">
                    <a16:rowId xmlns:a16="http://schemas.microsoft.com/office/drawing/2014/main" val="3370167534"/>
                  </a:ext>
                </a:extLst>
              </a:tr>
              <a:tr h="1022726">
                <a:tc>
                  <a:txBody>
                    <a:bodyPr/>
                    <a:lstStyle/>
                    <a:p>
                      <a:r>
                        <a:rPr lang="en-CA" sz="1900">
                          <a:latin typeface="Verdana" panose="020B0604030504040204" pitchFamily="34" charset="0"/>
                          <a:ea typeface="Verdana" panose="020B0604030504040204" pitchFamily="34" charset="0"/>
                          <a:cs typeface="Verdana" panose="020B0604030504040204" pitchFamily="34" charset="0"/>
                        </a:rPr>
                        <a:t>Affective</a:t>
                      </a:r>
                      <a:endParaRPr lang="en-CA" sz="19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r>
                        <a:rPr lang="en-CA" sz="1900">
                          <a:latin typeface="Verdana" panose="020B0604030504040204" pitchFamily="34" charset="0"/>
                          <a:ea typeface="Verdana" panose="020B0604030504040204" pitchFamily="34" charset="0"/>
                          <a:cs typeface="Verdana" panose="020B0604030504040204" pitchFamily="34" charset="0"/>
                        </a:rPr>
                        <a:t>Sympathetic and compassionate feelings for others</a:t>
                      </a:r>
                      <a:endParaRPr lang="en-CA" sz="19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tc>
                  <a:txBody>
                    <a:bodyPr/>
                    <a:lstStyle/>
                    <a:p>
                      <a:pPr marL="342900" indent="-342900">
                        <a:buFont typeface="Arial" panose="020B0604020202020204" pitchFamily="34" charset="0"/>
                        <a:buChar char="•"/>
                      </a:pPr>
                      <a:r>
                        <a:rPr lang="en-CA" sz="1900" dirty="0">
                          <a:latin typeface="Verdana" panose="020B0604030504040204" pitchFamily="34" charset="0"/>
                          <a:ea typeface="Verdana" panose="020B0604030504040204" pitchFamily="34" charset="0"/>
                          <a:cs typeface="Verdana" panose="020B0604030504040204" pitchFamily="34" charset="0"/>
                        </a:rPr>
                        <a:t>The presence of positive emotions and behaviour toward others</a:t>
                      </a:r>
                      <a:endParaRPr lang="en-CA" sz="1900"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endParaRPr>
                    </a:p>
                  </a:txBody>
                  <a:tcPr marL="122098" marR="63491" marT="63491" marB="63491"/>
                </a:tc>
                <a:extLst>
                  <a:ext uri="{0D108BD9-81ED-4DB2-BD59-A6C34878D82A}">
                    <a16:rowId xmlns:a16="http://schemas.microsoft.com/office/drawing/2014/main" val="4282966891"/>
                  </a:ext>
                </a:extLst>
              </a:tr>
            </a:tbl>
          </a:graphicData>
        </a:graphic>
      </p:graphicFrame>
    </p:spTree>
    <p:extLst>
      <p:ext uri="{BB962C8B-B14F-4D97-AF65-F5344CB8AC3E}">
        <p14:creationId xmlns:p14="http://schemas.microsoft.com/office/powerpoint/2010/main" val="593387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6D4FC-C801-472F-9215-B83E2C3C360F}"/>
              </a:ext>
            </a:extLst>
          </p:cNvPr>
          <p:cNvSpPr>
            <a:spLocks noGrp="1"/>
          </p:cNvSpPr>
          <p:nvPr>
            <p:ph type="title"/>
          </p:nvPr>
        </p:nvSpPr>
        <p:spPr/>
        <p:txBody>
          <a:bodyPr/>
          <a:lstStyle/>
          <a:p>
            <a:r>
              <a:rPr lang="en-CA" dirty="0"/>
              <a:t>3-Dimension Wisdom Scale (</a:t>
            </a:r>
            <a:r>
              <a:rPr lang="en-CA" dirty="0" err="1"/>
              <a:t>Ardelt</a:t>
            </a:r>
            <a:r>
              <a:rPr lang="en-CA" dirty="0"/>
              <a:t>)</a:t>
            </a:r>
          </a:p>
        </p:txBody>
      </p:sp>
      <p:sp>
        <p:nvSpPr>
          <p:cNvPr id="3" name="Content Placeholder 2">
            <a:extLst>
              <a:ext uri="{FF2B5EF4-FFF2-40B4-BE49-F238E27FC236}">
                <a16:creationId xmlns:a16="http://schemas.microsoft.com/office/drawing/2014/main" id="{69763623-792E-4C7A-890A-9FAB906B7B36}"/>
              </a:ext>
            </a:extLst>
          </p:cNvPr>
          <p:cNvSpPr>
            <a:spLocks noGrp="1"/>
          </p:cNvSpPr>
          <p:nvPr>
            <p:ph idx="1"/>
          </p:nvPr>
        </p:nvSpPr>
        <p:spPr>
          <a:xfrm>
            <a:off x="1975812" y="1871471"/>
            <a:ext cx="10364452" cy="3424107"/>
          </a:xfrm>
        </p:spPr>
        <p:txBody>
          <a:bodyPr>
            <a:normAutofit lnSpcReduction="10000"/>
          </a:bodyPr>
          <a:lstStyle/>
          <a:p>
            <a:pPr marL="0" indent="0">
              <a:buNone/>
            </a:pPr>
            <a:r>
              <a:rPr lang="en-CA" sz="1900" b="1" cap="none" dirty="0">
                <a:latin typeface="Verdana" panose="020B0604030504040204" pitchFamily="34" charset="0"/>
                <a:ea typeface="Verdana" panose="020B0604030504040204" pitchFamily="34" charset="0"/>
                <a:cs typeface="Verdana" panose="020B0604030504040204" pitchFamily="34" charset="0"/>
              </a:rPr>
              <a:t>Cognitive dimension</a:t>
            </a:r>
          </a:p>
          <a:p>
            <a:r>
              <a:rPr lang="en-CA" sz="1900" cap="none" dirty="0">
                <a:latin typeface="Verdana" panose="020B0604030504040204" pitchFamily="34" charset="0"/>
                <a:ea typeface="Verdana" panose="020B0604030504040204" pitchFamily="34" charset="0"/>
                <a:cs typeface="Verdana" panose="020B0604030504040204" pitchFamily="34" charset="0"/>
              </a:rPr>
              <a:t>A problem has little appeal to me if I don’t think it has a solution</a:t>
            </a:r>
          </a:p>
          <a:p>
            <a:pPr marL="0" indent="0">
              <a:buNone/>
            </a:pPr>
            <a:r>
              <a:rPr lang="en-CA" sz="1900" b="1" cap="none" dirty="0">
                <a:latin typeface="Verdana" panose="020B0604030504040204" pitchFamily="34" charset="0"/>
                <a:ea typeface="Verdana" panose="020B0604030504040204" pitchFamily="34" charset="0"/>
                <a:cs typeface="Verdana" panose="020B0604030504040204" pitchFamily="34" charset="0"/>
              </a:rPr>
              <a:t>Reflection dimension</a:t>
            </a:r>
          </a:p>
          <a:p>
            <a:r>
              <a:rPr lang="en-CA" sz="1900" cap="none" dirty="0">
                <a:latin typeface="Verdana" panose="020B0604030504040204" pitchFamily="34" charset="0"/>
                <a:ea typeface="Verdana" panose="020B0604030504040204" pitchFamily="34" charset="0"/>
                <a:cs typeface="Verdana" panose="020B0604030504040204" pitchFamily="34" charset="0"/>
              </a:rPr>
              <a:t>I sometimes find it difficult to see things from another’s point of view</a:t>
            </a:r>
          </a:p>
          <a:p>
            <a:r>
              <a:rPr lang="en-CA" sz="1900" cap="none" dirty="0">
                <a:latin typeface="Verdana" panose="020B0604030504040204" pitchFamily="34" charset="0"/>
                <a:ea typeface="Verdana" panose="020B0604030504040204" pitchFamily="34" charset="0"/>
                <a:cs typeface="Verdana" panose="020B0604030504040204" pitchFamily="34" charset="0"/>
              </a:rPr>
              <a:t>Things often go wrong for me by no fault of my own</a:t>
            </a:r>
          </a:p>
          <a:p>
            <a:pPr marL="0" indent="0">
              <a:buNone/>
            </a:pPr>
            <a:r>
              <a:rPr lang="en-CA" sz="1900" b="1" cap="none" dirty="0">
                <a:latin typeface="Verdana" panose="020B0604030504040204" pitchFamily="34" charset="0"/>
                <a:ea typeface="Verdana" panose="020B0604030504040204" pitchFamily="34" charset="0"/>
                <a:cs typeface="Verdana" panose="020B0604030504040204" pitchFamily="34" charset="0"/>
              </a:rPr>
              <a:t>Affective dimension</a:t>
            </a:r>
          </a:p>
          <a:p>
            <a:r>
              <a:rPr lang="en-CA" sz="1900" cap="none" dirty="0">
                <a:latin typeface="Verdana" panose="020B0604030504040204" pitchFamily="34" charset="0"/>
                <a:ea typeface="Verdana" panose="020B0604030504040204" pitchFamily="34" charset="0"/>
                <a:cs typeface="Verdana" panose="020B0604030504040204" pitchFamily="34" charset="0"/>
              </a:rPr>
              <a:t>Sometimes when people are talking to me, I find myself wishing they would leave</a:t>
            </a:r>
          </a:p>
        </p:txBody>
      </p:sp>
      <p:pic>
        <p:nvPicPr>
          <p:cNvPr id="5" name="Picture 4">
            <a:extLst>
              <a:ext uri="{FF2B5EF4-FFF2-40B4-BE49-F238E27FC236}">
                <a16:creationId xmlns:a16="http://schemas.microsoft.com/office/drawing/2014/main" id="{3CF18E4F-C809-4FD0-A429-915E14178E5B}"/>
              </a:ext>
            </a:extLst>
          </p:cNvPr>
          <p:cNvPicPr>
            <a:picLocks noChangeAspect="1"/>
          </p:cNvPicPr>
          <p:nvPr/>
        </p:nvPicPr>
        <p:blipFill>
          <a:blip r:embed="rId2"/>
          <a:stretch>
            <a:fillRect/>
          </a:stretch>
        </p:blipFill>
        <p:spPr>
          <a:xfrm>
            <a:off x="3638145" y="5538920"/>
            <a:ext cx="5214024" cy="962025"/>
          </a:xfrm>
          <a:prstGeom prst="rect">
            <a:avLst/>
          </a:prstGeom>
        </p:spPr>
      </p:pic>
      <p:sp>
        <p:nvSpPr>
          <p:cNvPr id="6" name="TextBox 5">
            <a:extLst>
              <a:ext uri="{FF2B5EF4-FFF2-40B4-BE49-F238E27FC236}">
                <a16:creationId xmlns:a16="http://schemas.microsoft.com/office/drawing/2014/main" id="{372B1CA5-8D24-4C29-A440-57AD4FF35FEC}"/>
              </a:ext>
            </a:extLst>
          </p:cNvPr>
          <p:cNvSpPr txBox="1"/>
          <p:nvPr/>
        </p:nvSpPr>
        <p:spPr>
          <a:xfrm>
            <a:off x="7158038" y="6500945"/>
            <a:ext cx="2357437" cy="369332"/>
          </a:xfrm>
          <a:prstGeom prst="rect">
            <a:avLst/>
          </a:prstGeom>
          <a:noFill/>
        </p:spPr>
        <p:txBody>
          <a:bodyPr wrap="square" rtlCol="0">
            <a:spAutoFit/>
          </a:bodyPr>
          <a:lstStyle/>
          <a:p>
            <a:r>
              <a:rPr lang="en-CA" dirty="0" err="1"/>
              <a:t>Ardelt</a:t>
            </a:r>
            <a:r>
              <a:rPr lang="en-CA" dirty="0"/>
              <a:t> (2004)</a:t>
            </a:r>
          </a:p>
        </p:txBody>
      </p:sp>
    </p:spTree>
    <p:extLst>
      <p:ext uri="{BB962C8B-B14F-4D97-AF65-F5344CB8AC3E}">
        <p14:creationId xmlns:p14="http://schemas.microsoft.com/office/powerpoint/2010/main" val="1462211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4F95DE6-BC61-4DB8-97B8-E32959EA0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08D91-D2A2-45B3-9DF8-F48C46B22014}"/>
              </a:ext>
            </a:extLst>
          </p:cNvPr>
          <p:cNvSpPr>
            <a:spLocks noGrp="1"/>
          </p:cNvSpPr>
          <p:nvPr>
            <p:ph type="title"/>
          </p:nvPr>
        </p:nvSpPr>
        <p:spPr>
          <a:xfrm>
            <a:off x="913775" y="618517"/>
            <a:ext cx="7859564" cy="1596177"/>
          </a:xfrm>
        </p:spPr>
        <p:txBody>
          <a:bodyPr>
            <a:normAutofit/>
          </a:bodyPr>
          <a:lstStyle/>
          <a:p>
            <a:r>
              <a:rPr lang="en-CA" sz="4000" dirty="0"/>
              <a:t>Operationalization</a:t>
            </a:r>
          </a:p>
        </p:txBody>
      </p:sp>
      <p:pic>
        <p:nvPicPr>
          <p:cNvPr id="10" name="Picture 9">
            <a:extLst>
              <a:ext uri="{FF2B5EF4-FFF2-40B4-BE49-F238E27FC236}">
                <a16:creationId xmlns:a16="http://schemas.microsoft.com/office/drawing/2014/main" id="{48D9C176-456B-4F71-AB87-9D14B8B3D1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46466" t="75007" r="30510"/>
          <a:stretch/>
        </p:blipFill>
        <p:spPr>
          <a:xfrm>
            <a:off x="0" y="138157"/>
            <a:ext cx="1712063" cy="1045389"/>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pic>
        <p:nvPicPr>
          <p:cNvPr id="12" name="Picture 11">
            <a:extLst>
              <a:ext uri="{FF2B5EF4-FFF2-40B4-BE49-F238E27FC236}">
                <a16:creationId xmlns:a16="http://schemas.microsoft.com/office/drawing/2014/main" id="{CFF97C55-868F-4FDD-BD3C-D2F191796F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55183" t="89413" r="18746"/>
          <a:stretch/>
        </p:blipFill>
        <p:spPr>
          <a:xfrm>
            <a:off x="8404564" y="0"/>
            <a:ext cx="2589690" cy="591546"/>
          </a:xfrm>
          <a:prstGeom prst="rect">
            <a:avLst/>
          </a:prstGeom>
        </p:spPr>
      </p:pic>
      <p:pic>
        <p:nvPicPr>
          <p:cNvPr id="14" name="Picture 13">
            <a:extLst>
              <a:ext uri="{FF2B5EF4-FFF2-40B4-BE49-F238E27FC236}">
                <a16:creationId xmlns:a16="http://schemas.microsoft.com/office/drawing/2014/main" id="{69722FB9-EA01-42A6-96B2-185F5CC120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73623" t="43915" r="1" b="10213"/>
          <a:stretch/>
        </p:blipFill>
        <p:spPr>
          <a:xfrm>
            <a:off x="10471066" y="183232"/>
            <a:ext cx="1720934" cy="1683522"/>
          </a:xfrm>
          <a:prstGeom prst="rect">
            <a:avLst/>
          </a:prstGeom>
        </p:spPr>
      </p:pic>
      <p:sp>
        <p:nvSpPr>
          <p:cNvPr id="3" name="Content Placeholder 2">
            <a:extLst>
              <a:ext uri="{FF2B5EF4-FFF2-40B4-BE49-F238E27FC236}">
                <a16:creationId xmlns:a16="http://schemas.microsoft.com/office/drawing/2014/main" id="{158F4593-147C-4E40-AE1B-155277AFE499}"/>
              </a:ext>
            </a:extLst>
          </p:cNvPr>
          <p:cNvSpPr>
            <a:spLocks noGrp="1"/>
          </p:cNvSpPr>
          <p:nvPr>
            <p:ph idx="1"/>
          </p:nvPr>
        </p:nvSpPr>
        <p:spPr>
          <a:xfrm>
            <a:off x="913773" y="1802064"/>
            <a:ext cx="7859565" cy="4437420"/>
          </a:xfrm>
        </p:spPr>
        <p:txBody>
          <a:bodyPr>
            <a:normAutofit fontScale="92500"/>
          </a:bodyPr>
          <a:lstStyle/>
          <a:p>
            <a:pPr>
              <a:lnSpc>
                <a:spcPct val="110000"/>
              </a:lnSpc>
            </a:pPr>
            <a:r>
              <a:rPr lang="en-CA" cap="none" dirty="0">
                <a:latin typeface="Verdana" panose="020B0604030504040204" pitchFamily="34" charset="0"/>
                <a:ea typeface="Verdana" panose="020B0604030504040204" pitchFamily="34" charset="0"/>
                <a:cs typeface="Verdana" panose="020B0604030504040204" pitchFamily="34" charset="0"/>
              </a:rPr>
              <a:t>Pilot project at University of Toronto</a:t>
            </a:r>
          </a:p>
          <a:p>
            <a:pPr>
              <a:lnSpc>
                <a:spcPct val="110000"/>
              </a:lnSpc>
            </a:pPr>
            <a:r>
              <a:rPr lang="en-CA" cap="none" dirty="0">
                <a:latin typeface="Verdana" panose="020B0604030504040204" pitchFamily="34" charset="0"/>
                <a:ea typeface="Verdana" panose="020B0604030504040204" pitchFamily="34" charset="0"/>
                <a:cs typeface="Verdana" panose="020B0604030504040204" pitchFamily="34" charset="0"/>
              </a:rPr>
              <a:t>We argue that development of self-efficacy and wisdom development can be supported outside of traditional WIL environments</a:t>
            </a:r>
          </a:p>
          <a:p>
            <a:pPr>
              <a:lnSpc>
                <a:spcPct val="110000"/>
              </a:lnSpc>
            </a:pPr>
            <a:r>
              <a:rPr lang="en-CA" cap="none" dirty="0">
                <a:latin typeface="Verdana" panose="020B0604030504040204" pitchFamily="34" charset="0"/>
                <a:ea typeface="Verdana" panose="020B0604030504040204" pitchFamily="34" charset="0"/>
                <a:cs typeface="Verdana" panose="020B0604030504040204" pitchFamily="34" charset="0"/>
              </a:rPr>
              <a:t>Student government is used as large and accessible project</a:t>
            </a:r>
          </a:p>
          <a:p>
            <a:pPr>
              <a:lnSpc>
                <a:spcPct val="110000"/>
              </a:lnSpc>
            </a:pPr>
            <a:r>
              <a:rPr lang="en-CA" cap="none" dirty="0">
                <a:latin typeface="Verdana" panose="020B0604030504040204" pitchFamily="34" charset="0"/>
                <a:ea typeface="Verdana" panose="020B0604030504040204" pitchFamily="34" charset="0"/>
                <a:cs typeface="Verdana" panose="020B0604030504040204" pitchFamily="34" charset="0"/>
              </a:rPr>
              <a:t>Research Questions:</a:t>
            </a:r>
          </a:p>
          <a:p>
            <a:pPr lvl="1">
              <a:lnSpc>
                <a:spcPct val="110000"/>
              </a:lnSpc>
            </a:pPr>
            <a:r>
              <a:rPr lang="en-CA" sz="2000" cap="none" dirty="0">
                <a:latin typeface="Verdana" panose="020B0604030504040204" pitchFamily="34" charset="0"/>
                <a:ea typeface="Verdana" panose="020B0604030504040204" pitchFamily="34" charset="0"/>
                <a:cs typeface="Verdana" panose="020B0604030504040204" pitchFamily="34" charset="0"/>
              </a:rPr>
              <a:t>Q1: does student government participation increase SE and/or W?</a:t>
            </a:r>
          </a:p>
          <a:p>
            <a:pPr lvl="1">
              <a:lnSpc>
                <a:spcPct val="110000"/>
              </a:lnSpc>
            </a:pPr>
            <a:r>
              <a:rPr lang="en-CA" sz="2000" cap="none" dirty="0">
                <a:latin typeface="Verdana" panose="020B0604030504040204" pitchFamily="34" charset="0"/>
                <a:ea typeface="Verdana" panose="020B0604030504040204" pitchFamily="34" charset="0"/>
                <a:cs typeface="Verdana" panose="020B0604030504040204" pitchFamily="34" charset="0"/>
              </a:rPr>
              <a:t>Q2: does a conscious approach to developing leadership in one student government increase SE and/or W compared to business-as-usual student governments?</a:t>
            </a:r>
          </a:p>
          <a:p>
            <a:pPr lvl="1">
              <a:lnSpc>
                <a:spcPct val="110000"/>
              </a:lnSpc>
            </a:pPr>
            <a:endParaRPr lang="en-CA" sz="1500" cap="none" dirty="0">
              <a:latin typeface="Verdana" panose="020B0604030504040204" pitchFamily="34" charset="0"/>
              <a:ea typeface="Verdana" panose="020B0604030504040204" pitchFamily="34" charset="0"/>
              <a:cs typeface="Verdana" panose="020B0604030504040204" pitchFamily="34" charset="0"/>
            </a:endParaRPr>
          </a:p>
        </p:txBody>
      </p:sp>
      <p:pic>
        <p:nvPicPr>
          <p:cNvPr id="16" name="Picture 15">
            <a:extLst>
              <a:ext uri="{FF2B5EF4-FFF2-40B4-BE49-F238E27FC236}">
                <a16:creationId xmlns:a16="http://schemas.microsoft.com/office/drawing/2014/main" id="{D2B4E49C-E7B4-4F6A-8B93-646A0E2411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91927" t="72411" b="10341"/>
          <a:stretch/>
        </p:blipFill>
        <p:spPr>
          <a:xfrm>
            <a:off x="11494523" y="2664767"/>
            <a:ext cx="635958" cy="764233"/>
          </a:xfrm>
          <a:custGeom>
            <a:avLst/>
            <a:gdLst>
              <a:gd name="connsiteX0" fmla="*/ 0 w 984308"/>
              <a:gd name="connsiteY0" fmla="*/ 0 h 1182847"/>
              <a:gd name="connsiteX1" fmla="*/ 984308 w 984308"/>
              <a:gd name="connsiteY1" fmla="*/ 0 h 1182847"/>
              <a:gd name="connsiteX2" fmla="*/ 984308 w 984308"/>
              <a:gd name="connsiteY2" fmla="*/ 1161661 h 1182847"/>
              <a:gd name="connsiteX3" fmla="*/ 966627 w 984308"/>
              <a:gd name="connsiteY3" fmla="*/ 1165915 h 1182847"/>
              <a:gd name="connsiteX4" fmla="*/ 787132 w 984308"/>
              <a:gd name="connsiteY4" fmla="*/ 1182847 h 1182847"/>
              <a:gd name="connsiteX5" fmla="*/ 48601 w 984308"/>
              <a:gd name="connsiteY5" fmla="*/ 815395 h 1182847"/>
              <a:gd name="connsiteX6" fmla="*/ 0 w 984308"/>
              <a:gd name="connsiteY6" fmla="*/ 731606 h 1182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4308" h="1182847">
                <a:moveTo>
                  <a:pt x="0" y="0"/>
                </a:moveTo>
                <a:lnTo>
                  <a:pt x="984308" y="0"/>
                </a:lnTo>
                <a:lnTo>
                  <a:pt x="984308" y="1161661"/>
                </a:lnTo>
                <a:lnTo>
                  <a:pt x="966627" y="1165915"/>
                </a:lnTo>
                <a:cubicBezTo>
                  <a:pt x="908648" y="1177017"/>
                  <a:pt x="848618" y="1182847"/>
                  <a:pt x="787132" y="1182847"/>
                </a:cubicBezTo>
                <a:cubicBezTo>
                  <a:pt x="479703" y="1182847"/>
                  <a:pt x="208655" y="1037089"/>
                  <a:pt x="48601" y="815395"/>
                </a:cubicBezTo>
                <a:lnTo>
                  <a:pt x="0" y="731606"/>
                </a:lnTo>
                <a:close/>
              </a:path>
            </a:pathLst>
          </a:custGeom>
        </p:spPr>
      </p:pic>
      <p:pic>
        <p:nvPicPr>
          <p:cNvPr id="18" name="Picture 17">
            <a:extLst>
              <a:ext uri="{FF2B5EF4-FFF2-40B4-BE49-F238E27FC236}">
                <a16:creationId xmlns:a16="http://schemas.microsoft.com/office/drawing/2014/main" id="{46528FBF-1727-4546-8131-BA22ED8B549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65973" t="81531" r="19879"/>
          <a:stretch/>
        </p:blipFill>
        <p:spPr>
          <a:xfrm>
            <a:off x="8887626" y="5982056"/>
            <a:ext cx="1192806" cy="875944"/>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spTree>
    <p:extLst>
      <p:ext uri="{BB962C8B-B14F-4D97-AF65-F5344CB8AC3E}">
        <p14:creationId xmlns:p14="http://schemas.microsoft.com/office/powerpoint/2010/main" val="941798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44352CD-4B27-4457-8C4A-141B8D920862}"/>
              </a:ext>
            </a:extLst>
          </p:cNvPr>
          <p:cNvPicPr>
            <a:picLocks noChangeAspect="1"/>
          </p:cNvPicPr>
          <p:nvPr/>
        </p:nvPicPr>
        <p:blipFill rotWithShape="1">
          <a:blip r:embed="rId2"/>
          <a:srcRect l="16370" r="13967"/>
          <a:stretch/>
        </p:blipFill>
        <p:spPr>
          <a:xfrm>
            <a:off x="643463" y="798050"/>
            <a:ext cx="5452537" cy="4813617"/>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sp>
        <p:nvSpPr>
          <p:cNvPr id="6" name="TextBox 5">
            <a:extLst>
              <a:ext uri="{FF2B5EF4-FFF2-40B4-BE49-F238E27FC236}">
                <a16:creationId xmlns:a16="http://schemas.microsoft.com/office/drawing/2014/main" id="{4B9D1E8B-02B9-496A-B88B-B6FD07FC3683}"/>
              </a:ext>
            </a:extLst>
          </p:cNvPr>
          <p:cNvSpPr txBox="1"/>
          <p:nvPr/>
        </p:nvSpPr>
        <p:spPr>
          <a:xfrm>
            <a:off x="6475765" y="1335960"/>
            <a:ext cx="5072772" cy="4275707"/>
          </a:xfrm>
          <a:prstGeom prst="rect">
            <a:avLst/>
          </a:prstGeom>
        </p:spPr>
        <p:txBody>
          <a:bodyPr vert="horz" lIns="91440" tIns="45720" rIns="91440" bIns="45720" rtlCol="0">
            <a:normAutofit fontScale="92500" lnSpcReduction="10000"/>
          </a:bodyPr>
          <a:lstStyle/>
          <a:p>
            <a:pPr defTabSz="914400">
              <a:lnSpc>
                <a:spcPct val="120000"/>
              </a:lnSpc>
              <a:spcAft>
                <a:spcPts val="600"/>
              </a:spcAft>
              <a:buClr>
                <a:schemeClr val="tx1"/>
              </a:buClr>
            </a:pPr>
            <a:r>
              <a:rPr lang="en-US" sz="2600" dirty="0">
                <a:latin typeface="Verdana" panose="020B0604030504040204" pitchFamily="34" charset="0"/>
                <a:ea typeface="Verdana" panose="020B0604030504040204" pitchFamily="34" charset="0"/>
                <a:cs typeface="Verdana" panose="020B0604030504040204" pitchFamily="34" charset="0"/>
              </a:rPr>
              <a:t>“Learning how to think really means learning how to exercise some control over how and what you think.  It means being conscious and aware enough to choose what you pay attention to and to choose how you construct meaning from experience” </a:t>
            </a:r>
            <a:endParaRPr lang="en-US" sz="2600" cap="all" dirty="0">
              <a:latin typeface="Verdana" panose="020B0604030504040204" pitchFamily="34" charset="0"/>
              <a:ea typeface="Verdana" panose="020B0604030504040204" pitchFamily="34" charset="0"/>
              <a:cs typeface="Verdana" panose="020B0604030504040204" pitchFamily="34" charset="0"/>
            </a:endParaRPr>
          </a:p>
          <a:p>
            <a:pPr defTabSz="914400">
              <a:lnSpc>
                <a:spcPct val="120000"/>
              </a:lnSpc>
              <a:spcAft>
                <a:spcPts val="600"/>
              </a:spcAft>
              <a:buClr>
                <a:schemeClr val="tx1"/>
              </a:buClr>
            </a:pPr>
            <a:r>
              <a:rPr lang="en-US" sz="2600" cap="all" dirty="0"/>
              <a:t>-</a:t>
            </a:r>
            <a:r>
              <a:rPr lang="en-US" sz="2600" dirty="0">
                <a:latin typeface="Verdana" panose="020B0604030504040204" pitchFamily="34" charset="0"/>
                <a:ea typeface="Verdana" panose="020B0604030504040204" pitchFamily="34" charset="0"/>
                <a:cs typeface="Verdana" panose="020B0604030504040204" pitchFamily="34" charset="0"/>
              </a:rPr>
              <a:t>David Foster Wallace, 2005</a:t>
            </a:r>
            <a:endParaRPr lang="en-US" sz="2600" cap="all" dirty="0">
              <a:latin typeface="Verdana" panose="020B0604030504040204" pitchFamily="34" charset="0"/>
              <a:ea typeface="Verdana" panose="020B0604030504040204" pitchFamily="34" charset="0"/>
              <a:cs typeface="Verdana" panose="020B0604030504040204" pitchFamily="34" charset="0"/>
            </a:endParaRPr>
          </a:p>
          <a:p>
            <a:pPr defTabSz="914400">
              <a:lnSpc>
                <a:spcPct val="120000"/>
              </a:lnSpc>
              <a:spcAft>
                <a:spcPts val="600"/>
              </a:spcAft>
              <a:buClr>
                <a:schemeClr val="tx1"/>
              </a:buClr>
            </a:pPr>
            <a:endParaRPr lang="en-US" sz="2600" cap="all" dirty="0"/>
          </a:p>
          <a:p>
            <a:pPr indent="-228600" defTabSz="914400">
              <a:lnSpc>
                <a:spcPct val="120000"/>
              </a:lnSpc>
              <a:spcAft>
                <a:spcPts val="600"/>
              </a:spcAft>
              <a:buClr>
                <a:schemeClr val="tx1"/>
              </a:buClr>
              <a:buFont typeface="Arial" panose="020B0604020202020204" pitchFamily="34" charset="0"/>
              <a:buChar char="•"/>
            </a:pPr>
            <a:endParaRPr lang="en-US" cap="all" dirty="0"/>
          </a:p>
        </p:txBody>
      </p:sp>
    </p:spTree>
    <p:extLst>
      <p:ext uri="{BB962C8B-B14F-4D97-AF65-F5344CB8AC3E}">
        <p14:creationId xmlns:p14="http://schemas.microsoft.com/office/powerpoint/2010/main" val="2874174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30BD3-4F4D-4670-A964-0928292FF410}"/>
              </a:ext>
            </a:extLst>
          </p:cNvPr>
          <p:cNvSpPr>
            <a:spLocks noGrp="1"/>
          </p:cNvSpPr>
          <p:nvPr>
            <p:ph type="title"/>
          </p:nvPr>
        </p:nvSpPr>
        <p:spPr/>
        <p:txBody>
          <a:bodyPr/>
          <a:lstStyle/>
          <a:p>
            <a:r>
              <a:rPr lang="en-CA" dirty="0"/>
              <a:t>Works Cited</a:t>
            </a:r>
          </a:p>
        </p:txBody>
      </p:sp>
      <p:sp>
        <p:nvSpPr>
          <p:cNvPr id="3" name="Content Placeholder 2">
            <a:extLst>
              <a:ext uri="{FF2B5EF4-FFF2-40B4-BE49-F238E27FC236}">
                <a16:creationId xmlns:a16="http://schemas.microsoft.com/office/drawing/2014/main" id="{75FE262A-A8FC-4DC7-87B0-620A82A0E5D1}"/>
              </a:ext>
            </a:extLst>
          </p:cNvPr>
          <p:cNvSpPr>
            <a:spLocks noGrp="1"/>
          </p:cNvSpPr>
          <p:nvPr>
            <p:ph sz="quarter" idx="13"/>
          </p:nvPr>
        </p:nvSpPr>
        <p:spPr/>
        <p:txBody>
          <a:bodyPr>
            <a:normAutofit lnSpcReduction="10000"/>
          </a:bodyPr>
          <a:lstStyle/>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Ackoff</a:t>
            </a:r>
            <a:r>
              <a:rPr lang="en-CA" sz="1200" cap="none" dirty="0">
                <a:latin typeface="Verdana" panose="020B0604030504040204" pitchFamily="34" charset="0"/>
                <a:ea typeface="Verdana" panose="020B0604030504040204" pitchFamily="34" charset="0"/>
                <a:cs typeface="Verdana" panose="020B0604030504040204" pitchFamily="34" charset="0"/>
              </a:rPr>
              <a:t>, R. (1989). "From data to wisdom". </a:t>
            </a:r>
            <a:r>
              <a:rPr lang="en-CA" sz="1200" i="1" cap="none" dirty="0">
                <a:latin typeface="Verdana" panose="020B0604030504040204" pitchFamily="34" charset="0"/>
                <a:ea typeface="Verdana" panose="020B0604030504040204" pitchFamily="34" charset="0"/>
                <a:cs typeface="Verdana" panose="020B0604030504040204" pitchFamily="34" charset="0"/>
              </a:rPr>
              <a:t>Journal of applied systems analysis</a:t>
            </a:r>
            <a:r>
              <a:rPr lang="en-CA" sz="1200" cap="none" dirty="0">
                <a:latin typeface="Verdana" panose="020B0604030504040204" pitchFamily="34" charset="0"/>
                <a:ea typeface="Verdana" panose="020B0604030504040204" pitchFamily="34" charset="0"/>
                <a:cs typeface="Verdana" panose="020B0604030504040204" pitchFamily="34" charset="0"/>
              </a:rPr>
              <a:t>. 16: 3–9.</a:t>
            </a:r>
          </a:p>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Ardelt</a:t>
            </a:r>
            <a:r>
              <a:rPr lang="en-CA" sz="1200" cap="none" dirty="0">
                <a:latin typeface="Verdana" panose="020B0604030504040204" pitchFamily="34" charset="0"/>
                <a:ea typeface="Verdana" panose="020B0604030504040204" pitchFamily="34" charset="0"/>
                <a:cs typeface="Verdana" panose="020B0604030504040204" pitchFamily="34" charset="0"/>
              </a:rPr>
              <a:t>, M. (2004). Wisdom as expert knowledge system: A critical review of a contemporary operationalization of an ancient concept. </a:t>
            </a:r>
            <a:r>
              <a:rPr lang="en-CA" sz="1200" i="1" cap="none" dirty="0">
                <a:latin typeface="Verdana" panose="020B0604030504040204" pitchFamily="34" charset="0"/>
                <a:ea typeface="Verdana" panose="020B0604030504040204" pitchFamily="34" charset="0"/>
                <a:cs typeface="Verdana" panose="020B0604030504040204" pitchFamily="34" charset="0"/>
              </a:rPr>
              <a:t>Human development</a:t>
            </a:r>
            <a:r>
              <a:rPr lang="en-CA" sz="1200" cap="none" dirty="0">
                <a:latin typeface="Verdana" panose="020B0604030504040204" pitchFamily="34" charset="0"/>
                <a:ea typeface="Verdana" panose="020B0604030504040204" pitchFamily="34" charset="0"/>
                <a:cs typeface="Verdana" panose="020B0604030504040204" pitchFamily="34" charset="0"/>
              </a:rPr>
              <a:t>, </a:t>
            </a:r>
            <a:r>
              <a:rPr lang="en-CA" sz="1200" i="1" cap="none" dirty="0">
                <a:latin typeface="Verdana" panose="020B0604030504040204" pitchFamily="34" charset="0"/>
                <a:ea typeface="Verdana" panose="020B0604030504040204" pitchFamily="34" charset="0"/>
                <a:cs typeface="Verdana" panose="020B0604030504040204" pitchFamily="34" charset="0"/>
              </a:rPr>
              <a:t>47</a:t>
            </a:r>
            <a:r>
              <a:rPr lang="en-CA" sz="1200" cap="none" dirty="0">
                <a:latin typeface="Verdana" panose="020B0604030504040204" pitchFamily="34" charset="0"/>
                <a:ea typeface="Verdana" panose="020B0604030504040204" pitchFamily="34" charset="0"/>
                <a:cs typeface="Verdana" panose="020B0604030504040204" pitchFamily="34" charset="0"/>
              </a:rPr>
              <a:t>(5), 257–285. </a:t>
            </a:r>
          </a:p>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Ardelt</a:t>
            </a:r>
            <a:r>
              <a:rPr lang="en-CA" sz="1200" cap="none" dirty="0">
                <a:latin typeface="Verdana" panose="020B0604030504040204" pitchFamily="34" charset="0"/>
                <a:ea typeface="Verdana" panose="020B0604030504040204" pitchFamily="34" charset="0"/>
                <a:cs typeface="Verdana" panose="020B0604030504040204" pitchFamily="34" charset="0"/>
              </a:rPr>
              <a:t>, M. (2003). Empirical assessment of a three-dimensional wisdom scale. </a:t>
            </a:r>
            <a:r>
              <a:rPr lang="en-CA" sz="1200" i="1" cap="none" dirty="0">
                <a:latin typeface="Verdana" panose="020B0604030504040204" pitchFamily="34" charset="0"/>
                <a:ea typeface="Verdana" panose="020B0604030504040204" pitchFamily="34" charset="0"/>
                <a:cs typeface="Verdana" panose="020B0604030504040204" pitchFamily="34" charset="0"/>
              </a:rPr>
              <a:t>Research on aging</a:t>
            </a:r>
            <a:r>
              <a:rPr lang="en-CA" sz="1200" cap="none" dirty="0">
                <a:latin typeface="Verdana" panose="020B0604030504040204" pitchFamily="34" charset="0"/>
                <a:ea typeface="Verdana" panose="020B0604030504040204" pitchFamily="34" charset="0"/>
                <a:cs typeface="Verdana" panose="020B0604030504040204" pitchFamily="34" charset="0"/>
              </a:rPr>
              <a:t>, </a:t>
            </a:r>
            <a:r>
              <a:rPr lang="en-CA" sz="1200" i="1" cap="none" dirty="0">
                <a:latin typeface="Verdana" panose="020B0604030504040204" pitchFamily="34" charset="0"/>
                <a:ea typeface="Verdana" panose="020B0604030504040204" pitchFamily="34" charset="0"/>
                <a:cs typeface="Verdana" panose="020B0604030504040204" pitchFamily="34" charset="0"/>
              </a:rPr>
              <a:t>25</a:t>
            </a:r>
            <a:r>
              <a:rPr lang="en-CA" sz="1200" cap="none" dirty="0">
                <a:latin typeface="Verdana" panose="020B0604030504040204" pitchFamily="34" charset="0"/>
                <a:ea typeface="Verdana" panose="020B0604030504040204" pitchFamily="34" charset="0"/>
                <a:cs typeface="Verdana" panose="020B0604030504040204" pitchFamily="34" charset="0"/>
              </a:rPr>
              <a:t>(3), 275–324.</a:t>
            </a:r>
          </a:p>
          <a:p>
            <a:pPr marL="0" indent="0">
              <a:buNone/>
            </a:pPr>
            <a:r>
              <a:rPr lang="en-CA" sz="1200" cap="none" dirty="0">
                <a:latin typeface="Verdana" panose="020B0604030504040204" pitchFamily="34" charset="0"/>
                <a:ea typeface="Verdana" panose="020B0604030504040204" pitchFamily="34" charset="0"/>
                <a:cs typeface="Verdana" panose="020B0604030504040204" pitchFamily="34" charset="0"/>
              </a:rPr>
              <a:t>Bandura, A. (1986). </a:t>
            </a:r>
            <a:r>
              <a:rPr lang="en-CA" sz="1200" i="1" cap="none" dirty="0">
                <a:latin typeface="Verdana" panose="020B0604030504040204" pitchFamily="34" charset="0"/>
                <a:ea typeface="Verdana" panose="020B0604030504040204" pitchFamily="34" charset="0"/>
                <a:cs typeface="Verdana" panose="020B0604030504040204" pitchFamily="34" charset="0"/>
              </a:rPr>
              <a:t>Social foundations of thought and action: A social cognitive theory. </a:t>
            </a:r>
            <a:r>
              <a:rPr lang="en-CA" sz="1200" cap="none" dirty="0">
                <a:latin typeface="Verdana" panose="020B0604030504040204" pitchFamily="34" charset="0"/>
                <a:ea typeface="Verdana" panose="020B0604030504040204" pitchFamily="34" charset="0"/>
                <a:cs typeface="Verdana" panose="020B0604030504040204" pitchFamily="34" charset="0"/>
              </a:rPr>
              <a:t>Englewood cliffs, NJ: Prentice-Hall. </a:t>
            </a:r>
          </a:p>
          <a:p>
            <a:pPr marL="0" indent="0">
              <a:buNone/>
            </a:pPr>
            <a:r>
              <a:rPr lang="en-CA" sz="1200" cap="none" dirty="0">
                <a:latin typeface="Verdana" panose="020B0604030504040204" pitchFamily="34" charset="0"/>
                <a:ea typeface="Verdana" panose="020B0604030504040204" pitchFamily="34" charset="0"/>
                <a:cs typeface="Verdana" panose="020B0604030504040204" pitchFamily="34" charset="0"/>
              </a:rPr>
              <a:t>Bandura, A. (1997). </a:t>
            </a:r>
            <a:r>
              <a:rPr lang="en-CA" sz="1200" i="1" cap="none" dirty="0">
                <a:latin typeface="Verdana" panose="020B0604030504040204" pitchFamily="34" charset="0"/>
                <a:ea typeface="Verdana" panose="020B0604030504040204" pitchFamily="34" charset="0"/>
                <a:cs typeface="Verdana" panose="020B0604030504040204" pitchFamily="34" charset="0"/>
              </a:rPr>
              <a:t>Self-efficacy: the exercise of control</a:t>
            </a:r>
            <a:r>
              <a:rPr lang="en-CA" sz="1200" cap="none" dirty="0">
                <a:latin typeface="Verdana" panose="020B0604030504040204" pitchFamily="34" charset="0"/>
                <a:ea typeface="Verdana" panose="020B0604030504040204" pitchFamily="34" charset="0"/>
                <a:cs typeface="Verdana" panose="020B0604030504040204" pitchFamily="34" charset="0"/>
              </a:rPr>
              <a:t>. New </a:t>
            </a:r>
            <a:r>
              <a:rPr lang="en-CA" sz="1200" cap="none" dirty="0" err="1">
                <a:latin typeface="Verdana" panose="020B0604030504040204" pitchFamily="34" charset="0"/>
                <a:ea typeface="Verdana" panose="020B0604030504040204" pitchFamily="34" charset="0"/>
                <a:cs typeface="Verdana" panose="020B0604030504040204" pitchFamily="34" charset="0"/>
              </a:rPr>
              <a:t>york</a:t>
            </a:r>
            <a:r>
              <a:rPr lang="en-CA" sz="1200" cap="none" dirty="0">
                <a:latin typeface="Verdana" panose="020B0604030504040204" pitchFamily="34" charset="0"/>
                <a:ea typeface="Verdana" panose="020B0604030504040204" pitchFamily="34" charset="0"/>
                <a:cs typeface="Verdana" panose="020B0604030504040204" pitchFamily="34" charset="0"/>
              </a:rPr>
              <a:t>, NY, US: W H freeman</a:t>
            </a:r>
          </a:p>
          <a:p>
            <a:pPr marL="0" indent="0">
              <a:buNone/>
            </a:pPr>
            <a:r>
              <a:rPr lang="en-CA" sz="1200" cap="none" dirty="0">
                <a:latin typeface="Verdana" panose="020B0604030504040204" pitchFamily="34" charset="0"/>
                <a:ea typeface="Verdana" panose="020B0604030504040204" pitchFamily="34" charset="0"/>
                <a:cs typeface="Verdana" panose="020B0604030504040204" pitchFamily="34" charset="0"/>
              </a:rPr>
              <a:t>Hannah, S. T., Avolio, B. J., Walumbwa, F. O., &amp; Chan, A. (2012). Leader self and means efficacy: A multi-component approach. </a:t>
            </a:r>
            <a:r>
              <a:rPr lang="en-CA" sz="1200" i="1" cap="none" dirty="0">
                <a:latin typeface="Verdana" panose="020B0604030504040204" pitchFamily="34" charset="0"/>
                <a:ea typeface="Verdana" panose="020B0604030504040204" pitchFamily="34" charset="0"/>
                <a:cs typeface="Verdana" panose="020B0604030504040204" pitchFamily="34" charset="0"/>
              </a:rPr>
              <a:t>Organizational behavior and human decision processes</a:t>
            </a:r>
            <a:r>
              <a:rPr lang="en-CA" sz="1200" cap="none" dirty="0">
                <a:latin typeface="Verdana" panose="020B0604030504040204" pitchFamily="34" charset="0"/>
                <a:ea typeface="Verdana" panose="020B0604030504040204" pitchFamily="34" charset="0"/>
                <a:cs typeface="Verdana" panose="020B0604030504040204" pitchFamily="34" charset="0"/>
              </a:rPr>
              <a:t>, </a:t>
            </a:r>
            <a:r>
              <a:rPr lang="en-CA" sz="1200" i="1" cap="none" dirty="0">
                <a:latin typeface="Verdana" panose="020B0604030504040204" pitchFamily="34" charset="0"/>
                <a:ea typeface="Verdana" panose="020B0604030504040204" pitchFamily="34" charset="0"/>
                <a:cs typeface="Verdana" panose="020B0604030504040204" pitchFamily="34" charset="0"/>
              </a:rPr>
              <a:t>118</a:t>
            </a:r>
            <a:r>
              <a:rPr lang="en-CA" sz="1200" cap="none" dirty="0">
                <a:latin typeface="Verdana" panose="020B0604030504040204" pitchFamily="34" charset="0"/>
                <a:ea typeface="Verdana" panose="020B0604030504040204" pitchFamily="34" charset="0"/>
                <a:cs typeface="Verdana" panose="020B0604030504040204" pitchFamily="34" charset="0"/>
              </a:rPr>
              <a:t>(2), 143–161.</a:t>
            </a:r>
          </a:p>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Mezirow</a:t>
            </a:r>
            <a:r>
              <a:rPr lang="en-CA" sz="1200" cap="none" dirty="0">
                <a:latin typeface="Verdana" panose="020B0604030504040204" pitchFamily="34" charset="0"/>
                <a:ea typeface="Verdana" panose="020B0604030504040204" pitchFamily="34" charset="0"/>
                <a:cs typeface="Verdana" panose="020B0604030504040204" pitchFamily="34" charset="0"/>
              </a:rPr>
              <a:t>, J. (1991). </a:t>
            </a:r>
            <a:r>
              <a:rPr lang="en-CA" sz="1200" i="1" cap="none" dirty="0">
                <a:latin typeface="Verdana" panose="020B0604030504040204" pitchFamily="34" charset="0"/>
                <a:ea typeface="Verdana" panose="020B0604030504040204" pitchFamily="34" charset="0"/>
                <a:cs typeface="Verdana" panose="020B0604030504040204" pitchFamily="34" charset="0"/>
              </a:rPr>
              <a:t>Transformative dimensions of adult learning</a:t>
            </a:r>
            <a:r>
              <a:rPr lang="en-CA" sz="1200" cap="none" dirty="0">
                <a:latin typeface="Verdana" panose="020B0604030504040204" pitchFamily="34" charset="0"/>
                <a:ea typeface="Verdana" panose="020B0604030504040204" pitchFamily="34" charset="0"/>
                <a:cs typeface="Verdana" panose="020B0604030504040204" pitchFamily="34" charset="0"/>
              </a:rPr>
              <a:t>. San </a:t>
            </a:r>
            <a:r>
              <a:rPr lang="en-CA" sz="1200" cap="none" dirty="0" err="1">
                <a:latin typeface="Verdana" panose="020B0604030504040204" pitchFamily="34" charset="0"/>
                <a:ea typeface="Verdana" panose="020B0604030504040204" pitchFamily="34" charset="0"/>
                <a:cs typeface="Verdana" panose="020B0604030504040204" pitchFamily="34" charset="0"/>
              </a:rPr>
              <a:t>francisco</a:t>
            </a:r>
            <a:r>
              <a:rPr lang="en-CA" sz="1200" cap="none" dirty="0">
                <a:latin typeface="Verdana" panose="020B0604030504040204" pitchFamily="34" charset="0"/>
                <a:ea typeface="Verdana" panose="020B0604030504040204" pitchFamily="34" charset="0"/>
                <a:cs typeface="Verdana" panose="020B0604030504040204" pitchFamily="34" charset="0"/>
              </a:rPr>
              <a:t>, CA: Jossey-Bass.</a:t>
            </a:r>
          </a:p>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Mezirow</a:t>
            </a:r>
            <a:r>
              <a:rPr lang="en-CA" sz="1200" cap="none" dirty="0">
                <a:latin typeface="Verdana" panose="020B0604030504040204" pitchFamily="34" charset="0"/>
                <a:ea typeface="Verdana" panose="020B0604030504040204" pitchFamily="34" charset="0"/>
                <a:cs typeface="Verdana" panose="020B0604030504040204" pitchFamily="34" charset="0"/>
              </a:rPr>
              <a:t>, J. (1997). "Transformative learning: theory to practice". </a:t>
            </a:r>
            <a:r>
              <a:rPr lang="en-CA" sz="1200" i="1" cap="none" dirty="0">
                <a:latin typeface="Verdana" panose="020B0604030504040204" pitchFamily="34" charset="0"/>
                <a:ea typeface="Verdana" panose="020B0604030504040204" pitchFamily="34" charset="0"/>
                <a:cs typeface="Verdana" panose="020B0604030504040204" pitchFamily="34" charset="0"/>
              </a:rPr>
              <a:t>New directions for adult and continuing education, 74</a:t>
            </a:r>
            <a:r>
              <a:rPr lang="en-CA" sz="1200" cap="none" dirty="0">
                <a:latin typeface="Verdana" panose="020B0604030504040204" pitchFamily="34" charset="0"/>
                <a:ea typeface="Verdana" panose="020B0604030504040204" pitchFamily="34" charset="0"/>
                <a:cs typeface="Verdana" panose="020B0604030504040204" pitchFamily="34" charset="0"/>
              </a:rPr>
              <a:t>, 5–12.</a:t>
            </a:r>
          </a:p>
          <a:p>
            <a:pPr marL="0" indent="0">
              <a:buNone/>
            </a:pPr>
            <a:r>
              <a:rPr lang="en-CA" sz="1200" cap="none" dirty="0" err="1">
                <a:latin typeface="Verdana" panose="020B0604030504040204" pitchFamily="34" charset="0"/>
                <a:ea typeface="Verdana" panose="020B0604030504040204" pitchFamily="34" charset="0"/>
                <a:cs typeface="Verdana" panose="020B0604030504040204" pitchFamily="34" charset="0"/>
              </a:rPr>
              <a:t>Mezirow</a:t>
            </a:r>
            <a:r>
              <a:rPr lang="en-CA" sz="1200" cap="none" dirty="0">
                <a:latin typeface="Verdana" panose="020B0604030504040204" pitchFamily="34" charset="0"/>
                <a:ea typeface="Verdana" panose="020B0604030504040204" pitchFamily="34" charset="0"/>
                <a:cs typeface="Verdana" panose="020B0604030504040204" pitchFamily="34" charset="0"/>
              </a:rPr>
              <a:t>, J. (2000). </a:t>
            </a:r>
            <a:r>
              <a:rPr lang="en-CA" sz="1200" i="1" cap="none" dirty="0">
                <a:latin typeface="Verdana" panose="020B0604030504040204" pitchFamily="34" charset="0"/>
                <a:ea typeface="Verdana" panose="020B0604030504040204" pitchFamily="34" charset="0"/>
                <a:cs typeface="Verdana" panose="020B0604030504040204" pitchFamily="34" charset="0"/>
              </a:rPr>
              <a:t>Learning as transformation: critical perspectives on a theory in progress</a:t>
            </a:r>
            <a:r>
              <a:rPr lang="en-CA" sz="1200" cap="none" dirty="0">
                <a:latin typeface="Verdana" panose="020B0604030504040204" pitchFamily="34" charset="0"/>
                <a:ea typeface="Verdana" panose="020B0604030504040204" pitchFamily="34" charset="0"/>
                <a:cs typeface="Verdana" panose="020B0604030504040204" pitchFamily="34" charset="0"/>
              </a:rPr>
              <a:t>. San Francisco: Jossey Bass.</a:t>
            </a: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CA" sz="1200" cap="none" dirty="0">
              <a:latin typeface="Verdana" panose="020B0604030504040204" pitchFamily="34" charset="0"/>
              <a:ea typeface="Verdana" panose="020B0604030504040204" pitchFamily="34" charset="0"/>
              <a:cs typeface="Verdana" panose="020B0604030504040204" pitchFamily="34" charset="0"/>
            </a:endParaRPr>
          </a:p>
          <a:p>
            <a:endParaRPr lang="en-CA" dirty="0"/>
          </a:p>
        </p:txBody>
      </p:sp>
    </p:spTree>
    <p:extLst>
      <p:ext uri="{BB962C8B-B14F-4D97-AF65-F5344CB8AC3E}">
        <p14:creationId xmlns:p14="http://schemas.microsoft.com/office/powerpoint/2010/main" val="1916952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FA233-B171-4448-A1FA-2664AEEC3512}"/>
              </a:ext>
            </a:extLst>
          </p:cNvPr>
          <p:cNvSpPr>
            <a:spLocks noGrp="1"/>
          </p:cNvSpPr>
          <p:nvPr>
            <p:ph type="title"/>
          </p:nvPr>
        </p:nvSpPr>
        <p:spPr>
          <a:xfrm>
            <a:off x="913775" y="618517"/>
            <a:ext cx="10364451" cy="1596177"/>
          </a:xfrm>
        </p:spPr>
        <p:txBody>
          <a:bodyPr/>
          <a:lstStyle/>
          <a:p>
            <a:r>
              <a:rPr lang="en-CA"/>
              <a:t>Thank you</a:t>
            </a:r>
            <a:endParaRPr lang="en-CA" dirty="0"/>
          </a:p>
        </p:txBody>
      </p:sp>
      <p:sp>
        <p:nvSpPr>
          <p:cNvPr id="3" name="Content Placeholder 2">
            <a:extLst>
              <a:ext uri="{FF2B5EF4-FFF2-40B4-BE49-F238E27FC236}">
                <a16:creationId xmlns:a16="http://schemas.microsoft.com/office/drawing/2014/main" id="{C9AF068F-B5C7-466A-8B97-1B724FFA377E}"/>
              </a:ext>
            </a:extLst>
          </p:cNvPr>
          <p:cNvSpPr>
            <a:spLocks noGrp="1"/>
          </p:cNvSpPr>
          <p:nvPr>
            <p:ph sz="quarter" idx="13"/>
          </p:nvPr>
        </p:nvSpPr>
        <p:spPr>
          <a:xfrm>
            <a:off x="913149" y="2367092"/>
            <a:ext cx="10364451" cy="3424107"/>
          </a:xfrm>
        </p:spPr>
        <p:txBody>
          <a:bodyPr numCol="2">
            <a:normAutofit/>
          </a:bodyPr>
          <a:lstStyle/>
          <a:p>
            <a:pPr marL="0" indent="0">
              <a:buNone/>
            </a:pPr>
            <a:r>
              <a:rPr lang="en-CA" sz="2200" cap="none" dirty="0">
                <a:latin typeface="Verdana" panose="020B0604030504040204" pitchFamily="34" charset="0"/>
                <a:ea typeface="Verdana" panose="020B0604030504040204" pitchFamily="34" charset="0"/>
                <a:cs typeface="Verdana" panose="020B0604030504040204" pitchFamily="34" charset="0"/>
              </a:rPr>
              <a:t>Colin Furness</a:t>
            </a:r>
          </a:p>
          <a:p>
            <a:pPr marL="0" indent="0">
              <a:buNone/>
            </a:pPr>
            <a:r>
              <a:rPr lang="en-CA" sz="1900" cap="none" dirty="0" err="1">
                <a:latin typeface="Verdana" panose="020B0604030504040204" pitchFamily="34" charset="0"/>
                <a:ea typeface="Verdana" panose="020B0604030504040204" pitchFamily="34" charset="0"/>
                <a:cs typeface="Verdana" panose="020B0604030504040204" pitchFamily="34" charset="0"/>
              </a:rPr>
              <a:t>MISt</a:t>
            </a:r>
            <a:r>
              <a:rPr lang="en-CA" sz="1900" cap="none" dirty="0">
                <a:latin typeface="Verdana" panose="020B0604030504040204" pitchFamily="34" charset="0"/>
                <a:ea typeface="Verdana" panose="020B0604030504040204" pitchFamily="34" charset="0"/>
                <a:cs typeface="Verdana" panose="020B0604030504040204" pitchFamily="34" charset="0"/>
              </a:rPr>
              <a:t> PHD MPH MEd (</a:t>
            </a:r>
            <a:r>
              <a:rPr lang="en-CA" sz="1900" cap="none" dirty="0" err="1">
                <a:latin typeface="Verdana" panose="020B0604030504040204" pitchFamily="34" charset="0"/>
                <a:ea typeface="Verdana" panose="020B0604030504040204" pitchFamily="34" charset="0"/>
                <a:cs typeface="Verdana" panose="020B0604030504040204" pitchFamily="34" charset="0"/>
              </a:rPr>
              <a:t>cand</a:t>
            </a:r>
            <a:r>
              <a:rPr lang="en-CA" sz="1900" cap="none" dirty="0">
                <a:latin typeface="Verdana" panose="020B0604030504040204" pitchFamily="34" charset="0"/>
                <a:ea typeface="Verdana" panose="020B0604030504040204" pitchFamily="34" charset="0"/>
                <a:cs typeface="Verdana" panose="020B0604030504040204" pitchFamily="34" charset="0"/>
              </a:rPr>
              <a:t>.)</a:t>
            </a:r>
          </a:p>
          <a:p>
            <a:pPr marL="0" indent="0">
              <a:buNone/>
            </a:pPr>
            <a:r>
              <a:rPr lang="en-CA" sz="1900" cap="none" dirty="0">
                <a:latin typeface="Verdana" panose="020B0604030504040204" pitchFamily="34" charset="0"/>
                <a:ea typeface="Verdana" panose="020B0604030504040204" pitchFamily="34" charset="0"/>
                <a:cs typeface="Verdana" panose="020B0604030504040204" pitchFamily="34" charset="0"/>
              </a:rPr>
              <a:t>Faculty of Information, </a:t>
            </a:r>
            <a:br>
              <a:rPr lang="en-CA" sz="1900" cap="none" dirty="0">
                <a:latin typeface="Verdana" panose="020B0604030504040204" pitchFamily="34" charset="0"/>
                <a:ea typeface="Verdana" panose="020B0604030504040204" pitchFamily="34" charset="0"/>
                <a:cs typeface="Verdana" panose="020B0604030504040204" pitchFamily="34" charset="0"/>
              </a:rPr>
            </a:br>
            <a:r>
              <a:rPr lang="en-CA" sz="1900" cap="none" dirty="0">
                <a:latin typeface="Verdana" panose="020B0604030504040204" pitchFamily="34" charset="0"/>
                <a:ea typeface="Verdana" panose="020B0604030504040204" pitchFamily="34" charset="0"/>
                <a:cs typeface="Verdana" panose="020B0604030504040204" pitchFamily="34" charset="0"/>
              </a:rPr>
              <a:t>University of Toronto</a:t>
            </a:r>
          </a:p>
          <a:p>
            <a:pPr marL="0" indent="0">
              <a:buNone/>
            </a:pPr>
            <a:endParaRPr lang="en-CA"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CA" cap="none" dirty="0">
                <a:latin typeface="Verdana" panose="020B0604030504040204" pitchFamily="34" charset="0"/>
                <a:ea typeface="Verdana" panose="020B0604030504040204" pitchFamily="34" charset="0"/>
                <a:cs typeface="Verdana" panose="020B0604030504040204" pitchFamily="34" charset="0"/>
              </a:rPr>
              <a:t>colin.furness@utoronto.ca</a:t>
            </a:r>
          </a:p>
          <a:p>
            <a:pPr marL="0" indent="0">
              <a:buNone/>
            </a:pPr>
            <a:endParaRPr lang="en-CA"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CA" sz="2200" cap="none" dirty="0">
                <a:latin typeface="Verdana" panose="020B0604030504040204" pitchFamily="34" charset="0"/>
                <a:ea typeface="Verdana" panose="020B0604030504040204" pitchFamily="34" charset="0"/>
                <a:cs typeface="Verdana" panose="020B0604030504040204" pitchFamily="34" charset="0"/>
              </a:rPr>
              <a:t>Emma Findlay-White</a:t>
            </a:r>
          </a:p>
          <a:p>
            <a:pPr marL="0" indent="0">
              <a:buNone/>
            </a:pPr>
            <a:r>
              <a:rPr lang="en-CA" sz="1900" cap="none" dirty="0">
                <a:latin typeface="Verdana" panose="020B0604030504040204" pitchFamily="34" charset="0"/>
                <a:ea typeface="Verdana" panose="020B0604030504040204" pitchFamily="34" charset="0"/>
                <a:cs typeface="Verdana" panose="020B0604030504040204" pitchFamily="34" charset="0"/>
              </a:rPr>
              <a:t>Hon. BA MI (</a:t>
            </a:r>
            <a:r>
              <a:rPr lang="en-CA" sz="1900" cap="none" dirty="0" err="1">
                <a:latin typeface="Verdana" panose="020B0604030504040204" pitchFamily="34" charset="0"/>
                <a:ea typeface="Verdana" panose="020B0604030504040204" pitchFamily="34" charset="0"/>
                <a:cs typeface="Verdana" panose="020B0604030504040204" pitchFamily="34" charset="0"/>
              </a:rPr>
              <a:t>cand</a:t>
            </a:r>
            <a:r>
              <a:rPr lang="en-CA" sz="1900" cap="none" dirty="0">
                <a:latin typeface="Verdana" panose="020B0604030504040204" pitchFamily="34" charset="0"/>
                <a:ea typeface="Verdana" panose="020B0604030504040204" pitchFamily="34" charset="0"/>
                <a:cs typeface="Verdana" panose="020B0604030504040204" pitchFamily="34" charset="0"/>
              </a:rPr>
              <a:t>.)</a:t>
            </a:r>
          </a:p>
          <a:p>
            <a:pPr marL="0" indent="0">
              <a:buNone/>
            </a:pPr>
            <a:r>
              <a:rPr lang="en-CA" sz="1900" cap="none" dirty="0">
                <a:latin typeface="Verdana" panose="020B0604030504040204" pitchFamily="34" charset="0"/>
                <a:ea typeface="Verdana" panose="020B0604030504040204" pitchFamily="34" charset="0"/>
                <a:cs typeface="Verdana" panose="020B0604030504040204" pitchFamily="34" charset="0"/>
              </a:rPr>
              <a:t>Faculty of Information, </a:t>
            </a:r>
            <a:br>
              <a:rPr lang="en-CA" sz="1900" cap="none" dirty="0">
                <a:latin typeface="Verdana" panose="020B0604030504040204" pitchFamily="34" charset="0"/>
                <a:ea typeface="Verdana" panose="020B0604030504040204" pitchFamily="34" charset="0"/>
                <a:cs typeface="Verdana" panose="020B0604030504040204" pitchFamily="34" charset="0"/>
              </a:rPr>
            </a:br>
            <a:r>
              <a:rPr lang="en-CA" sz="1900" cap="none" dirty="0">
                <a:latin typeface="Verdana" panose="020B0604030504040204" pitchFamily="34" charset="0"/>
                <a:ea typeface="Verdana" panose="020B0604030504040204" pitchFamily="34" charset="0"/>
                <a:cs typeface="Verdana" panose="020B0604030504040204" pitchFamily="34" charset="0"/>
              </a:rPr>
              <a:t>University of Toronto</a:t>
            </a:r>
          </a:p>
          <a:p>
            <a:pPr marL="0" indent="0">
              <a:buNone/>
            </a:pPr>
            <a:endParaRPr lang="en-CA" cap="none"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CA" cap="none" dirty="0">
                <a:latin typeface="Verdana" panose="020B0604030504040204" pitchFamily="34" charset="0"/>
                <a:ea typeface="Verdana" panose="020B0604030504040204" pitchFamily="34" charset="0"/>
                <a:cs typeface="Verdana" panose="020B0604030504040204" pitchFamily="34" charset="0"/>
              </a:rPr>
              <a:t>emma.findlay.white@mail.utoronto.ca </a:t>
            </a:r>
          </a:p>
        </p:txBody>
      </p:sp>
    </p:spTree>
    <p:extLst>
      <p:ext uri="{BB962C8B-B14F-4D97-AF65-F5344CB8AC3E}">
        <p14:creationId xmlns:p14="http://schemas.microsoft.com/office/powerpoint/2010/main" val="353114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61" name="Content Placeholder 23" descr="A close up of a fish&#10;&#10;Description generated with very high confidence">
            <a:extLst>
              <a:ext uri="{FF2B5EF4-FFF2-40B4-BE49-F238E27FC236}">
                <a16:creationId xmlns:a16="http://schemas.microsoft.com/office/drawing/2014/main" id="{DCD56A3C-9AF1-4C72-9AEC-D3977B682C22}"/>
              </a:ext>
            </a:extLst>
          </p:cNvPr>
          <p:cNvPicPr>
            <a:picLocks noChangeAspect="1"/>
          </p:cNvPicPr>
          <p:nvPr/>
        </p:nvPicPr>
        <p:blipFill>
          <a:blip r:embed="rId2"/>
          <a:stretch>
            <a:fillRect/>
          </a:stretch>
        </p:blipFill>
        <p:spPr>
          <a:xfrm>
            <a:off x="643465" y="1289996"/>
            <a:ext cx="6669933" cy="444662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63" name="Content Placeholder 62">
            <a:extLst>
              <a:ext uri="{FF2B5EF4-FFF2-40B4-BE49-F238E27FC236}">
                <a16:creationId xmlns:a16="http://schemas.microsoft.com/office/drawing/2014/main" id="{D4BD6F7F-6CA8-44BA-838C-5480DAF80663}"/>
              </a:ext>
            </a:extLst>
          </p:cNvPr>
          <p:cNvSpPr>
            <a:spLocks noGrp="1"/>
          </p:cNvSpPr>
          <p:nvPr>
            <p:ph sz="quarter" idx="13"/>
          </p:nvPr>
        </p:nvSpPr>
        <p:spPr>
          <a:xfrm>
            <a:off x="7713852" y="2262762"/>
            <a:ext cx="4077694" cy="4293681"/>
          </a:xfrm>
        </p:spPr>
        <p:txBody>
          <a:bodyPr>
            <a:normAutofit/>
          </a:bodyPr>
          <a:lstStyle/>
          <a:p>
            <a:pPr marL="0" indent="0">
              <a:buNone/>
            </a:pPr>
            <a:r>
              <a:rPr lang="en-US" sz="6000"/>
              <a:t>What is water?</a:t>
            </a:r>
            <a:endParaRPr lang="en-US" sz="6000" dirty="0"/>
          </a:p>
        </p:txBody>
      </p:sp>
    </p:spTree>
    <p:extLst>
      <p:ext uri="{BB962C8B-B14F-4D97-AF65-F5344CB8AC3E}">
        <p14:creationId xmlns:p14="http://schemas.microsoft.com/office/powerpoint/2010/main" val="131062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4F95DE6-BC61-4DB8-97B8-E32959EA0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E78F8E-F95A-4E10-AF9B-A9F826D193A4}"/>
              </a:ext>
            </a:extLst>
          </p:cNvPr>
          <p:cNvSpPr>
            <a:spLocks noGrp="1"/>
          </p:cNvSpPr>
          <p:nvPr>
            <p:ph type="title"/>
          </p:nvPr>
        </p:nvSpPr>
        <p:spPr>
          <a:xfrm>
            <a:off x="913775" y="618517"/>
            <a:ext cx="7859564" cy="1596177"/>
          </a:xfrm>
        </p:spPr>
        <p:txBody>
          <a:bodyPr>
            <a:normAutofit/>
          </a:bodyPr>
          <a:lstStyle/>
          <a:p>
            <a:r>
              <a:rPr lang="en-CA" sz="4000" dirty="0"/>
              <a:t>Who am I? </a:t>
            </a:r>
          </a:p>
        </p:txBody>
      </p:sp>
      <p:pic>
        <p:nvPicPr>
          <p:cNvPr id="10" name="Picture 9">
            <a:extLst>
              <a:ext uri="{FF2B5EF4-FFF2-40B4-BE49-F238E27FC236}">
                <a16:creationId xmlns:a16="http://schemas.microsoft.com/office/drawing/2014/main" id="{48D9C176-456B-4F71-AB87-9D14B8B3D1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46466" t="75007" r="30510"/>
          <a:stretch/>
        </p:blipFill>
        <p:spPr>
          <a:xfrm>
            <a:off x="0" y="138157"/>
            <a:ext cx="1712063" cy="1045389"/>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pic>
        <p:nvPicPr>
          <p:cNvPr id="12" name="Picture 11">
            <a:extLst>
              <a:ext uri="{FF2B5EF4-FFF2-40B4-BE49-F238E27FC236}">
                <a16:creationId xmlns:a16="http://schemas.microsoft.com/office/drawing/2014/main" id="{CFF97C55-868F-4FDD-BD3C-D2F191796F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55183" t="89413" r="18746"/>
          <a:stretch/>
        </p:blipFill>
        <p:spPr>
          <a:xfrm>
            <a:off x="8404564" y="0"/>
            <a:ext cx="2589690" cy="591546"/>
          </a:xfrm>
          <a:prstGeom prst="rect">
            <a:avLst/>
          </a:prstGeom>
        </p:spPr>
      </p:pic>
      <p:pic>
        <p:nvPicPr>
          <p:cNvPr id="14" name="Picture 13">
            <a:extLst>
              <a:ext uri="{FF2B5EF4-FFF2-40B4-BE49-F238E27FC236}">
                <a16:creationId xmlns:a16="http://schemas.microsoft.com/office/drawing/2014/main" id="{69722FB9-EA01-42A6-96B2-185F5CC120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73623" t="43915" r="1" b="10213"/>
          <a:stretch/>
        </p:blipFill>
        <p:spPr>
          <a:xfrm>
            <a:off x="10471066" y="183232"/>
            <a:ext cx="1720934" cy="1683522"/>
          </a:xfrm>
          <a:prstGeom prst="rect">
            <a:avLst/>
          </a:prstGeom>
        </p:spPr>
      </p:pic>
      <p:sp>
        <p:nvSpPr>
          <p:cNvPr id="3" name="Content Placeholder 2">
            <a:extLst>
              <a:ext uri="{FF2B5EF4-FFF2-40B4-BE49-F238E27FC236}">
                <a16:creationId xmlns:a16="http://schemas.microsoft.com/office/drawing/2014/main" id="{FF2EF813-445D-4553-90F6-7B9B882AEFCD}"/>
              </a:ext>
            </a:extLst>
          </p:cNvPr>
          <p:cNvSpPr>
            <a:spLocks noGrp="1"/>
          </p:cNvSpPr>
          <p:nvPr>
            <p:ph sz="quarter" idx="13"/>
          </p:nvPr>
        </p:nvSpPr>
        <p:spPr>
          <a:xfrm>
            <a:off x="913773" y="2367092"/>
            <a:ext cx="8587415" cy="3424107"/>
          </a:xfrm>
        </p:spPr>
        <p:txBody>
          <a:bodyPr>
            <a:normAutofit/>
          </a:bodyPr>
          <a:lstStyle/>
          <a:p>
            <a:r>
              <a:rPr lang="en-CA" sz="1900" cap="none" dirty="0">
                <a:latin typeface="Verdana" panose="020B0604030504040204" pitchFamily="34" charset="0"/>
                <a:ea typeface="Verdana" panose="020B0604030504040204" pitchFamily="34" charset="0"/>
                <a:cs typeface="Verdana" panose="020B0604030504040204" pitchFamily="34" charset="0"/>
              </a:rPr>
              <a:t>Masters candidate, Faculty of Information, University of Toronto</a:t>
            </a:r>
          </a:p>
          <a:p>
            <a:r>
              <a:rPr lang="en-CA" sz="1900" cap="none" dirty="0">
                <a:latin typeface="Verdana" panose="020B0604030504040204" pitchFamily="34" charset="0"/>
                <a:ea typeface="Verdana" panose="020B0604030504040204" pitchFamily="34" charset="0"/>
                <a:cs typeface="Verdana" panose="020B0604030504040204" pitchFamily="34" charset="0"/>
              </a:rPr>
              <a:t>Employers expect us to be </a:t>
            </a:r>
            <a:r>
              <a:rPr lang="en-CA" sz="1900" u="sng" cap="none" dirty="0">
                <a:latin typeface="Verdana" panose="020B0604030504040204" pitchFamily="34" charset="0"/>
                <a:ea typeface="Verdana" panose="020B0604030504040204" pitchFamily="34" charset="0"/>
                <a:cs typeface="Verdana" panose="020B0604030504040204" pitchFamily="34" charset="0"/>
              </a:rPr>
              <a:t>profession-ready</a:t>
            </a:r>
          </a:p>
          <a:p>
            <a:r>
              <a:rPr lang="en-CA" sz="1900" cap="none" dirty="0">
                <a:latin typeface="Verdana" panose="020B0604030504040204" pitchFamily="34" charset="0"/>
                <a:ea typeface="Verdana" panose="020B0604030504040204" pitchFamily="34" charset="0"/>
                <a:cs typeface="Verdana" panose="020B0604030504040204" pitchFamily="34" charset="0"/>
              </a:rPr>
              <a:t>Classes teach us to be </a:t>
            </a:r>
            <a:r>
              <a:rPr lang="en-CA" sz="1900" u="sng" cap="none" dirty="0">
                <a:latin typeface="Verdana" panose="020B0604030504040204" pitchFamily="34" charset="0"/>
                <a:ea typeface="Verdana" panose="020B0604030504040204" pitchFamily="34" charset="0"/>
                <a:cs typeface="Verdana" panose="020B0604030504040204" pitchFamily="34" charset="0"/>
              </a:rPr>
              <a:t>work-ready</a:t>
            </a:r>
            <a:endParaRPr lang="en-CA" sz="1900" cap="none" dirty="0">
              <a:latin typeface="Verdana" panose="020B0604030504040204" pitchFamily="34" charset="0"/>
              <a:ea typeface="Verdana" panose="020B0604030504040204" pitchFamily="34" charset="0"/>
              <a:cs typeface="Verdana" panose="020B0604030504040204" pitchFamily="34" charset="0"/>
            </a:endParaRPr>
          </a:p>
          <a:p>
            <a:r>
              <a:rPr lang="en-CA" sz="1900" cap="none" dirty="0">
                <a:latin typeface="Verdana" panose="020B0604030504040204" pitchFamily="34" charset="0"/>
                <a:ea typeface="Verdana" panose="020B0604030504040204" pitchFamily="34" charset="0"/>
                <a:cs typeface="Verdana" panose="020B0604030504040204" pitchFamily="34" charset="0"/>
              </a:rPr>
              <a:t>Work-Integrated Learning (WIL) bridges that gap and helps us successfully transition from school to work</a:t>
            </a:r>
          </a:p>
          <a:p>
            <a:r>
              <a:rPr lang="en-CA" sz="1900" cap="none" dirty="0">
                <a:latin typeface="Verdana" panose="020B0604030504040204" pitchFamily="34" charset="0"/>
                <a:ea typeface="Verdana" panose="020B0604030504040204" pitchFamily="34" charset="0"/>
                <a:cs typeface="Verdana" panose="020B0604030504040204" pitchFamily="34" charset="0"/>
              </a:rPr>
              <a:t>‘Success’ of WIL programs often measured by employment rate, GPA, program satisfaction, and other administrative measures</a:t>
            </a:r>
          </a:p>
        </p:txBody>
      </p:sp>
      <p:pic>
        <p:nvPicPr>
          <p:cNvPr id="16" name="Picture 15">
            <a:extLst>
              <a:ext uri="{FF2B5EF4-FFF2-40B4-BE49-F238E27FC236}">
                <a16:creationId xmlns:a16="http://schemas.microsoft.com/office/drawing/2014/main" id="{D2B4E49C-E7B4-4F6A-8B93-646A0E2411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91927" t="72411" b="10341"/>
          <a:stretch/>
        </p:blipFill>
        <p:spPr>
          <a:xfrm>
            <a:off x="11494523" y="2664767"/>
            <a:ext cx="635958" cy="764233"/>
          </a:xfrm>
          <a:custGeom>
            <a:avLst/>
            <a:gdLst>
              <a:gd name="connsiteX0" fmla="*/ 0 w 984308"/>
              <a:gd name="connsiteY0" fmla="*/ 0 h 1182847"/>
              <a:gd name="connsiteX1" fmla="*/ 984308 w 984308"/>
              <a:gd name="connsiteY1" fmla="*/ 0 h 1182847"/>
              <a:gd name="connsiteX2" fmla="*/ 984308 w 984308"/>
              <a:gd name="connsiteY2" fmla="*/ 1161661 h 1182847"/>
              <a:gd name="connsiteX3" fmla="*/ 966627 w 984308"/>
              <a:gd name="connsiteY3" fmla="*/ 1165915 h 1182847"/>
              <a:gd name="connsiteX4" fmla="*/ 787132 w 984308"/>
              <a:gd name="connsiteY4" fmla="*/ 1182847 h 1182847"/>
              <a:gd name="connsiteX5" fmla="*/ 48601 w 984308"/>
              <a:gd name="connsiteY5" fmla="*/ 815395 h 1182847"/>
              <a:gd name="connsiteX6" fmla="*/ 0 w 984308"/>
              <a:gd name="connsiteY6" fmla="*/ 731606 h 1182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4308" h="1182847">
                <a:moveTo>
                  <a:pt x="0" y="0"/>
                </a:moveTo>
                <a:lnTo>
                  <a:pt x="984308" y="0"/>
                </a:lnTo>
                <a:lnTo>
                  <a:pt x="984308" y="1161661"/>
                </a:lnTo>
                <a:lnTo>
                  <a:pt x="966627" y="1165915"/>
                </a:lnTo>
                <a:cubicBezTo>
                  <a:pt x="908648" y="1177017"/>
                  <a:pt x="848618" y="1182847"/>
                  <a:pt x="787132" y="1182847"/>
                </a:cubicBezTo>
                <a:cubicBezTo>
                  <a:pt x="479703" y="1182847"/>
                  <a:pt x="208655" y="1037089"/>
                  <a:pt x="48601" y="815395"/>
                </a:cubicBezTo>
                <a:lnTo>
                  <a:pt x="0" y="731606"/>
                </a:lnTo>
                <a:close/>
              </a:path>
            </a:pathLst>
          </a:custGeom>
        </p:spPr>
      </p:pic>
      <p:pic>
        <p:nvPicPr>
          <p:cNvPr id="18" name="Picture 17">
            <a:extLst>
              <a:ext uri="{FF2B5EF4-FFF2-40B4-BE49-F238E27FC236}">
                <a16:creationId xmlns:a16="http://schemas.microsoft.com/office/drawing/2014/main" id="{46528FBF-1727-4546-8131-BA22ED8B549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65973" t="81531" r="19879"/>
          <a:stretch/>
        </p:blipFill>
        <p:spPr>
          <a:xfrm>
            <a:off x="8887626" y="5982056"/>
            <a:ext cx="1192806" cy="875944"/>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spTree>
    <p:extLst>
      <p:ext uri="{BB962C8B-B14F-4D97-AF65-F5344CB8AC3E}">
        <p14:creationId xmlns:p14="http://schemas.microsoft.com/office/powerpoint/2010/main" val="318489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E3254AE-C4CD-426D-A6E8-7FA13B0F8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4">
            <a:extLst>
              <a:ext uri="{FF2B5EF4-FFF2-40B4-BE49-F238E27FC236}">
                <a16:creationId xmlns:a16="http://schemas.microsoft.com/office/drawing/2014/main" id="{AA8C7624-A36E-423B-BC70-46746A9C95E7}"/>
              </a:ext>
            </a:extLst>
          </p:cNvPr>
          <p:cNvPicPr>
            <a:picLocks noChangeAspect="1"/>
          </p:cNvPicPr>
          <p:nvPr/>
        </p:nvPicPr>
        <p:blipFill>
          <a:blip r:embed="rId2"/>
          <a:stretch>
            <a:fillRect/>
          </a:stretch>
        </p:blipFill>
        <p:spPr>
          <a:xfrm>
            <a:off x="6417734" y="2489071"/>
            <a:ext cx="4770219" cy="3180146"/>
          </a:xfrm>
          <a:prstGeom prst="ellipse">
            <a:avLst/>
          </a:prstGeom>
          <a:ln>
            <a:noFill/>
          </a:ln>
          <a:effectLst>
            <a:softEdge rad="112500"/>
          </a:effectLst>
        </p:spPr>
      </p:pic>
      <p:pic>
        <p:nvPicPr>
          <p:cNvPr id="24" name="Picture 23">
            <a:extLst>
              <a:ext uri="{FF2B5EF4-FFF2-40B4-BE49-F238E27FC236}">
                <a16:creationId xmlns:a16="http://schemas.microsoft.com/office/drawing/2014/main" id="{F5C53434-A0C7-4A81-8EB0-D460DAD9BB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0BD613C-3EA9-430A-BAE6-DECF1A30FDE9}"/>
              </a:ext>
            </a:extLst>
          </p:cNvPr>
          <p:cNvSpPr>
            <a:spLocks noGrp="1"/>
          </p:cNvSpPr>
          <p:nvPr>
            <p:ph type="title"/>
          </p:nvPr>
        </p:nvSpPr>
        <p:spPr>
          <a:xfrm>
            <a:off x="913775" y="618517"/>
            <a:ext cx="10364451" cy="1596177"/>
          </a:xfrm>
        </p:spPr>
        <p:txBody>
          <a:bodyPr>
            <a:normAutofit/>
          </a:bodyPr>
          <a:lstStyle/>
          <a:p>
            <a:r>
              <a:rPr lang="en-CA"/>
              <a:t>WORK-INTEGRATED LEARNING</a:t>
            </a:r>
          </a:p>
        </p:txBody>
      </p:sp>
      <p:sp>
        <p:nvSpPr>
          <p:cNvPr id="10" name="Content Placeholder 9">
            <a:extLst>
              <a:ext uri="{FF2B5EF4-FFF2-40B4-BE49-F238E27FC236}">
                <a16:creationId xmlns:a16="http://schemas.microsoft.com/office/drawing/2014/main" id="{08FFDE7E-E16E-4018-9938-D99C1A9B84FA}"/>
              </a:ext>
            </a:extLst>
          </p:cNvPr>
          <p:cNvSpPr>
            <a:spLocks noGrp="1"/>
          </p:cNvSpPr>
          <p:nvPr>
            <p:ph sz="quarter" idx="13"/>
          </p:nvPr>
        </p:nvSpPr>
        <p:spPr>
          <a:xfrm>
            <a:off x="913774" y="2367092"/>
            <a:ext cx="4860493" cy="3424107"/>
          </a:xfrm>
        </p:spPr>
        <p:txBody>
          <a:bodyPr>
            <a:normAutofit/>
          </a:bodyPr>
          <a:lstStyle/>
          <a:p>
            <a:pPr>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Designed to teach students habits of:</a:t>
            </a:r>
          </a:p>
          <a:p>
            <a:pPr lvl="1">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Self-reflection</a:t>
            </a:r>
          </a:p>
          <a:p>
            <a:pPr lvl="1">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Challenging assumptions</a:t>
            </a:r>
          </a:p>
          <a:p>
            <a:pPr lvl="1">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Adapting to new environments</a:t>
            </a:r>
          </a:p>
          <a:p>
            <a:pPr lvl="1">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Making decisions in ambiguous or unique situations</a:t>
            </a:r>
          </a:p>
          <a:p>
            <a:pPr lvl="1">
              <a:lnSpc>
                <a:spcPct val="110000"/>
              </a:lnSpc>
            </a:pPr>
            <a:r>
              <a:rPr lang="en-US" cap="none" dirty="0">
                <a:latin typeface="Verdana" panose="020B0604030504040204" pitchFamily="34" charset="0"/>
                <a:ea typeface="Verdana" panose="020B0604030504040204" pitchFamily="34" charset="0"/>
                <a:cs typeface="Verdana" panose="020B0604030504040204" pitchFamily="34" charset="0"/>
              </a:rPr>
              <a:t>Flexibility in the face of uncertainty</a:t>
            </a:r>
          </a:p>
          <a:p>
            <a:pPr lvl="1">
              <a:lnSpc>
                <a:spcPct val="110000"/>
              </a:lnSpc>
            </a:pPr>
            <a:endParaRPr lang="en-US" dirty="0"/>
          </a:p>
        </p:txBody>
      </p:sp>
    </p:spTree>
    <p:extLst>
      <p:ext uri="{BB962C8B-B14F-4D97-AF65-F5344CB8AC3E}">
        <p14:creationId xmlns:p14="http://schemas.microsoft.com/office/powerpoint/2010/main" val="4145255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11120-F6DA-46CF-ABF8-FF0A6AE7A018}"/>
              </a:ext>
            </a:extLst>
          </p:cNvPr>
          <p:cNvSpPr>
            <a:spLocks noGrp="1"/>
          </p:cNvSpPr>
          <p:nvPr>
            <p:ph type="title"/>
          </p:nvPr>
        </p:nvSpPr>
        <p:spPr>
          <a:xfrm>
            <a:off x="913775" y="618517"/>
            <a:ext cx="10364451" cy="1596177"/>
          </a:xfrm>
        </p:spPr>
        <p:txBody>
          <a:bodyPr>
            <a:normAutofit/>
          </a:bodyPr>
          <a:lstStyle/>
          <a:p>
            <a:r>
              <a:rPr lang="en-CA"/>
              <a:t>Let’s talk about…</a:t>
            </a:r>
            <a:endParaRPr lang="en-CA" dirty="0"/>
          </a:p>
        </p:txBody>
      </p:sp>
      <p:graphicFrame>
        <p:nvGraphicFramePr>
          <p:cNvPr id="18" name="Content Placeholder 2">
            <a:extLst>
              <a:ext uri="{FF2B5EF4-FFF2-40B4-BE49-F238E27FC236}">
                <a16:creationId xmlns:a16="http://schemas.microsoft.com/office/drawing/2014/main" id="{7707E0A9-3317-4B2D-8D0D-381EA56A60EC}"/>
              </a:ext>
            </a:extLst>
          </p:cNvPr>
          <p:cNvGraphicFramePr>
            <a:graphicFrameLocks noGrp="1"/>
          </p:cNvGraphicFramePr>
          <p:nvPr>
            <p:ph sz="quarter" idx="13"/>
            <p:extLst>
              <p:ext uri="{D42A27DB-BD31-4B8C-83A1-F6EECF244321}">
                <p14:modId xmlns:p14="http://schemas.microsoft.com/office/powerpoint/2010/main" val="1766610325"/>
              </p:ext>
            </p:extLst>
          </p:nvPr>
        </p:nvGraphicFramePr>
        <p:xfrm>
          <a:off x="914400" y="2532475"/>
          <a:ext cx="10363200" cy="30290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531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928B170-B7BC-4BDA-AF69-28A89C4F89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black background&#10;&#10;Description generated with high confidence">
            <a:extLst>
              <a:ext uri="{FF2B5EF4-FFF2-40B4-BE49-F238E27FC236}">
                <a16:creationId xmlns:a16="http://schemas.microsoft.com/office/drawing/2014/main" id="{9D963039-F2DE-496D-954F-4C6C1D69E8F6}"/>
              </a:ext>
            </a:extLst>
          </p:cNvPr>
          <p:cNvPicPr>
            <a:picLocks noChangeAspect="1"/>
          </p:cNvPicPr>
          <p:nvPr/>
        </p:nvPicPr>
        <p:blipFill>
          <a:blip r:embed="rId3"/>
          <a:stretch>
            <a:fillRect/>
          </a:stretch>
        </p:blipFill>
        <p:spPr>
          <a:xfrm>
            <a:off x="8121445" y="1742660"/>
            <a:ext cx="3427091" cy="3381598"/>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pic>
        <p:nvPicPr>
          <p:cNvPr id="12" name="Picture 11">
            <a:extLst>
              <a:ext uri="{FF2B5EF4-FFF2-40B4-BE49-F238E27FC236}">
                <a16:creationId xmlns:a16="http://schemas.microsoft.com/office/drawing/2014/main" id="{2E1E8C82-833C-4573-807A-A01BED3757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99278A-C7C6-4679-8373-2B18A3DABD2F}"/>
              </a:ext>
            </a:extLst>
          </p:cNvPr>
          <p:cNvSpPr>
            <a:spLocks noGrp="1"/>
          </p:cNvSpPr>
          <p:nvPr>
            <p:ph type="title"/>
          </p:nvPr>
        </p:nvSpPr>
        <p:spPr>
          <a:xfrm>
            <a:off x="913776" y="640831"/>
            <a:ext cx="6564205" cy="1573863"/>
          </a:xfrm>
        </p:spPr>
        <p:txBody>
          <a:bodyPr>
            <a:normAutofit/>
          </a:bodyPr>
          <a:lstStyle/>
          <a:p>
            <a:r>
              <a:rPr lang="en-CA" dirty="0"/>
              <a:t>Transformative Learning Theory</a:t>
            </a:r>
          </a:p>
        </p:txBody>
      </p:sp>
      <p:sp>
        <p:nvSpPr>
          <p:cNvPr id="3" name="Content Placeholder 2">
            <a:extLst>
              <a:ext uri="{FF2B5EF4-FFF2-40B4-BE49-F238E27FC236}">
                <a16:creationId xmlns:a16="http://schemas.microsoft.com/office/drawing/2014/main" id="{5D8655A9-BAA7-4613-9DC0-477709F6D9ED}"/>
              </a:ext>
            </a:extLst>
          </p:cNvPr>
          <p:cNvSpPr>
            <a:spLocks noGrp="1"/>
          </p:cNvSpPr>
          <p:nvPr>
            <p:ph idx="1"/>
          </p:nvPr>
        </p:nvSpPr>
        <p:spPr>
          <a:xfrm>
            <a:off x="913774" y="2367092"/>
            <a:ext cx="6564207" cy="3881309"/>
          </a:xfrm>
        </p:spPr>
        <p:txBody>
          <a:bodyPr>
            <a:normAutofit lnSpcReduction="10000"/>
          </a:bodyPr>
          <a:lstStyle/>
          <a:p>
            <a:r>
              <a:rPr lang="en-CA" sz="1900" cap="none" dirty="0">
                <a:latin typeface="Verdana" panose="020B0604030504040204" pitchFamily="34" charset="0"/>
                <a:ea typeface="Verdana" panose="020B0604030504040204" pitchFamily="34" charset="0"/>
                <a:cs typeface="Verdana" panose="020B0604030504040204" pitchFamily="34" charset="0"/>
              </a:rPr>
              <a:t>Jack </a:t>
            </a:r>
            <a:r>
              <a:rPr lang="en-CA" sz="1900" cap="none" dirty="0" err="1">
                <a:latin typeface="Verdana" panose="020B0604030504040204" pitchFamily="34" charset="0"/>
                <a:ea typeface="Verdana" panose="020B0604030504040204" pitchFamily="34" charset="0"/>
                <a:cs typeface="Verdana" panose="020B0604030504040204" pitchFamily="34" charset="0"/>
              </a:rPr>
              <a:t>Mezirow</a:t>
            </a:r>
            <a:r>
              <a:rPr lang="en-CA" sz="1900" cap="none" dirty="0">
                <a:latin typeface="Verdana" panose="020B0604030504040204" pitchFamily="34" charset="0"/>
                <a:ea typeface="Verdana" panose="020B0604030504040204" pitchFamily="34" charset="0"/>
                <a:cs typeface="Verdana" panose="020B0604030504040204" pitchFamily="34" charset="0"/>
              </a:rPr>
              <a:t> (1991; 1997; 2000)</a:t>
            </a:r>
          </a:p>
          <a:p>
            <a:r>
              <a:rPr lang="en-CA" sz="1900" cap="none" dirty="0">
                <a:latin typeface="Verdana" panose="020B0604030504040204" pitchFamily="34" charset="0"/>
                <a:ea typeface="Verdana" panose="020B0604030504040204" pitchFamily="34" charset="0"/>
                <a:cs typeface="Verdana" panose="020B0604030504040204" pitchFamily="34" charset="0"/>
              </a:rPr>
              <a:t>Adults do not simply apply old ways of learning to new situations</a:t>
            </a:r>
          </a:p>
          <a:p>
            <a:r>
              <a:rPr lang="en-CA" sz="1900" cap="none" dirty="0">
                <a:latin typeface="Verdana" panose="020B0604030504040204" pitchFamily="34" charset="0"/>
                <a:ea typeface="Verdana" panose="020B0604030504040204" pitchFamily="34" charset="0"/>
                <a:cs typeface="Verdana" panose="020B0604030504040204" pitchFamily="34" charset="0"/>
              </a:rPr>
              <a:t>They acquire new perspectives in order to gain more complete understanding of changing events </a:t>
            </a:r>
          </a:p>
          <a:p>
            <a:r>
              <a:rPr lang="en-CA" sz="1900" cap="none" dirty="0">
                <a:latin typeface="Verdana" panose="020B0604030504040204" pitchFamily="34" charset="0"/>
                <a:ea typeface="Verdana" panose="020B0604030504040204" pitchFamily="34" charset="0"/>
                <a:cs typeface="Verdana" panose="020B0604030504040204" pitchFamily="34" charset="0"/>
              </a:rPr>
              <a:t>Requires context-specific negotiation and re-negotiation of mental models</a:t>
            </a:r>
          </a:p>
          <a:p>
            <a:r>
              <a:rPr lang="en-CA" sz="1900" cap="none" dirty="0">
                <a:latin typeface="Verdana" panose="020B0604030504040204" pitchFamily="34" charset="0"/>
                <a:ea typeface="Verdana" panose="020B0604030504040204" pitchFamily="34" charset="0"/>
                <a:cs typeface="Verdana" panose="020B0604030504040204" pitchFamily="34" charset="0"/>
              </a:rPr>
              <a:t>This iterative sense-making process is crucial to the development of new knowledge and for change to occur</a:t>
            </a:r>
          </a:p>
        </p:txBody>
      </p:sp>
    </p:spTree>
    <p:extLst>
      <p:ext uri="{BB962C8B-B14F-4D97-AF65-F5344CB8AC3E}">
        <p14:creationId xmlns:p14="http://schemas.microsoft.com/office/powerpoint/2010/main" val="2540140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2B770-0A07-4333-B569-26543CBD5708}"/>
              </a:ext>
            </a:extLst>
          </p:cNvPr>
          <p:cNvSpPr>
            <a:spLocks noGrp="1"/>
          </p:cNvSpPr>
          <p:nvPr>
            <p:ph type="title"/>
          </p:nvPr>
        </p:nvSpPr>
        <p:spPr/>
        <p:txBody>
          <a:bodyPr/>
          <a:lstStyle/>
          <a:p>
            <a:r>
              <a:rPr lang="en-CA" dirty="0"/>
              <a:t>Social Cognitive theory</a:t>
            </a:r>
          </a:p>
        </p:txBody>
      </p:sp>
      <p:sp>
        <p:nvSpPr>
          <p:cNvPr id="3" name="Content Placeholder 2">
            <a:extLst>
              <a:ext uri="{FF2B5EF4-FFF2-40B4-BE49-F238E27FC236}">
                <a16:creationId xmlns:a16="http://schemas.microsoft.com/office/drawing/2014/main" id="{6EFFFF6F-530F-48FB-98CC-1F624739B75E}"/>
              </a:ext>
            </a:extLst>
          </p:cNvPr>
          <p:cNvSpPr>
            <a:spLocks noGrp="1"/>
          </p:cNvSpPr>
          <p:nvPr>
            <p:ph idx="1"/>
          </p:nvPr>
        </p:nvSpPr>
        <p:spPr>
          <a:xfrm>
            <a:off x="771108" y="1976070"/>
            <a:ext cx="6393812" cy="3938955"/>
          </a:xfrm>
        </p:spPr>
        <p:txBody>
          <a:bodyPr>
            <a:noAutofit/>
          </a:bodyPr>
          <a:lstStyle/>
          <a:p>
            <a:r>
              <a:rPr lang="en-CA" sz="1900" cap="none" dirty="0">
                <a:latin typeface="Verdana" panose="020B0604030504040204" pitchFamily="34" charset="0"/>
                <a:ea typeface="Verdana" panose="020B0604030504040204" pitchFamily="34" charset="0"/>
                <a:cs typeface="Verdana" panose="020B0604030504040204" pitchFamily="34" charset="0"/>
              </a:rPr>
              <a:t>Social Cognitive Theory (SCT): human functioning is explained by a triadic relationship among behaviour, cognitive, and personal factors</a:t>
            </a:r>
          </a:p>
          <a:p>
            <a:r>
              <a:rPr lang="en-CA" sz="1900" cap="none" dirty="0">
                <a:latin typeface="Verdana" panose="020B0604030504040204" pitchFamily="34" charset="0"/>
                <a:ea typeface="Verdana" panose="020B0604030504040204" pitchFamily="34" charset="0"/>
                <a:cs typeface="Verdana" panose="020B0604030504040204" pitchFamily="34" charset="0"/>
              </a:rPr>
              <a:t>Individuals have varying degrees of control and agency</a:t>
            </a:r>
          </a:p>
          <a:p>
            <a:r>
              <a:rPr lang="en-CA" sz="1900" cap="none" dirty="0">
                <a:latin typeface="Verdana" panose="020B0604030504040204" pitchFamily="34" charset="0"/>
                <a:ea typeface="Verdana" panose="020B0604030504040204" pitchFamily="34" charset="0"/>
                <a:cs typeface="Verdana" panose="020B0604030504040204" pitchFamily="34" charset="0"/>
              </a:rPr>
              <a:t>Self-regulation is a key tenet of </a:t>
            </a:r>
            <a:br>
              <a:rPr lang="en-CA" sz="1900" cap="none" dirty="0">
                <a:latin typeface="Verdana" panose="020B0604030504040204" pitchFamily="34" charset="0"/>
                <a:ea typeface="Verdana" panose="020B0604030504040204" pitchFamily="34" charset="0"/>
                <a:cs typeface="Verdana" panose="020B0604030504040204" pitchFamily="34" charset="0"/>
              </a:rPr>
            </a:br>
            <a:r>
              <a:rPr lang="en-CA" sz="1900" cap="none" dirty="0">
                <a:latin typeface="Verdana" panose="020B0604030504040204" pitchFamily="34" charset="0"/>
                <a:ea typeface="Verdana" panose="020B0604030504040204" pitchFamily="34" charset="0"/>
                <a:cs typeface="Verdana" panose="020B0604030504040204" pitchFamily="34" charset="0"/>
              </a:rPr>
              <a:t>social cognitive theory</a:t>
            </a:r>
          </a:p>
        </p:txBody>
      </p:sp>
      <p:sp>
        <p:nvSpPr>
          <p:cNvPr id="6" name="TextBox 5">
            <a:extLst>
              <a:ext uri="{FF2B5EF4-FFF2-40B4-BE49-F238E27FC236}">
                <a16:creationId xmlns:a16="http://schemas.microsoft.com/office/drawing/2014/main" id="{49C6EF12-1F29-4A78-B800-EA6864151BE4}"/>
              </a:ext>
            </a:extLst>
          </p:cNvPr>
          <p:cNvSpPr txBox="1"/>
          <p:nvPr/>
        </p:nvSpPr>
        <p:spPr>
          <a:xfrm>
            <a:off x="10443752" y="4686541"/>
            <a:ext cx="1514475" cy="369332"/>
          </a:xfrm>
          <a:prstGeom prst="rect">
            <a:avLst/>
          </a:prstGeom>
          <a:noFill/>
        </p:spPr>
        <p:txBody>
          <a:bodyPr wrap="square" rtlCol="0">
            <a:spAutoFit/>
          </a:bodyPr>
          <a:lstStyle/>
          <a:p>
            <a:r>
              <a:rPr lang="en-CA" dirty="0"/>
              <a:t>Behaviour</a:t>
            </a:r>
          </a:p>
        </p:txBody>
      </p:sp>
      <p:sp>
        <p:nvSpPr>
          <p:cNvPr id="7" name="TextBox 6">
            <a:extLst>
              <a:ext uri="{FF2B5EF4-FFF2-40B4-BE49-F238E27FC236}">
                <a16:creationId xmlns:a16="http://schemas.microsoft.com/office/drawing/2014/main" id="{71B447F7-59D3-4691-8D7D-D1703B6B0687}"/>
              </a:ext>
            </a:extLst>
          </p:cNvPr>
          <p:cNvSpPr txBox="1"/>
          <p:nvPr/>
        </p:nvSpPr>
        <p:spPr>
          <a:xfrm>
            <a:off x="7068635" y="4647612"/>
            <a:ext cx="1333500" cy="369332"/>
          </a:xfrm>
          <a:prstGeom prst="rect">
            <a:avLst/>
          </a:prstGeom>
          <a:noFill/>
        </p:spPr>
        <p:txBody>
          <a:bodyPr wrap="square" rtlCol="0">
            <a:spAutoFit/>
          </a:bodyPr>
          <a:lstStyle/>
          <a:p>
            <a:r>
              <a:rPr lang="en-CA" dirty="0"/>
              <a:t>Situation</a:t>
            </a:r>
          </a:p>
        </p:txBody>
      </p:sp>
      <p:grpSp>
        <p:nvGrpSpPr>
          <p:cNvPr id="27" name="Group 26">
            <a:extLst>
              <a:ext uri="{FF2B5EF4-FFF2-40B4-BE49-F238E27FC236}">
                <a16:creationId xmlns:a16="http://schemas.microsoft.com/office/drawing/2014/main" id="{C2A90F51-F8B3-469F-AF76-6E217FAD9528}"/>
              </a:ext>
            </a:extLst>
          </p:cNvPr>
          <p:cNvGrpSpPr/>
          <p:nvPr/>
        </p:nvGrpSpPr>
        <p:grpSpPr>
          <a:xfrm>
            <a:off x="7465560" y="2197703"/>
            <a:ext cx="4840737" cy="2462595"/>
            <a:chOff x="6769111" y="3710672"/>
            <a:chExt cx="4913613" cy="2528810"/>
          </a:xfrm>
        </p:grpSpPr>
        <p:sp>
          <p:nvSpPr>
            <p:cNvPr id="4" name="Flowchart: Extract 3">
              <a:extLst>
                <a:ext uri="{FF2B5EF4-FFF2-40B4-BE49-F238E27FC236}">
                  <a16:creationId xmlns:a16="http://schemas.microsoft.com/office/drawing/2014/main" id="{AFD99E74-E892-43FC-B906-70305466C1C5}"/>
                </a:ext>
              </a:extLst>
            </p:cNvPr>
            <p:cNvSpPr/>
            <p:nvPr/>
          </p:nvSpPr>
          <p:spPr>
            <a:xfrm>
              <a:off x="6972299" y="4186237"/>
              <a:ext cx="3228976" cy="2053245"/>
            </a:xfrm>
            <a:prstGeom prst="flowChartExtra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984EFC32-E047-4AB6-86A7-6FC3A89FE0BA}"/>
                </a:ext>
              </a:extLst>
            </p:cNvPr>
            <p:cNvSpPr txBox="1"/>
            <p:nvPr/>
          </p:nvSpPr>
          <p:spPr>
            <a:xfrm>
              <a:off x="8181349" y="3787260"/>
              <a:ext cx="1771650" cy="369332"/>
            </a:xfrm>
            <a:prstGeom prst="rect">
              <a:avLst/>
            </a:prstGeom>
            <a:noFill/>
          </p:spPr>
          <p:txBody>
            <a:bodyPr wrap="square" rtlCol="0">
              <a:spAutoFit/>
            </a:bodyPr>
            <a:lstStyle/>
            <a:p>
              <a:r>
                <a:rPr lang="en-CA" dirty="0"/>
                <a:t>Person</a:t>
              </a:r>
            </a:p>
          </p:txBody>
        </p:sp>
        <p:sp>
          <p:nvSpPr>
            <p:cNvPr id="8" name="TextBox 7">
              <a:extLst>
                <a:ext uri="{FF2B5EF4-FFF2-40B4-BE49-F238E27FC236}">
                  <a16:creationId xmlns:a16="http://schemas.microsoft.com/office/drawing/2014/main" id="{8CB4B47F-56B4-4BD2-8D6F-4365FB4245BD}"/>
                </a:ext>
              </a:extLst>
            </p:cNvPr>
            <p:cNvSpPr txBox="1"/>
            <p:nvPr/>
          </p:nvSpPr>
          <p:spPr>
            <a:xfrm>
              <a:off x="8140070" y="5247629"/>
              <a:ext cx="1457325" cy="379263"/>
            </a:xfrm>
            <a:prstGeom prst="rect">
              <a:avLst/>
            </a:prstGeom>
            <a:noFill/>
            <a:ln>
              <a:noFill/>
            </a:ln>
          </p:spPr>
          <p:txBody>
            <a:bodyPr wrap="square" rtlCol="0">
              <a:spAutoFit/>
            </a:bodyPr>
            <a:lstStyle/>
            <a:p>
              <a:r>
                <a:rPr lang="en-CA" dirty="0"/>
                <a:t>Context</a:t>
              </a:r>
            </a:p>
          </p:txBody>
        </p:sp>
        <p:sp>
          <p:nvSpPr>
            <p:cNvPr id="9" name="TextBox 8">
              <a:extLst>
                <a:ext uri="{FF2B5EF4-FFF2-40B4-BE49-F238E27FC236}">
                  <a16:creationId xmlns:a16="http://schemas.microsoft.com/office/drawing/2014/main" id="{B0EE5CBF-6059-4B32-8A43-AB5A6FEB07F6}"/>
                </a:ext>
              </a:extLst>
            </p:cNvPr>
            <p:cNvSpPr txBox="1"/>
            <p:nvPr/>
          </p:nvSpPr>
          <p:spPr>
            <a:xfrm>
              <a:off x="9638674" y="4643438"/>
              <a:ext cx="1639551" cy="948157"/>
            </a:xfrm>
            <a:prstGeom prst="rect">
              <a:avLst/>
            </a:prstGeom>
            <a:noFill/>
            <a:ln>
              <a:noFill/>
            </a:ln>
          </p:spPr>
          <p:txBody>
            <a:bodyPr wrap="square" rtlCol="0">
              <a:spAutoFit/>
            </a:bodyPr>
            <a:lstStyle/>
            <a:p>
              <a:r>
                <a:rPr lang="en-CA" i="1" dirty="0"/>
                <a:t>External</a:t>
              </a:r>
            </a:p>
            <a:p>
              <a:r>
                <a:rPr lang="en-CA" i="1" dirty="0"/>
                <a:t> Observable</a:t>
              </a:r>
            </a:p>
            <a:p>
              <a:r>
                <a:rPr lang="en-CA" i="1" dirty="0"/>
                <a:t>   Factors</a:t>
              </a:r>
            </a:p>
          </p:txBody>
        </p:sp>
        <p:sp>
          <p:nvSpPr>
            <p:cNvPr id="10" name="TextBox 9">
              <a:extLst>
                <a:ext uri="{FF2B5EF4-FFF2-40B4-BE49-F238E27FC236}">
                  <a16:creationId xmlns:a16="http://schemas.microsoft.com/office/drawing/2014/main" id="{3366B56E-33BF-4F88-B45C-4C4F687D0DEE}"/>
                </a:ext>
              </a:extLst>
            </p:cNvPr>
            <p:cNvSpPr txBox="1"/>
            <p:nvPr/>
          </p:nvSpPr>
          <p:spPr>
            <a:xfrm>
              <a:off x="9234173" y="3710672"/>
              <a:ext cx="2448551" cy="646331"/>
            </a:xfrm>
            <a:prstGeom prst="rect">
              <a:avLst/>
            </a:prstGeom>
            <a:noFill/>
          </p:spPr>
          <p:txBody>
            <a:bodyPr wrap="square" rtlCol="0">
              <a:spAutoFit/>
            </a:bodyPr>
            <a:lstStyle/>
            <a:p>
              <a:r>
                <a:rPr lang="en-CA" i="1" dirty="0"/>
                <a:t>Internal Psychological Factors</a:t>
              </a:r>
            </a:p>
          </p:txBody>
        </p:sp>
        <p:cxnSp>
          <p:nvCxnSpPr>
            <p:cNvPr id="12" name="Straight Connector 11">
              <a:extLst>
                <a:ext uri="{FF2B5EF4-FFF2-40B4-BE49-F238E27FC236}">
                  <a16:creationId xmlns:a16="http://schemas.microsoft.com/office/drawing/2014/main" id="{8502A28D-3410-44D4-9626-4A626EA07443}"/>
                </a:ext>
              </a:extLst>
            </p:cNvPr>
            <p:cNvCxnSpPr/>
            <p:nvPr/>
          </p:nvCxnSpPr>
          <p:spPr>
            <a:xfrm>
              <a:off x="6769111" y="4385369"/>
              <a:ext cx="4281799"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6" name="Straight Arrow Connector 15">
              <a:extLst>
                <a:ext uri="{FF2B5EF4-FFF2-40B4-BE49-F238E27FC236}">
                  <a16:creationId xmlns:a16="http://schemas.microsoft.com/office/drawing/2014/main" id="{A20613A6-EDAF-49C7-9AC6-C193CD3CEFAC}"/>
                </a:ext>
              </a:extLst>
            </p:cNvPr>
            <p:cNvCxnSpPr>
              <a:cxnSpLocks/>
            </p:cNvCxnSpPr>
            <p:nvPr/>
          </p:nvCxnSpPr>
          <p:spPr>
            <a:xfrm>
              <a:off x="8749081" y="4643438"/>
              <a:ext cx="752876" cy="112617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78513EA-7EDD-4965-882A-1D696B7CD727}"/>
                </a:ext>
              </a:extLst>
            </p:cNvPr>
            <p:cNvCxnSpPr/>
            <p:nvPr/>
          </p:nvCxnSpPr>
          <p:spPr>
            <a:xfrm>
              <a:off x="7618748" y="6009997"/>
              <a:ext cx="1898499"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4CE2BFB-EC51-4DAC-B443-BCD9BE8F7780}"/>
                </a:ext>
              </a:extLst>
            </p:cNvPr>
            <p:cNvCxnSpPr>
              <a:cxnSpLocks/>
            </p:cNvCxnSpPr>
            <p:nvPr/>
          </p:nvCxnSpPr>
          <p:spPr>
            <a:xfrm flipH="1">
              <a:off x="7618748" y="4643438"/>
              <a:ext cx="825166" cy="112617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8" name="TextBox 27">
            <a:extLst>
              <a:ext uri="{FF2B5EF4-FFF2-40B4-BE49-F238E27FC236}">
                <a16:creationId xmlns:a16="http://schemas.microsoft.com/office/drawing/2014/main" id="{05A29AF0-2A83-4D8D-B427-17B1210A7AEF}"/>
              </a:ext>
            </a:extLst>
          </p:cNvPr>
          <p:cNvSpPr txBox="1"/>
          <p:nvPr/>
        </p:nvSpPr>
        <p:spPr>
          <a:xfrm>
            <a:off x="8436151" y="5206009"/>
            <a:ext cx="2701736" cy="369332"/>
          </a:xfrm>
          <a:prstGeom prst="rect">
            <a:avLst/>
          </a:prstGeom>
          <a:noFill/>
        </p:spPr>
        <p:txBody>
          <a:bodyPr wrap="square" rtlCol="0">
            <a:spAutoFit/>
          </a:bodyPr>
          <a:lstStyle/>
          <a:p>
            <a:r>
              <a:rPr lang="en-CA" dirty="0"/>
              <a:t>(Bandura: 1986) </a:t>
            </a:r>
          </a:p>
        </p:txBody>
      </p:sp>
    </p:spTree>
    <p:extLst>
      <p:ext uri="{BB962C8B-B14F-4D97-AF65-F5344CB8AC3E}">
        <p14:creationId xmlns:p14="http://schemas.microsoft.com/office/powerpoint/2010/main" val="927305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22790EC5-ACA7-4536-8066-B60199F3C6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CAD20AEA-7CAF-4A83-BE2E-EAF010B8B7F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14" name="Rectangle 13">
            <a:extLst>
              <a:ext uri="{FF2B5EF4-FFF2-40B4-BE49-F238E27FC236}">
                <a16:creationId xmlns:a16="http://schemas.microsoft.com/office/drawing/2014/main" id="{4A391C69-E52F-4DC0-B51A-0DABC5484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a:extLst>
              <a:ext uri="{FF2B5EF4-FFF2-40B4-BE49-F238E27FC236}">
                <a16:creationId xmlns:a16="http://schemas.microsoft.com/office/drawing/2014/main" id="{C3C7ED6A-DE7F-4002-9699-B659DE5512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048390FD-448E-4FF2-AEE8-C46960568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59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person&#10;&#10;Description generated with high confidence">
            <a:extLst>
              <a:ext uri="{FF2B5EF4-FFF2-40B4-BE49-F238E27FC236}">
                <a16:creationId xmlns:a16="http://schemas.microsoft.com/office/drawing/2014/main" id="{6C55F9F6-3160-43FF-9C74-ACDBB10D7C3F}"/>
              </a:ext>
            </a:extLst>
          </p:cNvPr>
          <p:cNvPicPr>
            <a:picLocks noChangeAspect="1"/>
          </p:cNvPicPr>
          <p:nvPr/>
        </p:nvPicPr>
        <p:blipFill rotWithShape="1">
          <a:blip r:embed="rId4"/>
          <a:srcRect t="4252" r="-2" b="-2"/>
          <a:stretch/>
        </p:blipFill>
        <p:spPr>
          <a:xfrm>
            <a:off x="7357274" y="10"/>
            <a:ext cx="4834726" cy="6857990"/>
          </a:xfrm>
          <a:prstGeom prst="rect">
            <a:avLst/>
          </a:prstGeom>
        </p:spPr>
      </p:pic>
      <p:pic>
        <p:nvPicPr>
          <p:cNvPr id="20" name="Picture 19">
            <a:extLst>
              <a:ext uri="{FF2B5EF4-FFF2-40B4-BE49-F238E27FC236}">
                <a16:creationId xmlns:a16="http://schemas.microsoft.com/office/drawing/2014/main" id="{0BD259F2-A289-4420-B3EB-BBC6A904FC0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9A33588-67C6-4C5B-A547-DA9CB10CC479}"/>
              </a:ext>
            </a:extLst>
          </p:cNvPr>
          <p:cNvSpPr>
            <a:spLocks noGrp="1"/>
          </p:cNvSpPr>
          <p:nvPr>
            <p:ph type="title"/>
          </p:nvPr>
        </p:nvSpPr>
        <p:spPr>
          <a:xfrm>
            <a:off x="981075" y="1358901"/>
            <a:ext cx="5280026" cy="2730498"/>
          </a:xfrm>
        </p:spPr>
        <p:txBody>
          <a:bodyPr vert="horz" lIns="91440" tIns="45720" rIns="91440" bIns="45720" rtlCol="0" anchor="b">
            <a:normAutofit/>
          </a:bodyPr>
          <a:lstStyle/>
          <a:p>
            <a:r>
              <a:rPr lang="en-US" sz="4800" dirty="0"/>
              <a:t>self-efficacy and wisdom</a:t>
            </a:r>
          </a:p>
        </p:txBody>
      </p:sp>
    </p:spTree>
    <p:extLst>
      <p:ext uri="{BB962C8B-B14F-4D97-AF65-F5344CB8AC3E}">
        <p14:creationId xmlns:p14="http://schemas.microsoft.com/office/powerpoint/2010/main" val="1364077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46F2B05-D14A-46C1-B94D-81BAFA34CA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id="{756E92AD-B64A-4EBD-9F30-92A5F8BFDC02}"/>
              </a:ext>
            </a:extLst>
          </p:cNvPr>
          <p:cNvPicPr>
            <a:picLocks noChangeAspect="1"/>
          </p:cNvPicPr>
          <p:nvPr/>
        </p:nvPicPr>
        <p:blipFill>
          <a:blip r:embed="rId2"/>
          <a:stretch>
            <a:fillRect/>
          </a:stretch>
        </p:blipFill>
        <p:spPr>
          <a:xfrm>
            <a:off x="643464" y="830383"/>
            <a:ext cx="3995592" cy="5172287"/>
          </a:xfrm>
          <a:prstGeom prst="roundRect">
            <a:avLst>
              <a:gd name="adj" fmla="val 5301"/>
            </a:avLst>
          </a:prstGeom>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pic>
      <p:pic>
        <p:nvPicPr>
          <p:cNvPr id="19" name="Picture 18">
            <a:extLst>
              <a:ext uri="{FF2B5EF4-FFF2-40B4-BE49-F238E27FC236}">
                <a16:creationId xmlns:a16="http://schemas.microsoft.com/office/drawing/2014/main" id="{DC21F734-A85A-4FEA-8CB8-6C72B8195C3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712D50B-104F-46F3-96FC-28B160DECB42}"/>
              </a:ext>
            </a:extLst>
          </p:cNvPr>
          <p:cNvSpPr>
            <a:spLocks noGrp="1"/>
          </p:cNvSpPr>
          <p:nvPr>
            <p:ph type="title"/>
          </p:nvPr>
        </p:nvSpPr>
        <p:spPr>
          <a:xfrm>
            <a:off x="5282520" y="618517"/>
            <a:ext cx="5855416" cy="1596177"/>
          </a:xfrm>
        </p:spPr>
        <p:txBody>
          <a:bodyPr>
            <a:normAutofit/>
          </a:bodyPr>
          <a:lstStyle/>
          <a:p>
            <a:r>
              <a:rPr lang="en-CA" dirty="0"/>
              <a:t>What is self-efficacy?</a:t>
            </a:r>
          </a:p>
        </p:txBody>
      </p:sp>
      <p:sp>
        <p:nvSpPr>
          <p:cNvPr id="3" name="Content Placeholder 2">
            <a:extLst>
              <a:ext uri="{FF2B5EF4-FFF2-40B4-BE49-F238E27FC236}">
                <a16:creationId xmlns:a16="http://schemas.microsoft.com/office/drawing/2014/main" id="{FF3722E1-95D4-4DFA-B038-FEAA9534A0D1}"/>
              </a:ext>
            </a:extLst>
          </p:cNvPr>
          <p:cNvSpPr>
            <a:spLocks noGrp="1"/>
          </p:cNvSpPr>
          <p:nvPr>
            <p:ph idx="1"/>
          </p:nvPr>
        </p:nvSpPr>
        <p:spPr>
          <a:xfrm>
            <a:off x="5097294" y="1712068"/>
            <a:ext cx="6040641" cy="4502468"/>
          </a:xfrm>
        </p:spPr>
        <p:txBody>
          <a:bodyPr>
            <a:normAutofit/>
          </a:bodyPr>
          <a:lstStyle/>
          <a:p>
            <a:pPr>
              <a:lnSpc>
                <a:spcPct val="110000"/>
              </a:lnSpc>
            </a:pPr>
            <a:r>
              <a:rPr lang="en-CA" sz="1900" cap="none" dirty="0">
                <a:latin typeface="Verdana" panose="020B0604030504040204" pitchFamily="34" charset="0"/>
                <a:ea typeface="Verdana" panose="020B0604030504040204" pitchFamily="34" charset="0"/>
                <a:cs typeface="Verdana" panose="020B0604030504040204" pitchFamily="34" charset="0"/>
              </a:rPr>
              <a:t>Albert Bandura (1997) defined self-efficacy as an individual’s belief in their abilities to reach goals and overcome obstacles</a:t>
            </a:r>
          </a:p>
          <a:p>
            <a:pPr>
              <a:lnSpc>
                <a:spcPct val="110000"/>
              </a:lnSpc>
            </a:pPr>
            <a:r>
              <a:rPr lang="en-CA" sz="1900" cap="none" dirty="0">
                <a:latin typeface="Verdana" panose="020B0604030504040204" pitchFamily="34" charset="0"/>
                <a:ea typeface="Verdana" panose="020B0604030504040204" pitchFamily="34" charset="0"/>
                <a:cs typeface="Verdana" panose="020B0604030504040204" pitchFamily="34" charset="0"/>
              </a:rPr>
              <a:t>Self-efficacy is context-specific</a:t>
            </a:r>
            <a:br>
              <a:rPr lang="en-CA" sz="1900" cap="none" dirty="0">
                <a:latin typeface="Verdana" panose="020B0604030504040204" pitchFamily="34" charset="0"/>
                <a:ea typeface="Verdana" panose="020B0604030504040204" pitchFamily="34" charset="0"/>
                <a:cs typeface="Verdana" panose="020B0604030504040204" pitchFamily="34" charset="0"/>
              </a:rPr>
            </a:br>
            <a:endParaRPr lang="en-CA" sz="1900" cap="none" dirty="0">
              <a:latin typeface="Verdana" panose="020B0604030504040204" pitchFamily="34" charset="0"/>
              <a:ea typeface="Verdana" panose="020B0604030504040204" pitchFamily="34" charset="0"/>
              <a:cs typeface="Verdana" panose="020B0604030504040204" pitchFamily="34" charset="0"/>
            </a:endParaRPr>
          </a:p>
          <a:p>
            <a:pPr>
              <a:lnSpc>
                <a:spcPct val="110000"/>
              </a:lnSpc>
            </a:pPr>
            <a:r>
              <a:rPr lang="en-CA" sz="1900" cap="none" dirty="0">
                <a:latin typeface="Verdana" panose="020B0604030504040204" pitchFamily="34" charset="0"/>
                <a:ea typeface="Verdana" panose="020B0604030504040204" pitchFamily="34" charset="0"/>
                <a:cs typeface="Verdana" panose="020B0604030504040204" pitchFamily="34" charset="0"/>
              </a:rPr>
              <a:t>Yet, research suggests this is a transferable skill</a:t>
            </a:r>
            <a:endParaRPr lang="en-CA" sz="1300" cap="non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2495531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1058</TotalTime>
  <Words>775</Words>
  <Application>Microsoft Office PowerPoint</Application>
  <PresentationFormat>Widescreen</PresentationFormat>
  <Paragraphs>152</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Tw Cen MT</vt:lpstr>
      <vt:lpstr>Verdana</vt:lpstr>
      <vt:lpstr>Droplet</vt:lpstr>
      <vt:lpstr>Personal Growth as an Experiential Learning Outcome</vt:lpstr>
      <vt:lpstr>PowerPoint Presentation</vt:lpstr>
      <vt:lpstr>Who am I? </vt:lpstr>
      <vt:lpstr>WORK-INTEGRATED LEARNING</vt:lpstr>
      <vt:lpstr>Let’s talk about…</vt:lpstr>
      <vt:lpstr>Transformative Learning Theory</vt:lpstr>
      <vt:lpstr>Social Cognitive theory</vt:lpstr>
      <vt:lpstr>self-efficacy and wisdom</vt:lpstr>
      <vt:lpstr>What is self-efficacy?</vt:lpstr>
      <vt:lpstr>Leadership self and means efficacy</vt:lpstr>
      <vt:lpstr>As a leader, I can…</vt:lpstr>
      <vt:lpstr>What Is wisdom?</vt:lpstr>
      <vt:lpstr>PowerPoint Presentation</vt:lpstr>
      <vt:lpstr>Measurements</vt:lpstr>
      <vt:lpstr>3-Dimension Wisdom Scale (Ardelt)</vt:lpstr>
      <vt:lpstr>Operationalization</vt:lpstr>
      <vt:lpstr>PowerPoint Presentation</vt:lpstr>
      <vt:lpstr>Works Cited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Growth as Experiential Learning Outcome</dc:title>
  <dc:creator>Emma Findlay-White</dc:creator>
  <cp:lastModifiedBy>Emma Findlay-White</cp:lastModifiedBy>
  <cp:revision>14</cp:revision>
  <dcterms:created xsi:type="dcterms:W3CDTF">2018-10-08T23:00:10Z</dcterms:created>
  <dcterms:modified xsi:type="dcterms:W3CDTF">2018-10-09T17:06:26Z</dcterms:modified>
</cp:coreProperties>
</file>