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264" r:id="rId3"/>
    <p:sldId id="259" r:id="rId4"/>
    <p:sldId id="262" r:id="rId5"/>
    <p:sldId id="281" r:id="rId6"/>
    <p:sldId id="267" r:id="rId7"/>
    <p:sldId id="269" r:id="rId8"/>
    <p:sldId id="266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744" autoAdjust="0"/>
  </p:normalViewPr>
  <p:slideViewPr>
    <p:cSldViewPr snapToGrid="0">
      <p:cViewPr varScale="1">
        <p:scale>
          <a:sx n="100" d="100"/>
          <a:sy n="100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hollin2\Documents\CEL%20course%20data%20over%20the%20yea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hollin2\Documents\CEL%20course%20data%20over%20the%20yea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(4)'!$B$1</c:f>
              <c:strCache>
                <c:ptCount val="1"/>
                <c:pt idx="0">
                  <c:v>2009-2010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(4)'!$A$2:$A$4</c:f>
              <c:strCache>
                <c:ptCount val="3"/>
                <c:pt idx="0">
                  <c:v>Courses</c:v>
                </c:pt>
                <c:pt idx="1">
                  <c:v>Community Partners</c:v>
                </c:pt>
                <c:pt idx="2">
                  <c:v>Students</c:v>
                </c:pt>
              </c:strCache>
            </c:strRef>
          </c:cat>
          <c:val>
            <c:numRef>
              <c:f>'Sheet1 (4)'!$B$2:$B$4</c:f>
              <c:numCache>
                <c:formatCode>General</c:formatCode>
                <c:ptCount val="3"/>
                <c:pt idx="0">
                  <c:v>3</c:v>
                </c:pt>
                <c:pt idx="1">
                  <c:v>34</c:v>
                </c:pt>
                <c:pt idx="2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03-4D97-9D75-70EE29618FF9}"/>
            </c:ext>
          </c:extLst>
        </c:ser>
        <c:ser>
          <c:idx val="1"/>
          <c:order val="1"/>
          <c:tx>
            <c:strRef>
              <c:f>'Sheet1 (4)'!$C$1</c:f>
              <c:strCache>
                <c:ptCount val="1"/>
                <c:pt idx="0">
                  <c:v>2017-2018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(4)'!$A$2:$A$4</c:f>
              <c:strCache>
                <c:ptCount val="3"/>
                <c:pt idx="0">
                  <c:v>Courses</c:v>
                </c:pt>
                <c:pt idx="1">
                  <c:v>Community Partners</c:v>
                </c:pt>
                <c:pt idx="2">
                  <c:v>Students</c:v>
                </c:pt>
              </c:strCache>
            </c:strRef>
          </c:cat>
          <c:val>
            <c:numRef>
              <c:f>'Sheet1 (4)'!$C$2:$C$4</c:f>
              <c:numCache>
                <c:formatCode>General</c:formatCode>
                <c:ptCount val="3"/>
                <c:pt idx="0">
                  <c:v>38</c:v>
                </c:pt>
                <c:pt idx="1">
                  <c:v>251</c:v>
                </c:pt>
                <c:pt idx="2">
                  <c:v>2479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03-4D97-9D75-70EE29618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1814127"/>
        <c:axId val="1881814543"/>
      </c:barChart>
      <c:catAx>
        <c:axId val="1881814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814543"/>
        <c:crosses val="autoZero"/>
        <c:auto val="1"/>
        <c:lblAlgn val="ctr"/>
        <c:lblOffset val="100"/>
        <c:noMultiLvlLbl val="0"/>
      </c:catAx>
      <c:valAx>
        <c:axId val="1881814543"/>
        <c:scaling>
          <c:orientation val="minMax"/>
          <c:max val="27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814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(2)'!$B$1</c:f>
              <c:strCache>
                <c:ptCount val="1"/>
                <c:pt idx="0">
                  <c:v>2015-2016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(2)'!$A$2:$A$3</c:f>
              <c:strCache>
                <c:ptCount val="2"/>
                <c:pt idx="0">
                  <c:v>Health Sciences</c:v>
                </c:pt>
                <c:pt idx="1">
                  <c:v>Medical Sciences</c:v>
                </c:pt>
              </c:strCache>
            </c:strRef>
          </c:cat>
          <c:val>
            <c:numRef>
              <c:f>'Sheet1 (2)'!$B$2:$B$3</c:f>
              <c:numCache>
                <c:formatCode>General</c:formatCode>
                <c:ptCount val="2"/>
                <c:pt idx="0">
                  <c:v>4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07-4E0B-A928-8216A68BB41B}"/>
            </c:ext>
          </c:extLst>
        </c:ser>
        <c:ser>
          <c:idx val="1"/>
          <c:order val="1"/>
          <c:tx>
            <c:strRef>
              <c:f>'Sheet1 (2)'!$C$1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592592592592582E-2"/>
                      <c:h val="6.69142186353497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2A0-4320-8C84-E3B18D0D2D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'Sheet1 (2)'!$A$2:$A$3</c:f>
              <c:strCache>
                <c:ptCount val="2"/>
                <c:pt idx="0">
                  <c:v>Health Sciences</c:v>
                </c:pt>
                <c:pt idx="1">
                  <c:v>Medical Sciences</c:v>
                </c:pt>
              </c:strCache>
            </c:strRef>
          </c:cat>
          <c:val>
            <c:numRef>
              <c:f>'Sheet1 (2)'!$C$2:$C$3</c:f>
              <c:numCache>
                <c:formatCode>General</c:formatCode>
                <c:ptCount val="2"/>
                <c:pt idx="0">
                  <c:v>10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07-4E0B-A928-8216A68BB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1814127"/>
        <c:axId val="1881814543"/>
      </c:barChart>
      <c:catAx>
        <c:axId val="1881814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814543"/>
        <c:crosses val="autoZero"/>
        <c:auto val="1"/>
        <c:lblAlgn val="ctr"/>
        <c:lblOffset val="100"/>
        <c:noMultiLvlLbl val="0"/>
      </c:catAx>
      <c:valAx>
        <c:axId val="1881814543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814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251A5-8951-47DC-A52D-47FCF8740CB2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5DC81-B649-4491-B69B-9D20E2FCF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0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5DC81-B649-4491-B69B-9D20E2FCF0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96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1D640-F047-4D82-B704-CAA9FE08F8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64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1D640-F047-4D82-B704-CAA9FE08F8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14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1D640-F047-4D82-B704-CAA9FE08F8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82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1D640-F047-4D82-B704-CAA9FE08F8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29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1D640-F047-4D82-B704-CAA9FE08F8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43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1D640-F047-4D82-B704-CAA9FE08F8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7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5DC81-B649-4491-B69B-9D20E2FCF0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5DC81-B649-4491-B69B-9D20E2FCF0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5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5DC81-B649-4491-B69B-9D20E2FCF0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52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5DC81-B649-4491-B69B-9D20E2FCF0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45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5DC81-B649-4491-B69B-9D20E2FCF0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76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1D640-F047-4D82-B704-CAA9FE08F8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34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1D640-F047-4D82-B704-CAA9FE08F8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44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1D640-F047-4D82-B704-CAA9FE08F8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9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73479" y="6176963"/>
            <a:ext cx="12368893" cy="681037"/>
            <a:chOff x="-73479" y="6176963"/>
            <a:chExt cx="12368893" cy="681037"/>
          </a:xfrm>
        </p:grpSpPr>
        <p:sp>
          <p:nvSpPr>
            <p:cNvPr id="8" name="Rectangle 7"/>
            <p:cNvSpPr/>
            <p:nvPr userDrawn="1"/>
          </p:nvSpPr>
          <p:spPr>
            <a:xfrm>
              <a:off x="-73479" y="6176963"/>
              <a:ext cx="12368893" cy="681037"/>
            </a:xfrm>
            <a:prstGeom prst="rect">
              <a:avLst/>
            </a:prstGeom>
            <a:solidFill>
              <a:srgbClr val="4F2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27" y="6371271"/>
              <a:ext cx="7409703" cy="335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2736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73479" y="6176963"/>
            <a:ext cx="12368893" cy="681037"/>
            <a:chOff x="-73479" y="6176963"/>
            <a:chExt cx="12368893" cy="681037"/>
          </a:xfrm>
        </p:grpSpPr>
        <p:sp>
          <p:nvSpPr>
            <p:cNvPr id="8" name="Rectangle 7"/>
            <p:cNvSpPr/>
            <p:nvPr userDrawn="1"/>
          </p:nvSpPr>
          <p:spPr>
            <a:xfrm>
              <a:off x="-73479" y="6176963"/>
              <a:ext cx="12368893" cy="681037"/>
            </a:xfrm>
            <a:prstGeom prst="rect">
              <a:avLst/>
            </a:prstGeom>
            <a:solidFill>
              <a:srgbClr val="4F2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27" y="6371271"/>
              <a:ext cx="7409703" cy="335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501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049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ntonSans" panose="0200060304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BentonSans" panose="02000603040000020004" pitchFamily="50" charset="0"/>
              </a:defRPr>
            </a:lvl2pPr>
            <a:lvl3pPr>
              <a:defRPr>
                <a:latin typeface="BentonSans" panose="02000603040000020004" pitchFamily="50" charset="0"/>
              </a:defRPr>
            </a:lvl3pPr>
            <a:lvl4pPr>
              <a:defRPr>
                <a:latin typeface="BentonSans" panose="02000603040000020004" pitchFamily="50" charset="0"/>
              </a:defRPr>
            </a:lvl4pPr>
            <a:lvl5pPr>
              <a:defRPr>
                <a:latin typeface="BentonSans" panose="02000603040000020004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73479" y="6176963"/>
            <a:ext cx="12368893" cy="681037"/>
            <a:chOff x="-73479" y="6176963"/>
            <a:chExt cx="12368893" cy="681037"/>
          </a:xfrm>
        </p:grpSpPr>
        <p:sp>
          <p:nvSpPr>
            <p:cNvPr id="7" name="Rectangle 6"/>
            <p:cNvSpPr/>
            <p:nvPr userDrawn="1"/>
          </p:nvSpPr>
          <p:spPr>
            <a:xfrm>
              <a:off x="-73479" y="6176963"/>
              <a:ext cx="12368893" cy="681037"/>
            </a:xfrm>
            <a:prstGeom prst="rect">
              <a:avLst/>
            </a:prstGeom>
            <a:solidFill>
              <a:srgbClr val="4F2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27" y="6371271"/>
              <a:ext cx="7409703" cy="335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79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BentonSans" panose="0200060304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BentonSans" panose="02000603040000020004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73479" y="6176963"/>
            <a:ext cx="12368893" cy="681037"/>
            <a:chOff x="-73479" y="6176963"/>
            <a:chExt cx="12368893" cy="681037"/>
          </a:xfrm>
        </p:grpSpPr>
        <p:sp>
          <p:nvSpPr>
            <p:cNvPr id="8" name="Rectangle 7"/>
            <p:cNvSpPr/>
            <p:nvPr userDrawn="1"/>
          </p:nvSpPr>
          <p:spPr>
            <a:xfrm>
              <a:off x="-73479" y="6176963"/>
              <a:ext cx="12368893" cy="681037"/>
            </a:xfrm>
            <a:prstGeom prst="rect">
              <a:avLst/>
            </a:prstGeom>
            <a:solidFill>
              <a:srgbClr val="4F2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27" y="6371271"/>
              <a:ext cx="7409703" cy="335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718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ntonSans" panose="0200060304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BentonSans" panose="02000603040000020004" pitchFamily="50" charset="0"/>
              </a:defRPr>
            </a:lvl1pPr>
            <a:lvl2pPr>
              <a:defRPr>
                <a:latin typeface="BentonSans" panose="02000603040000020004" pitchFamily="50" charset="0"/>
              </a:defRPr>
            </a:lvl2pPr>
            <a:lvl3pPr>
              <a:defRPr>
                <a:latin typeface="BentonSans" panose="02000603040000020004" pitchFamily="50" charset="0"/>
              </a:defRPr>
            </a:lvl3pPr>
            <a:lvl4pPr>
              <a:defRPr>
                <a:latin typeface="BentonSans" panose="02000603040000020004" pitchFamily="50" charset="0"/>
              </a:defRPr>
            </a:lvl4pPr>
            <a:lvl5pPr>
              <a:defRPr>
                <a:latin typeface="BentonSans" panose="02000603040000020004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73479" y="6176963"/>
            <a:ext cx="12368893" cy="681037"/>
            <a:chOff x="-73479" y="6176963"/>
            <a:chExt cx="12368893" cy="681037"/>
          </a:xfrm>
        </p:grpSpPr>
        <p:sp>
          <p:nvSpPr>
            <p:cNvPr id="9" name="Rectangle 8"/>
            <p:cNvSpPr/>
            <p:nvPr userDrawn="1"/>
          </p:nvSpPr>
          <p:spPr>
            <a:xfrm>
              <a:off x="-73479" y="6176963"/>
              <a:ext cx="12368893" cy="681037"/>
            </a:xfrm>
            <a:prstGeom prst="rect">
              <a:avLst/>
            </a:prstGeom>
            <a:solidFill>
              <a:srgbClr val="4F2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27" y="6371271"/>
              <a:ext cx="7409703" cy="335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46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73479" y="6176963"/>
            <a:ext cx="12368893" cy="681037"/>
            <a:chOff x="-73479" y="6176963"/>
            <a:chExt cx="12368893" cy="681037"/>
          </a:xfrm>
        </p:grpSpPr>
        <p:sp>
          <p:nvSpPr>
            <p:cNvPr id="11" name="Rectangle 10"/>
            <p:cNvSpPr/>
            <p:nvPr userDrawn="1"/>
          </p:nvSpPr>
          <p:spPr>
            <a:xfrm>
              <a:off x="-73479" y="6176963"/>
              <a:ext cx="12368893" cy="681037"/>
            </a:xfrm>
            <a:prstGeom prst="rect">
              <a:avLst/>
            </a:prstGeom>
            <a:solidFill>
              <a:srgbClr val="4F2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27" y="6371271"/>
              <a:ext cx="7409703" cy="335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409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73479" y="6176963"/>
            <a:ext cx="12368893" cy="681037"/>
            <a:chOff x="-73479" y="6176963"/>
            <a:chExt cx="12368893" cy="681037"/>
          </a:xfrm>
        </p:grpSpPr>
        <p:sp>
          <p:nvSpPr>
            <p:cNvPr id="7" name="Rectangle 6"/>
            <p:cNvSpPr/>
            <p:nvPr userDrawn="1"/>
          </p:nvSpPr>
          <p:spPr>
            <a:xfrm>
              <a:off x="-73479" y="6176963"/>
              <a:ext cx="12368893" cy="681037"/>
            </a:xfrm>
            <a:prstGeom prst="rect">
              <a:avLst/>
            </a:prstGeom>
            <a:solidFill>
              <a:srgbClr val="4F2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27" y="6371271"/>
              <a:ext cx="7409703" cy="335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53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73479" y="6176963"/>
            <a:ext cx="12368893" cy="681037"/>
            <a:chOff x="-73479" y="6176963"/>
            <a:chExt cx="12368893" cy="681037"/>
          </a:xfrm>
        </p:grpSpPr>
        <p:sp>
          <p:nvSpPr>
            <p:cNvPr id="6" name="Rectangle 5"/>
            <p:cNvSpPr/>
            <p:nvPr userDrawn="1"/>
          </p:nvSpPr>
          <p:spPr>
            <a:xfrm>
              <a:off x="-73479" y="6176963"/>
              <a:ext cx="12368893" cy="681037"/>
            </a:xfrm>
            <a:prstGeom prst="rect">
              <a:avLst/>
            </a:prstGeom>
            <a:solidFill>
              <a:srgbClr val="4F2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27" y="6371271"/>
              <a:ext cx="7409703" cy="335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746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73479" y="6176963"/>
            <a:ext cx="12368893" cy="681037"/>
            <a:chOff x="-73479" y="6176963"/>
            <a:chExt cx="12368893" cy="681037"/>
          </a:xfrm>
        </p:grpSpPr>
        <p:sp>
          <p:nvSpPr>
            <p:cNvPr id="9" name="Rectangle 8"/>
            <p:cNvSpPr/>
            <p:nvPr userDrawn="1"/>
          </p:nvSpPr>
          <p:spPr>
            <a:xfrm>
              <a:off x="-73479" y="6176963"/>
              <a:ext cx="12368893" cy="681037"/>
            </a:xfrm>
            <a:prstGeom prst="rect">
              <a:avLst/>
            </a:prstGeom>
            <a:solidFill>
              <a:srgbClr val="4F2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27" y="6371271"/>
              <a:ext cx="7409703" cy="335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389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73479" y="6176963"/>
            <a:ext cx="12368893" cy="681037"/>
            <a:chOff x="-73479" y="6176963"/>
            <a:chExt cx="12368893" cy="681037"/>
          </a:xfrm>
        </p:grpSpPr>
        <p:sp>
          <p:nvSpPr>
            <p:cNvPr id="9" name="Rectangle 8"/>
            <p:cNvSpPr/>
            <p:nvPr userDrawn="1"/>
          </p:nvSpPr>
          <p:spPr>
            <a:xfrm>
              <a:off x="-73479" y="6176963"/>
              <a:ext cx="12368893" cy="681037"/>
            </a:xfrm>
            <a:prstGeom prst="rect">
              <a:avLst/>
            </a:prstGeom>
            <a:solidFill>
              <a:srgbClr val="4F2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27" y="6371271"/>
              <a:ext cx="7409703" cy="335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713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FBA64-5566-44C1-912B-BA4822AC8426}" type="datetimeFigureOut">
              <a:rPr lang="en-CA" smtClean="0"/>
              <a:t>2018-10-10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701C3-FD40-45F7-9F5E-0A44A7890685}" type="slidenum">
              <a:rPr lang="en-CA" smtClean="0"/>
              <a:t>‹#›</a:t>
            </a:fld>
            <a:endParaRPr lang="en-CA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73479" y="6176963"/>
            <a:ext cx="12368893" cy="681037"/>
            <a:chOff x="-73479" y="6176963"/>
            <a:chExt cx="12368893" cy="681037"/>
          </a:xfrm>
        </p:grpSpPr>
        <p:sp>
          <p:nvSpPr>
            <p:cNvPr id="8" name="Rectangle 7"/>
            <p:cNvSpPr/>
            <p:nvPr userDrawn="1"/>
          </p:nvSpPr>
          <p:spPr>
            <a:xfrm>
              <a:off x="-73479" y="6176963"/>
              <a:ext cx="12368893" cy="681037"/>
            </a:xfrm>
            <a:prstGeom prst="rect">
              <a:avLst/>
            </a:prstGeom>
            <a:solidFill>
              <a:srgbClr val="4F2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27" y="6371271"/>
              <a:ext cx="7409703" cy="335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571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Placeholder 3" descr="UWO-7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-73896" y="-329914"/>
            <a:ext cx="12265896" cy="6522377"/>
          </a:xfrm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73895" y="2310938"/>
            <a:ext cx="4313386" cy="3887427"/>
            <a:chOff x="-9524" y="1457432"/>
            <a:chExt cx="3810915" cy="3694910"/>
          </a:xfrm>
        </p:grpSpPr>
        <p:sp>
          <p:nvSpPr>
            <p:cNvPr id="13" name="Oval 4">
              <a:hlinkClick r:id="" action="ppaction://hlinkshowjump?jump=nextslide"/>
            </p:cNvPr>
            <p:cNvSpPr/>
            <p:nvPr/>
          </p:nvSpPr>
          <p:spPr>
            <a:xfrm>
              <a:off x="-9524" y="1457432"/>
              <a:ext cx="3810915" cy="3686068"/>
            </a:xfrm>
            <a:custGeom>
              <a:avLst/>
              <a:gdLst/>
              <a:ahLst/>
              <a:cxnLst/>
              <a:rect l="l" t="t" r="r" b="b"/>
              <a:pathLst>
                <a:path w="6181725" h="5887003">
                  <a:moveTo>
                    <a:pt x="2640285" y="0"/>
                  </a:moveTo>
                  <a:cubicBezTo>
                    <a:pt x="4596169" y="0"/>
                    <a:pt x="6181725" y="1585556"/>
                    <a:pt x="6181725" y="3541440"/>
                  </a:cubicBezTo>
                  <a:cubicBezTo>
                    <a:pt x="6181725" y="4442260"/>
                    <a:pt x="5845390" y="5264525"/>
                    <a:pt x="5288619" y="5887003"/>
                  </a:cubicBezTo>
                  <a:lnTo>
                    <a:pt x="0" y="5887003"/>
                  </a:lnTo>
                  <a:lnTo>
                    <a:pt x="0" y="1188740"/>
                  </a:lnTo>
                  <a:cubicBezTo>
                    <a:pt x="644797" y="458030"/>
                    <a:pt x="1589052" y="0"/>
                    <a:pt x="2640285" y="0"/>
                  </a:cubicBezTo>
                  <a:close/>
                </a:path>
              </a:pathLst>
            </a:custGeom>
            <a:solidFill>
              <a:srgbClr val="0099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9797" name="TextBox 14"/>
            <p:cNvSpPr txBox="1">
              <a:spLocks noChangeArrowheads="1"/>
            </p:cNvSpPr>
            <p:nvPr/>
          </p:nvSpPr>
          <p:spPr bwMode="auto">
            <a:xfrm>
              <a:off x="-9524" y="1905209"/>
              <a:ext cx="3686061" cy="3247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ntarell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ntarell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ntarell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ntarell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ntarell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ntarell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ntarell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ntarell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Cantarell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3200" b="1" dirty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Community Engaged Learning in </a:t>
              </a:r>
              <a:r>
                <a:rPr lang="en-US" altLang="en-US" sz="32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Undergraduate Medical Education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CA" altLang="en-US" sz="22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Kelly Hollingshead, Western University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CA" altLang="en-US" sz="22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Dustin Carter, Middlesex-London Emergency Medical Services</a:t>
              </a:r>
              <a:endParaRPr lang="en-US" altLang="en-US" sz="22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38271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the problem?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Lift assist </a:t>
            </a:r>
            <a:r>
              <a:rPr lang="en-US" dirty="0"/>
              <a:t>– when an individual calls paramedic services and requests assistance to get up or mobilize, usually after experiencing a fall; no care is rendered on scene and the patient refuses transport to hospital (Schierholtz et al., 2018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Lift assists are an under-recognized event in North America and little research has gone into solving the </a:t>
            </a:r>
            <a:r>
              <a:rPr lang="en-US" dirty="0" smtClean="0"/>
              <a:t>problem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CA" dirty="0" smtClean="0">
              <a:latin typeface="BentonSans" panose="020006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12582" cy="1325563"/>
          </a:xfrm>
        </p:spPr>
        <p:txBody>
          <a:bodyPr/>
          <a:lstStyle/>
          <a:p>
            <a:r>
              <a:rPr lang="en-CA" dirty="0" smtClean="0"/>
              <a:t>Impact of Lift Assist Calls on Middlesex-London Paramedic Service</a:t>
            </a:r>
            <a:endParaRPr lang="en-CA" dirty="0"/>
          </a:p>
        </p:txBody>
      </p:sp>
      <p:pic>
        <p:nvPicPr>
          <p:cNvPr id="4" name="MLPS_VPP_CFN_201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69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Gerontology in Practice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dirty="0"/>
              <a:t>Course: </a:t>
            </a:r>
            <a:r>
              <a:rPr lang="en-US" dirty="0"/>
              <a:t>Gerontology in Practice </a:t>
            </a:r>
            <a:r>
              <a:rPr lang="en-US" dirty="0" smtClean="0"/>
              <a:t>(Fall </a:t>
            </a:r>
            <a:r>
              <a:rPr lang="en-US" dirty="0"/>
              <a:t>2016-17)</a:t>
            </a:r>
          </a:p>
          <a:p>
            <a:pPr marL="457200" lvl="1" indent="0">
              <a:buNone/>
            </a:pPr>
            <a:r>
              <a:rPr lang="en-US" b="1" dirty="0" smtClean="0"/>
              <a:t>Faculty Member: </a:t>
            </a:r>
            <a:r>
              <a:rPr lang="en-US" dirty="0"/>
              <a:t>Dr. Aleksandra Zecevic, Ph.D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r>
              <a:rPr lang="en-US" b="1" dirty="0" smtClean="0"/>
              <a:t>Student </a:t>
            </a:r>
            <a:r>
              <a:rPr lang="en-US" b="1" dirty="0"/>
              <a:t>Team: </a:t>
            </a:r>
            <a:r>
              <a:rPr lang="en-US" dirty="0"/>
              <a:t>6</a:t>
            </a:r>
          </a:p>
          <a:p>
            <a:pPr marL="457200" lvl="1" indent="0">
              <a:buNone/>
            </a:pPr>
            <a:r>
              <a:rPr lang="en-US" b="1" dirty="0"/>
              <a:t>Project Description: </a:t>
            </a:r>
            <a:r>
              <a:rPr lang="en-US" dirty="0"/>
              <a:t>The purpose of this study is to describe the characteristics of LA calls in patients aged 65 and older, and determine their impact on local paramedic services. </a:t>
            </a:r>
          </a:p>
          <a:p>
            <a:pPr marL="457200" lvl="1" indent="0">
              <a:buNone/>
            </a:pPr>
            <a:r>
              <a:rPr lang="en-CA" b="1" dirty="0" smtClean="0"/>
              <a:t>Deliverables: 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Extract LA only calls from a de-identified dataset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Conduct text analysis to identify reoccurring patterns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omplete quantitative analysis of relevant variables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dirty="0" smtClean="0"/>
              <a:t>repare a written report with findings</a:t>
            </a:r>
            <a:endParaRPr lang="en-CA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77" y="112933"/>
            <a:ext cx="3576873" cy="268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34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Practicum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dirty="0"/>
              <a:t>Course: </a:t>
            </a:r>
            <a:r>
              <a:rPr lang="en-US" dirty="0"/>
              <a:t>Health Practicum (Winter 2016-17)</a:t>
            </a:r>
          </a:p>
          <a:p>
            <a:pPr marL="457200" lvl="1" indent="0">
              <a:buNone/>
            </a:pPr>
            <a:r>
              <a:rPr lang="en-US" b="1" dirty="0"/>
              <a:t>Faculty Member: </a:t>
            </a:r>
            <a:r>
              <a:rPr lang="en-US" dirty="0"/>
              <a:t>Dr. Daniel Belliveau, Ph.D.</a:t>
            </a:r>
          </a:p>
          <a:p>
            <a:pPr marL="457200" lvl="1" indent="0">
              <a:buNone/>
            </a:pPr>
            <a:r>
              <a:rPr lang="en-US" b="1" dirty="0"/>
              <a:t>Participating Practicums: </a:t>
            </a:r>
            <a:r>
              <a:rPr lang="en-US" dirty="0"/>
              <a:t>5</a:t>
            </a:r>
          </a:p>
          <a:p>
            <a:pPr marL="457200" lvl="1" indent="0">
              <a:buNone/>
            </a:pPr>
            <a:r>
              <a:rPr lang="en-US" b="1" dirty="0"/>
              <a:t>Project Description: </a:t>
            </a:r>
            <a:r>
              <a:rPr lang="en-US" dirty="0"/>
              <a:t>Students from the previous course elected to create and participate in individual practicums to further analyze sub-themes extracted from the initial research </a:t>
            </a:r>
          </a:p>
          <a:p>
            <a:pPr marL="457200" lvl="1" indent="0">
              <a:buNone/>
            </a:pPr>
            <a:r>
              <a:rPr lang="en-US" b="1" dirty="0" smtClean="0"/>
              <a:t>Deliverables: </a:t>
            </a:r>
            <a:r>
              <a:rPr lang="en-US" dirty="0" smtClean="0"/>
              <a:t>Conduct additional research on key themes and/or findings that emerged from the initial LA study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57643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65125"/>
            <a:ext cx="10515600" cy="1325563"/>
          </a:xfrm>
        </p:spPr>
        <p:txBody>
          <a:bodyPr/>
          <a:lstStyle/>
          <a:p>
            <a:r>
              <a:rPr lang="en-CA" dirty="0" smtClean="0"/>
              <a:t>Interdisciplinary Medical Sciences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b="1" dirty="0"/>
              <a:t>Course: </a:t>
            </a:r>
            <a:r>
              <a:rPr lang="en-US" dirty="0"/>
              <a:t>Addressing Health Care Challenges Using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Scientific </a:t>
            </a:r>
            <a:r>
              <a:rPr lang="en-US" dirty="0"/>
              <a:t>Inquiry (Winter 2017-18)</a:t>
            </a:r>
          </a:p>
          <a:p>
            <a:pPr marL="457200" lvl="1" indent="0">
              <a:buNone/>
            </a:pPr>
            <a:r>
              <a:rPr lang="en-US" b="1" dirty="0" smtClean="0"/>
              <a:t>Faculty Member: </a:t>
            </a:r>
            <a:r>
              <a:rPr lang="en-US" dirty="0"/>
              <a:t>Dr. Sarah McLean, Ph.D.</a:t>
            </a:r>
          </a:p>
          <a:p>
            <a:pPr marL="457200" lvl="1" indent="0">
              <a:buNone/>
            </a:pPr>
            <a:r>
              <a:rPr lang="en-US" b="1" dirty="0" smtClean="0"/>
              <a:t>Student </a:t>
            </a:r>
            <a:r>
              <a:rPr lang="en-US" b="1" dirty="0"/>
              <a:t>Team: </a:t>
            </a:r>
            <a:r>
              <a:rPr lang="en-US" dirty="0"/>
              <a:t>6</a:t>
            </a:r>
          </a:p>
          <a:p>
            <a:pPr marL="457200" lvl="1" indent="0">
              <a:buNone/>
            </a:pPr>
            <a:r>
              <a:rPr lang="en-US" b="1" dirty="0"/>
              <a:t>Project Description: </a:t>
            </a:r>
            <a:r>
              <a:rPr lang="en-US" dirty="0"/>
              <a:t>Students focused on addressing health care misconceptions using scientific inquiry, and developed a concrete business case for submission to local and provincial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g</a:t>
            </a:r>
            <a:r>
              <a:rPr lang="en-US" dirty="0" smtClean="0"/>
              <a:t>overnment with </a:t>
            </a:r>
            <a:r>
              <a:rPr lang="en-US" dirty="0"/>
              <a:t>an innovative and cost-effective solution</a:t>
            </a:r>
          </a:p>
          <a:p>
            <a:pPr marL="457200" lvl="1" indent="0">
              <a:buNone/>
            </a:pPr>
            <a:r>
              <a:rPr lang="en-CA" b="1" dirty="0" smtClean="0"/>
              <a:t>Deliverables: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Review all material related to the initial LA study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dirty="0" smtClean="0"/>
              <a:t>Develop a business case based on a proposed innovative solution </a:t>
            </a:r>
          </a:p>
          <a:p>
            <a:pPr marL="457200" lvl="1" indent="0">
              <a:buNone/>
            </a:pPr>
            <a:r>
              <a:rPr lang="en-CA" dirty="0"/>
              <a:t>a</a:t>
            </a:r>
            <a:r>
              <a:rPr lang="en-CA" dirty="0" smtClean="0"/>
              <a:t>nd present to key stakeholders and governance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753" y="101311"/>
            <a:ext cx="3415747" cy="2789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9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Successes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b="1" dirty="0" smtClean="0"/>
              <a:t>Presentations:</a:t>
            </a:r>
          </a:p>
          <a:p>
            <a:pPr lvl="1"/>
            <a:r>
              <a:rPr lang="en-US" dirty="0" smtClean="0"/>
              <a:t>Canadian </a:t>
            </a:r>
            <a:r>
              <a:rPr lang="en-US" dirty="0"/>
              <a:t>Association on Gerontology 2017: Evidence for Action in an Aging </a:t>
            </a:r>
            <a:r>
              <a:rPr lang="en-US" dirty="0" smtClean="0"/>
              <a:t>World</a:t>
            </a:r>
            <a:endParaRPr lang="en-US" dirty="0"/>
          </a:p>
          <a:p>
            <a:pPr lvl="1"/>
            <a:r>
              <a:rPr lang="en-US" dirty="0" smtClean="0"/>
              <a:t>Canadian </a:t>
            </a:r>
            <a:r>
              <a:rPr lang="en-US" dirty="0"/>
              <a:t>Geriatrics </a:t>
            </a:r>
            <a:r>
              <a:rPr lang="en-US" dirty="0" smtClean="0"/>
              <a:t>Society 2018: </a:t>
            </a:r>
            <a:r>
              <a:rPr lang="en-US" dirty="0"/>
              <a:t>Advances in Care from the Individual to the </a:t>
            </a:r>
            <a:r>
              <a:rPr lang="en-US" dirty="0" smtClean="0"/>
              <a:t>Technology</a:t>
            </a:r>
            <a:endParaRPr lang="en-US" dirty="0"/>
          </a:p>
          <a:p>
            <a:pPr lvl="1"/>
            <a:r>
              <a:rPr lang="en-US" dirty="0"/>
              <a:t>Canadian Frailty </a:t>
            </a:r>
            <a:r>
              <a:rPr lang="en-US" dirty="0" smtClean="0"/>
              <a:t>Network 2018: </a:t>
            </a:r>
            <a:r>
              <a:rPr lang="en-US" dirty="0"/>
              <a:t>Frailty Matters Innovation </a:t>
            </a:r>
            <a:r>
              <a:rPr lang="en-US" dirty="0" smtClean="0"/>
              <a:t>Showcase</a:t>
            </a:r>
            <a:endParaRPr lang="en-US" dirty="0"/>
          </a:p>
          <a:p>
            <a:pPr marL="457200" lvl="1" indent="0">
              <a:buNone/>
            </a:pPr>
            <a:r>
              <a:rPr lang="en-US" b="1" dirty="0" smtClean="0"/>
              <a:t>Media Coverage:</a:t>
            </a:r>
          </a:p>
          <a:p>
            <a:pPr lvl="1"/>
            <a:r>
              <a:rPr lang="en-US" dirty="0"/>
              <a:t>Western News: Bringing classroom knowledge to the community (2018)</a:t>
            </a:r>
          </a:p>
          <a:p>
            <a:pPr lvl="1"/>
            <a:r>
              <a:rPr lang="en-US" dirty="0"/>
              <a:t>Western News: Study eyes gap in aiding fall-prone seniors (2018)</a:t>
            </a:r>
          </a:p>
          <a:p>
            <a:pPr lvl="1"/>
            <a:r>
              <a:rPr lang="en-US" dirty="0"/>
              <a:t>CTV News London: Lift Assists (2018)</a:t>
            </a:r>
          </a:p>
          <a:p>
            <a:pPr lvl="1"/>
            <a:r>
              <a:rPr lang="en-US" dirty="0"/>
              <a:t>CBC Radio Ontario Morning: Podcast (2018)</a:t>
            </a:r>
          </a:p>
          <a:p>
            <a:pPr lvl="1"/>
            <a:r>
              <a:rPr lang="en-US" dirty="0"/>
              <a:t>London Free Press: Senior Falls a Hidden Cost to Ambulance Services (2018)</a:t>
            </a:r>
          </a:p>
          <a:p>
            <a:pPr marL="457200" lvl="1" indent="0">
              <a:buNone/>
            </a:pPr>
            <a:r>
              <a:rPr lang="en-US" b="1" dirty="0" smtClean="0"/>
              <a:t>Publication:</a:t>
            </a:r>
          </a:p>
          <a:p>
            <a:pPr lvl="1"/>
            <a:r>
              <a:rPr lang="en-US" dirty="0" smtClean="0"/>
              <a:t>Prehospital </a:t>
            </a:r>
            <a:r>
              <a:rPr lang="en-US" dirty="0"/>
              <a:t>Emergency Care </a:t>
            </a:r>
            <a:r>
              <a:rPr lang="en-US" dirty="0" smtClean="0"/>
              <a:t>Journal - </a:t>
            </a:r>
            <a:r>
              <a:rPr lang="en-US" i="1" dirty="0" smtClean="0"/>
              <a:t>Impact </a:t>
            </a:r>
            <a:r>
              <a:rPr lang="en-US" i="1" dirty="0"/>
              <a:t>of Lift Assist Calls on Paramedic Services: A Descriptive Study (Schierholtz et al., 2018)</a:t>
            </a:r>
          </a:p>
          <a:p>
            <a:pPr marL="457200" lvl="1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3101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Challenges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dirty="0"/>
              <a:t>Finding a balance between the project, full course load, and down </a:t>
            </a:r>
            <a:r>
              <a:rPr lang="en-US" dirty="0" smtClean="0"/>
              <a:t>time.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Setting clear and realistic expectations for the students and community </a:t>
            </a:r>
            <a:r>
              <a:rPr lang="en-US" dirty="0" smtClean="0"/>
              <a:t>partner.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Changing the community </a:t>
            </a:r>
            <a:r>
              <a:rPr lang="en-US" dirty="0" smtClean="0"/>
              <a:t>partner’s stakeholder's </a:t>
            </a:r>
            <a:r>
              <a:rPr lang="en-US" dirty="0"/>
              <a:t>frame of mind relating to what the students </a:t>
            </a:r>
            <a:r>
              <a:rPr lang="en-US" dirty="0" smtClean="0"/>
              <a:t>offer.</a:t>
            </a:r>
            <a:endParaRPr lang="en-US" dirty="0"/>
          </a:p>
          <a:p>
            <a:pPr marL="457200" lvl="1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71583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Lessons Learned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dirty="0"/>
              <a:t>Immerse them in your work to increase interest and understanding of the </a:t>
            </a:r>
            <a:r>
              <a:rPr lang="en-US" dirty="0" smtClean="0"/>
              <a:t>subject.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Providing </a:t>
            </a:r>
            <a:r>
              <a:rPr lang="en-US" dirty="0"/>
              <a:t>effective and ongoing communication fosters a positive working relationship, which in turn will improve learning and increase </a:t>
            </a:r>
            <a:r>
              <a:rPr lang="en-US" dirty="0" smtClean="0"/>
              <a:t>productivity.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Offer guidance and making yourself available as </a:t>
            </a:r>
            <a:r>
              <a:rPr lang="en-US" dirty="0" smtClean="0"/>
              <a:t>needed.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Instill confidence in each student’s individual abilities to use their transferable skills to engage in self-directed </a:t>
            </a:r>
            <a:r>
              <a:rPr lang="en-US" dirty="0" smtClean="0"/>
              <a:t>learning.</a:t>
            </a:r>
            <a:endParaRPr lang="en-US" dirty="0"/>
          </a:p>
          <a:p>
            <a:pPr marL="457200" lvl="1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2756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of CEL at Western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Anticipate continued growth of Curricular CEL </a:t>
            </a:r>
            <a:endParaRPr lang="en-CA" dirty="0" smtClean="0"/>
          </a:p>
          <a:p>
            <a:r>
              <a:rPr lang="en-CA" dirty="0" smtClean="0"/>
              <a:t>RBC </a:t>
            </a:r>
            <a:r>
              <a:rPr lang="en-CA" dirty="0"/>
              <a:t>e</a:t>
            </a:r>
            <a:r>
              <a:rPr lang="en-CA" dirty="0" smtClean="0"/>
              <a:t>ndowment ending; </a:t>
            </a:r>
            <a:r>
              <a:rPr lang="en-CA" dirty="0" smtClean="0"/>
              <a:t>requires new funder or greater institutional support</a:t>
            </a:r>
          </a:p>
          <a:p>
            <a:r>
              <a:rPr lang="en-CA" dirty="0" smtClean="0"/>
              <a:t>Piloting more interdisciplinary projects</a:t>
            </a:r>
          </a:p>
          <a:p>
            <a:r>
              <a:rPr lang="en-CA" dirty="0" smtClean="0"/>
              <a:t>Mapping CEL learning outcomes </a:t>
            </a:r>
          </a:p>
          <a:p>
            <a:r>
              <a:rPr lang="en-CA" dirty="0" err="1" smtClean="0"/>
              <a:t>CityStudio</a:t>
            </a:r>
            <a:r>
              <a:rPr lang="en-CA" dirty="0" smtClean="0"/>
              <a:t> </a:t>
            </a:r>
            <a:r>
              <a:rPr lang="en-CA" dirty="0" smtClean="0"/>
              <a:t>in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Share the growth and advancement of curricular </a:t>
            </a:r>
            <a:r>
              <a:rPr lang="en-US" dirty="0"/>
              <a:t>Community Engaged Learning (CEL) at Western </a:t>
            </a:r>
            <a:r>
              <a:rPr lang="en-US" dirty="0" smtClean="0"/>
              <a:t>University</a:t>
            </a:r>
          </a:p>
          <a:p>
            <a:r>
              <a:rPr lang="en-US" dirty="0" smtClean="0"/>
              <a:t>Highlight the successes and challenges of an interdisciplinary CEL project in Health Sciences and Medical Sciences</a:t>
            </a:r>
          </a:p>
        </p:txBody>
      </p:sp>
    </p:spTree>
    <p:extLst>
      <p:ext uri="{BB962C8B-B14F-4D97-AF65-F5344CB8AC3E}">
        <p14:creationId xmlns:p14="http://schemas.microsoft.com/office/powerpoint/2010/main" val="88462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Terminology</a:t>
            </a:r>
            <a:endParaRPr lang="en-CA" dirty="0"/>
          </a:p>
        </p:txBody>
      </p:sp>
      <p:sp>
        <p:nvSpPr>
          <p:cNvPr id="4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3200" dirty="0"/>
              <a:t>Community Engaged Learning (CEL): </a:t>
            </a:r>
          </a:p>
          <a:p>
            <a:pPr marL="457200" lvl="1" indent="0">
              <a:buNone/>
            </a:pPr>
            <a:r>
              <a:rPr lang="en-US" sz="3200" i="1" dirty="0"/>
              <a:t>An educational approach that integrates community engagement with reflective learning. Students engage in a project, developed collaboratively with a community partner, that has mutually beneficial outcomes*. </a:t>
            </a:r>
          </a:p>
          <a:p>
            <a:pPr marL="457200" lvl="1" indent="0">
              <a:buNone/>
            </a:pPr>
            <a:endParaRPr lang="en-US" sz="3200" i="1" dirty="0"/>
          </a:p>
          <a:p>
            <a:pPr marL="457200" lvl="1" indent="0">
              <a:buNone/>
            </a:pPr>
            <a:r>
              <a:rPr lang="en-US" dirty="0"/>
              <a:t>*Curricular and Co-Curricular</a:t>
            </a:r>
          </a:p>
          <a:p>
            <a:pPr algn="ctr">
              <a:defRPr/>
            </a:pPr>
            <a:endParaRPr lang="en-CA" alt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7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Curricular CEL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90" y="1415627"/>
            <a:ext cx="2736125" cy="1729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25" y="1360138"/>
            <a:ext cx="2503855" cy="18488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85" y="3308585"/>
            <a:ext cx="2850969" cy="1766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Up-Down Arrow 6"/>
          <p:cNvSpPr/>
          <p:nvPr/>
        </p:nvSpPr>
        <p:spPr>
          <a:xfrm rot="5400000">
            <a:off x="5668963" y="1427163"/>
            <a:ext cx="485775" cy="17335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/>
          </a:p>
        </p:txBody>
      </p:sp>
      <p:sp>
        <p:nvSpPr>
          <p:cNvPr id="8" name="Up-Down Arrow 7"/>
          <p:cNvSpPr/>
          <p:nvPr/>
        </p:nvSpPr>
        <p:spPr>
          <a:xfrm rot="8668295">
            <a:off x="4843464" y="2782889"/>
            <a:ext cx="484187" cy="10985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/>
          </a:p>
        </p:txBody>
      </p:sp>
      <p:sp>
        <p:nvSpPr>
          <p:cNvPr id="9" name="Up-Down Arrow 8"/>
          <p:cNvSpPr/>
          <p:nvPr/>
        </p:nvSpPr>
        <p:spPr>
          <a:xfrm rot="12696500">
            <a:off x="6715126" y="2767014"/>
            <a:ext cx="485775" cy="10985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CA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667000" y="5424488"/>
            <a:ext cx="7340600" cy="10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ntarell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ntarell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ntarell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ntarell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ntarell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ntarell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ntarell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ntarell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ntarell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CA" altLang="en-US" sz="2133" dirty="0">
                <a:latin typeface="Calibri" panose="020F0502020204030204" pitchFamily="34" charset="0"/>
              </a:rPr>
              <a:t>***Connects </a:t>
            </a:r>
            <a:r>
              <a:rPr lang="en-CA" altLang="en-US" sz="2133" b="1" dirty="0">
                <a:latin typeface="Calibri" panose="020F0502020204030204" pitchFamily="34" charset="0"/>
              </a:rPr>
              <a:t>research and pedagogy </a:t>
            </a:r>
            <a:r>
              <a:rPr lang="en-CA" altLang="en-US" sz="2133" dirty="0">
                <a:latin typeface="Calibri" panose="020F0502020204030204" pitchFamily="34" charset="0"/>
              </a:rPr>
              <a:t>with </a:t>
            </a:r>
            <a:r>
              <a:rPr lang="en-CA" altLang="en-US" sz="2133" b="1" dirty="0">
                <a:latin typeface="Calibri" panose="020F0502020204030204" pitchFamily="34" charset="0"/>
              </a:rPr>
              <a:t>identified community needs </a:t>
            </a:r>
            <a:r>
              <a:rPr lang="en-CA" altLang="en-US" sz="2133" dirty="0">
                <a:latin typeface="Calibri" panose="020F0502020204030204" pitchFamily="34" charset="0"/>
              </a:rPr>
              <a:t>through a common project***</a:t>
            </a:r>
          </a:p>
          <a:p>
            <a:pPr>
              <a:spcBef>
                <a:spcPct val="0"/>
              </a:spcBef>
              <a:buFontTx/>
              <a:buNone/>
            </a:pPr>
            <a:endParaRPr lang="en-CA" altLang="en-US" sz="2133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2904" t="58243" r="31317" b="30574"/>
          <a:stretch/>
        </p:blipFill>
        <p:spPr>
          <a:xfrm rot="981359">
            <a:off x="10294812" y="1076234"/>
            <a:ext cx="1423987" cy="7749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Growth of Curricular CEL (2009-2018)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47638" y="182721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8-Point Star 2"/>
          <p:cNvSpPr/>
          <p:nvPr/>
        </p:nvSpPr>
        <p:spPr>
          <a:xfrm rot="981359">
            <a:off x="9815360" y="51228"/>
            <a:ext cx="2496576" cy="2116577"/>
          </a:xfrm>
          <a:prstGeom prst="star8">
            <a:avLst/>
          </a:prstGeom>
          <a:noFill/>
          <a:ln w="47625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15400" y="1595438"/>
            <a:ext cx="857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2479*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 rot="981359">
            <a:off x="10064755" y="389441"/>
            <a:ext cx="2140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2017 Pillar Innovation Award Winner!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contributed to this growth?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1) Collaborated with faculty to design courses </a:t>
            </a:r>
          </a:p>
          <a:p>
            <a:pPr marL="0" indent="0">
              <a:buNone/>
            </a:pPr>
            <a:r>
              <a:rPr lang="en-US" dirty="0" smtClean="0"/>
              <a:t>2) Demonstrated </a:t>
            </a:r>
            <a:r>
              <a:rPr lang="en-US" dirty="0"/>
              <a:t>that it worked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3) </a:t>
            </a:r>
            <a:r>
              <a:rPr lang="en-US" dirty="0" smtClean="0"/>
              <a:t>Support </a:t>
            </a:r>
            <a:r>
              <a:rPr lang="en-US" dirty="0"/>
              <a:t>faculty: </a:t>
            </a:r>
            <a:r>
              <a:rPr lang="en-US" dirty="0" smtClean="0"/>
              <a:t>3-part </a:t>
            </a:r>
            <a:r>
              <a:rPr lang="en-US" dirty="0"/>
              <a:t>workshop, ELC, </a:t>
            </a:r>
            <a:r>
              <a:rPr lang="en-US" dirty="0" smtClean="0"/>
              <a:t>CEL COP</a:t>
            </a:r>
          </a:p>
          <a:p>
            <a:pPr marL="0" indent="0">
              <a:buNone/>
            </a:pPr>
            <a:r>
              <a:rPr lang="en-CA" dirty="0" smtClean="0"/>
              <a:t>4) RBC endowment and advocating for more </a:t>
            </a:r>
            <a:r>
              <a:rPr lang="en-CA" dirty="0" smtClean="0"/>
              <a:t>institutional </a:t>
            </a:r>
            <a:r>
              <a:rPr lang="en-CA" dirty="0" smtClean="0"/>
              <a:t>support</a:t>
            </a:r>
          </a:p>
          <a:p>
            <a:pPr marL="0" indent="0">
              <a:buNone/>
            </a:pPr>
            <a:r>
              <a:rPr lang="en-CA" dirty="0" smtClean="0"/>
              <a:t>5) Not possible without all stakeholders, including </a:t>
            </a:r>
            <a:r>
              <a:rPr lang="en-CA" dirty="0"/>
              <a:t>our community partners, faculty, grant funders, and students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57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Growth of Curricular CEL in Health Sciences and Medical Sciences (2015-2018)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27318"/>
              </p:ext>
            </p:extLst>
          </p:nvPr>
        </p:nvGraphicFramePr>
        <p:xfrm>
          <a:off x="2476500" y="1690688"/>
          <a:ext cx="6858000" cy="4362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48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Health Sciences &amp; Medical Sciences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2318268"/>
            <a:ext cx="5581650" cy="37237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2469"/>
            <a:ext cx="5581516" cy="3719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9526" y="1504950"/>
            <a:ext cx="5591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Gerontology in Practice </a:t>
            </a:r>
          </a:p>
          <a:p>
            <a:pPr algn="ctr"/>
            <a:r>
              <a:rPr lang="en-CA" sz="2400" dirty="0" smtClean="0"/>
              <a:t>(Health Sciences)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510135" y="1476375"/>
            <a:ext cx="5996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Addressing Healthcare Misconceptions (Medical Sciences)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18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</a:t>
            </a:r>
            <a:r>
              <a:rPr lang="en-CA" dirty="0"/>
              <a:t>C</a:t>
            </a:r>
            <a:r>
              <a:rPr lang="en-CA" dirty="0" smtClean="0"/>
              <a:t>ommunity </a:t>
            </a:r>
            <a:r>
              <a:rPr lang="en-CA" dirty="0"/>
              <a:t>P</a:t>
            </a:r>
            <a:r>
              <a:rPr lang="en-CA" dirty="0" smtClean="0"/>
              <a:t>aramedicine?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Community </a:t>
            </a:r>
            <a:r>
              <a:rPr lang="en-US" dirty="0"/>
              <a:t>Paramedicine allows paramedics to utilize their knowledge and skills outside of the traditional role of emergency response</a:t>
            </a:r>
          </a:p>
          <a:p>
            <a:pPr lvl="1"/>
            <a:r>
              <a:rPr lang="en-US" dirty="0"/>
              <a:t>The aging population in Canada is steadily increasing and placing greater demand on paramedic services, especially through the growing number of non-essential calls</a:t>
            </a:r>
          </a:p>
          <a:p>
            <a:pPr lvl="1"/>
            <a:r>
              <a:rPr lang="en-US" dirty="0" smtClean="0"/>
              <a:t>Middlesex-London </a:t>
            </a:r>
            <a:r>
              <a:rPr lang="en-US" dirty="0"/>
              <a:t>Paramedic Service researched current service data to identify various needs, and trends in our community, that if addressed would have significant impact on the health care </a:t>
            </a:r>
            <a:r>
              <a:rPr lang="en-US" dirty="0" smtClean="0"/>
              <a:t>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nship.potx" id="{A6A355A2-CFDE-4B8A-832A-270354668DE1}" vid="{524B0A26-5333-4EC5-9040-3640BED909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1556</TotalTime>
  <Words>896</Words>
  <Application>Microsoft Office PowerPoint</Application>
  <PresentationFormat>Widescreen</PresentationFormat>
  <Paragraphs>106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BentonSans</vt:lpstr>
      <vt:lpstr>Calibri</vt:lpstr>
      <vt:lpstr>Calibri Light</vt:lpstr>
      <vt:lpstr>Office Theme</vt:lpstr>
      <vt:lpstr>PowerPoint Presentation</vt:lpstr>
      <vt:lpstr>Agenda</vt:lpstr>
      <vt:lpstr>Terminology</vt:lpstr>
      <vt:lpstr>Curricular CEL</vt:lpstr>
      <vt:lpstr>Growth of Curricular CEL (2009-2018)</vt:lpstr>
      <vt:lpstr>What contributed to this growth?</vt:lpstr>
      <vt:lpstr>Growth of Curricular CEL in Health Sciences and Medical Sciences (2015-2018)</vt:lpstr>
      <vt:lpstr>Health Sciences &amp; Medical Sciences</vt:lpstr>
      <vt:lpstr>What is Community Paramedicine?</vt:lpstr>
      <vt:lpstr>What is the problem?</vt:lpstr>
      <vt:lpstr>Impact of Lift Assist Calls on Middlesex-London Paramedic Service</vt:lpstr>
      <vt:lpstr>Gerontology in Practice</vt:lpstr>
      <vt:lpstr>Practicum</vt:lpstr>
      <vt:lpstr>Interdisciplinary Medical Sciences</vt:lpstr>
      <vt:lpstr>Successes</vt:lpstr>
      <vt:lpstr>Challenges</vt:lpstr>
      <vt:lpstr>Lessons Learned</vt:lpstr>
      <vt:lpstr>Future of CEL at Western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Internship/Co-op Module</dc:title>
  <dc:creator>Katrina McIntosh</dc:creator>
  <cp:lastModifiedBy>Kelly Hollingshead</cp:lastModifiedBy>
  <cp:revision>40</cp:revision>
  <dcterms:created xsi:type="dcterms:W3CDTF">2017-12-12T16:02:52Z</dcterms:created>
  <dcterms:modified xsi:type="dcterms:W3CDTF">2018-10-10T22:13:45Z</dcterms:modified>
</cp:coreProperties>
</file>