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77" r:id="rId3"/>
    <p:sldId id="267" r:id="rId4"/>
    <p:sldId id="268" r:id="rId5"/>
    <p:sldId id="269" r:id="rId6"/>
    <p:sldId id="270" r:id="rId7"/>
    <p:sldId id="274" r:id="rId8"/>
    <p:sldId id="275" r:id="rId9"/>
    <p:sldId id="279" r:id="rId10"/>
    <p:sldId id="280" r:id="rId11"/>
    <p:sldId id="281" r:id="rId12"/>
    <p:sldId id="282" r:id="rId13"/>
    <p:sldId id="283" r:id="rId14"/>
    <p:sldId id="266" r:id="rId15"/>
    <p:sldId id="262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56E52-7C80-4051-A72D-41CDE96CE2C9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162232F-277A-43AA-8404-CDB585B420CE}">
      <dgm:prSet phldrT="[Text]"/>
      <dgm:spPr/>
      <dgm:t>
        <a:bodyPr/>
        <a:lstStyle/>
        <a:p>
          <a:r>
            <a:rPr lang="en-US" smtClean="0"/>
            <a:t>Conceptual Framework</a:t>
          </a:r>
          <a:endParaRPr lang="en-US" dirty="0"/>
        </a:p>
      </dgm:t>
    </dgm:pt>
    <dgm:pt modelId="{1EC9BF44-CB5D-419C-8C75-47AC64FA08C3}" type="parTrans" cxnId="{9CC7995D-2F30-4FB3-A162-53B2670F3BCC}">
      <dgm:prSet/>
      <dgm:spPr/>
      <dgm:t>
        <a:bodyPr/>
        <a:lstStyle/>
        <a:p>
          <a:endParaRPr lang="en-US"/>
        </a:p>
      </dgm:t>
    </dgm:pt>
    <dgm:pt modelId="{A5585DC8-F7AB-43D0-8096-392B37BBEA69}" type="sibTrans" cxnId="{9CC7995D-2F30-4FB3-A162-53B2670F3BCC}">
      <dgm:prSet/>
      <dgm:spPr/>
      <dgm:t>
        <a:bodyPr/>
        <a:lstStyle/>
        <a:p>
          <a:endParaRPr lang="en-US"/>
        </a:p>
      </dgm:t>
    </dgm:pt>
    <dgm:pt modelId="{73CA665F-8077-45E8-BA6B-B81B1AC38E63}">
      <dgm:prSet phldrT="[Text]"/>
      <dgm:spPr/>
      <dgm:t>
        <a:bodyPr/>
        <a:lstStyle/>
        <a:p>
          <a:r>
            <a:rPr lang="en-US" b="1" smtClean="0"/>
            <a:t>Learning Outcomes</a:t>
          </a:r>
          <a:endParaRPr lang="en-US" b="1" dirty="0"/>
        </a:p>
      </dgm:t>
    </dgm:pt>
    <dgm:pt modelId="{CEB65D5C-9BA4-4CD8-91C6-0D82B9072E0E}" type="parTrans" cxnId="{22EE63F0-5F17-4894-969D-688AE72366D7}">
      <dgm:prSet/>
      <dgm:spPr/>
      <dgm:t>
        <a:bodyPr/>
        <a:lstStyle/>
        <a:p>
          <a:endParaRPr lang="en-US"/>
        </a:p>
      </dgm:t>
    </dgm:pt>
    <dgm:pt modelId="{D0A01F93-69A6-419A-A98C-D00184D74BF9}" type="sibTrans" cxnId="{22EE63F0-5F17-4894-969D-688AE72366D7}">
      <dgm:prSet/>
      <dgm:spPr/>
      <dgm:t>
        <a:bodyPr/>
        <a:lstStyle/>
        <a:p>
          <a:endParaRPr lang="en-US"/>
        </a:p>
      </dgm:t>
    </dgm:pt>
    <dgm:pt modelId="{54ACF5AA-BAE1-4F9E-93DC-CC7120228906}">
      <dgm:prSet phldrT="[Text]"/>
      <dgm:spPr/>
      <dgm:t>
        <a:bodyPr/>
        <a:lstStyle/>
        <a:p>
          <a:r>
            <a:rPr lang="en-US" b="1" smtClean="0"/>
            <a:t>Teaching Methods</a:t>
          </a:r>
          <a:endParaRPr lang="en-US" b="1" dirty="0"/>
        </a:p>
      </dgm:t>
    </dgm:pt>
    <dgm:pt modelId="{9D58EC0A-2A6E-46AB-8CC0-F2C7E77CBACA}" type="parTrans" cxnId="{142C06C4-E2CF-47C3-BD32-56830741F904}">
      <dgm:prSet/>
      <dgm:spPr/>
      <dgm:t>
        <a:bodyPr/>
        <a:lstStyle/>
        <a:p>
          <a:endParaRPr lang="en-US"/>
        </a:p>
      </dgm:t>
    </dgm:pt>
    <dgm:pt modelId="{2A81C2D8-4B65-4727-A2F7-AB00F65BD394}" type="sibTrans" cxnId="{142C06C4-E2CF-47C3-BD32-56830741F904}">
      <dgm:prSet/>
      <dgm:spPr/>
      <dgm:t>
        <a:bodyPr/>
        <a:lstStyle/>
        <a:p>
          <a:endParaRPr lang="en-US"/>
        </a:p>
      </dgm:t>
    </dgm:pt>
    <dgm:pt modelId="{26AF1A93-9089-48B5-AC4C-3BB5ADD226B4}">
      <dgm:prSet phldrT="[Text]"/>
      <dgm:spPr/>
      <dgm:t>
        <a:bodyPr/>
        <a:lstStyle/>
        <a:p>
          <a:r>
            <a:rPr lang="en-US" b="1" smtClean="0"/>
            <a:t>Assessments</a:t>
          </a:r>
          <a:endParaRPr lang="en-US" b="1" dirty="0"/>
        </a:p>
      </dgm:t>
    </dgm:pt>
    <dgm:pt modelId="{CA3465CA-8AB2-424B-AB16-F5998270E5B7}" type="parTrans" cxnId="{612EE51D-B173-4C04-87DF-E9FAE8059029}">
      <dgm:prSet/>
      <dgm:spPr/>
      <dgm:t>
        <a:bodyPr/>
        <a:lstStyle/>
        <a:p>
          <a:endParaRPr lang="en-US"/>
        </a:p>
      </dgm:t>
    </dgm:pt>
    <dgm:pt modelId="{B967B46A-0B31-4F45-A5BD-AEF6EF64CCC2}" type="sibTrans" cxnId="{612EE51D-B173-4C04-87DF-E9FAE8059029}">
      <dgm:prSet/>
      <dgm:spPr/>
      <dgm:t>
        <a:bodyPr/>
        <a:lstStyle/>
        <a:p>
          <a:endParaRPr lang="en-US"/>
        </a:p>
      </dgm:t>
    </dgm:pt>
    <dgm:pt modelId="{AE4ADFF3-4E8C-4DAB-BE6F-02830E3172AD}">
      <dgm:prSet phldrT="[Text]"/>
      <dgm:spPr/>
      <dgm:t>
        <a:bodyPr/>
        <a:lstStyle/>
        <a:p>
          <a:r>
            <a:rPr lang="en-US" b="1" smtClean="0"/>
            <a:t>Learning Activities and Resources</a:t>
          </a:r>
          <a:endParaRPr lang="en-US" b="1" dirty="0"/>
        </a:p>
      </dgm:t>
    </dgm:pt>
    <dgm:pt modelId="{06740937-7CD4-4C28-B1C3-7577B9CE7126}" type="parTrans" cxnId="{9433866E-7BB1-4BCE-8E1D-DBD350331AE1}">
      <dgm:prSet/>
      <dgm:spPr/>
      <dgm:t>
        <a:bodyPr/>
        <a:lstStyle/>
        <a:p>
          <a:endParaRPr lang="en-US"/>
        </a:p>
      </dgm:t>
    </dgm:pt>
    <dgm:pt modelId="{9394827C-9A4B-4BC8-B89B-C3515DC872A5}" type="sibTrans" cxnId="{9433866E-7BB1-4BCE-8E1D-DBD350331AE1}">
      <dgm:prSet/>
      <dgm:spPr/>
      <dgm:t>
        <a:bodyPr/>
        <a:lstStyle/>
        <a:p>
          <a:endParaRPr lang="en-US"/>
        </a:p>
      </dgm:t>
    </dgm:pt>
    <dgm:pt modelId="{0DB14502-CD4F-406D-B943-2BE79AC4B4BF}" type="pres">
      <dgm:prSet presAssocID="{C2056E52-7C80-4051-A72D-41CDE96CE2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3FD05C-05F4-4F32-AFDB-2A5576356B98}" type="pres">
      <dgm:prSet presAssocID="{7162232F-277A-43AA-8404-CDB585B420CE}" presName="centerShape" presStyleLbl="node0" presStyleIdx="0" presStyleCnt="1"/>
      <dgm:spPr/>
      <dgm:t>
        <a:bodyPr/>
        <a:lstStyle/>
        <a:p>
          <a:endParaRPr lang="en-US"/>
        </a:p>
      </dgm:t>
    </dgm:pt>
    <dgm:pt modelId="{95066564-95A4-4D54-A125-44CD9A6EC5A4}" type="pres">
      <dgm:prSet presAssocID="{73CA665F-8077-45E8-BA6B-B81B1AC38E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19280-0A92-40C6-BD81-85231AF6C770}" type="pres">
      <dgm:prSet presAssocID="{73CA665F-8077-45E8-BA6B-B81B1AC38E63}" presName="dummy" presStyleCnt="0"/>
      <dgm:spPr/>
      <dgm:t>
        <a:bodyPr/>
        <a:lstStyle/>
        <a:p>
          <a:endParaRPr lang="en-US"/>
        </a:p>
      </dgm:t>
    </dgm:pt>
    <dgm:pt modelId="{6EF72CC7-1A78-4736-BAC1-CBBBD0B19134}" type="pres">
      <dgm:prSet presAssocID="{D0A01F93-69A6-419A-A98C-D00184D74BF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F0D91E4-A5BB-4E03-8A89-AE7D074544ED}" type="pres">
      <dgm:prSet presAssocID="{54ACF5AA-BAE1-4F9E-93DC-CC71202289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47CD6-5AA7-4506-88DC-4CD018A49509}" type="pres">
      <dgm:prSet presAssocID="{54ACF5AA-BAE1-4F9E-93DC-CC7120228906}" presName="dummy" presStyleCnt="0"/>
      <dgm:spPr/>
      <dgm:t>
        <a:bodyPr/>
        <a:lstStyle/>
        <a:p>
          <a:endParaRPr lang="en-US"/>
        </a:p>
      </dgm:t>
    </dgm:pt>
    <dgm:pt modelId="{4A543254-3D56-4764-9CB0-D9571C0C5532}" type="pres">
      <dgm:prSet presAssocID="{2A81C2D8-4B65-4727-A2F7-AB00F65BD39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98C7699-34CE-43BF-8758-858E7FB12238}" type="pres">
      <dgm:prSet presAssocID="{26AF1A93-9089-48B5-AC4C-3BB5ADD226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83D48-D1AE-4C09-849F-A2014FEA1285}" type="pres">
      <dgm:prSet presAssocID="{26AF1A93-9089-48B5-AC4C-3BB5ADD226B4}" presName="dummy" presStyleCnt="0"/>
      <dgm:spPr/>
      <dgm:t>
        <a:bodyPr/>
        <a:lstStyle/>
        <a:p>
          <a:endParaRPr lang="en-US"/>
        </a:p>
      </dgm:t>
    </dgm:pt>
    <dgm:pt modelId="{DDA20838-1F1E-4130-9F80-65FFCEC626FD}" type="pres">
      <dgm:prSet presAssocID="{B967B46A-0B31-4F45-A5BD-AEF6EF64CCC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E4D2DE4-879A-40C7-8D3D-2895405031D8}" type="pres">
      <dgm:prSet presAssocID="{AE4ADFF3-4E8C-4DAB-BE6F-02830E3172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0087C-CA10-45BF-8947-798856C4691B}" type="pres">
      <dgm:prSet presAssocID="{AE4ADFF3-4E8C-4DAB-BE6F-02830E3172AD}" presName="dummy" presStyleCnt="0"/>
      <dgm:spPr/>
      <dgm:t>
        <a:bodyPr/>
        <a:lstStyle/>
        <a:p>
          <a:endParaRPr lang="en-US"/>
        </a:p>
      </dgm:t>
    </dgm:pt>
    <dgm:pt modelId="{87133761-6B3B-4940-A868-B0EE71EC0675}" type="pres">
      <dgm:prSet presAssocID="{9394827C-9A4B-4BC8-B89B-C3515DC872A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1193731-5F27-4097-84EF-D06E25249031}" type="presOf" srcId="{26AF1A93-9089-48B5-AC4C-3BB5ADD226B4}" destId="{C98C7699-34CE-43BF-8758-858E7FB12238}" srcOrd="0" destOrd="0" presId="urn:microsoft.com/office/officeart/2005/8/layout/radial6"/>
    <dgm:cxn modelId="{574FC200-32F2-4970-8310-0D705C2196FB}" type="presOf" srcId="{9394827C-9A4B-4BC8-B89B-C3515DC872A5}" destId="{87133761-6B3B-4940-A868-B0EE71EC0675}" srcOrd="0" destOrd="0" presId="urn:microsoft.com/office/officeart/2005/8/layout/radial6"/>
    <dgm:cxn modelId="{5FAD1E31-B202-44E2-ACD7-FF027BD30DD2}" type="presOf" srcId="{73CA665F-8077-45E8-BA6B-B81B1AC38E63}" destId="{95066564-95A4-4D54-A125-44CD9A6EC5A4}" srcOrd="0" destOrd="0" presId="urn:microsoft.com/office/officeart/2005/8/layout/radial6"/>
    <dgm:cxn modelId="{E7D27631-AED9-40E7-B273-AF3FD4690B4E}" type="presOf" srcId="{B967B46A-0B31-4F45-A5BD-AEF6EF64CCC2}" destId="{DDA20838-1F1E-4130-9F80-65FFCEC626FD}" srcOrd="0" destOrd="0" presId="urn:microsoft.com/office/officeart/2005/8/layout/radial6"/>
    <dgm:cxn modelId="{612EE51D-B173-4C04-87DF-E9FAE8059029}" srcId="{7162232F-277A-43AA-8404-CDB585B420CE}" destId="{26AF1A93-9089-48B5-AC4C-3BB5ADD226B4}" srcOrd="2" destOrd="0" parTransId="{CA3465CA-8AB2-424B-AB16-F5998270E5B7}" sibTransId="{B967B46A-0B31-4F45-A5BD-AEF6EF64CCC2}"/>
    <dgm:cxn modelId="{0733D652-BABD-4EFF-AC45-34BB903D9E76}" type="presOf" srcId="{2A81C2D8-4B65-4727-A2F7-AB00F65BD394}" destId="{4A543254-3D56-4764-9CB0-D9571C0C5532}" srcOrd="0" destOrd="0" presId="urn:microsoft.com/office/officeart/2005/8/layout/radial6"/>
    <dgm:cxn modelId="{9DE7FA78-1AEF-4F6C-A5BB-9DE26AA7C506}" type="presOf" srcId="{7162232F-277A-43AA-8404-CDB585B420CE}" destId="{8C3FD05C-05F4-4F32-AFDB-2A5576356B98}" srcOrd="0" destOrd="0" presId="urn:microsoft.com/office/officeart/2005/8/layout/radial6"/>
    <dgm:cxn modelId="{9433866E-7BB1-4BCE-8E1D-DBD350331AE1}" srcId="{7162232F-277A-43AA-8404-CDB585B420CE}" destId="{AE4ADFF3-4E8C-4DAB-BE6F-02830E3172AD}" srcOrd="3" destOrd="0" parTransId="{06740937-7CD4-4C28-B1C3-7577B9CE7126}" sibTransId="{9394827C-9A4B-4BC8-B89B-C3515DC872A5}"/>
    <dgm:cxn modelId="{9CC7995D-2F30-4FB3-A162-53B2670F3BCC}" srcId="{C2056E52-7C80-4051-A72D-41CDE96CE2C9}" destId="{7162232F-277A-43AA-8404-CDB585B420CE}" srcOrd="0" destOrd="0" parTransId="{1EC9BF44-CB5D-419C-8C75-47AC64FA08C3}" sibTransId="{A5585DC8-F7AB-43D0-8096-392B37BBEA69}"/>
    <dgm:cxn modelId="{DCDAFBD5-1BE4-4017-BB3C-FC2477D5357A}" type="presOf" srcId="{C2056E52-7C80-4051-A72D-41CDE96CE2C9}" destId="{0DB14502-CD4F-406D-B943-2BE79AC4B4BF}" srcOrd="0" destOrd="0" presId="urn:microsoft.com/office/officeart/2005/8/layout/radial6"/>
    <dgm:cxn modelId="{142C06C4-E2CF-47C3-BD32-56830741F904}" srcId="{7162232F-277A-43AA-8404-CDB585B420CE}" destId="{54ACF5AA-BAE1-4F9E-93DC-CC7120228906}" srcOrd="1" destOrd="0" parTransId="{9D58EC0A-2A6E-46AB-8CC0-F2C7E77CBACA}" sibTransId="{2A81C2D8-4B65-4727-A2F7-AB00F65BD394}"/>
    <dgm:cxn modelId="{E57C18AA-528A-4538-A32A-1A507FD8242F}" type="presOf" srcId="{54ACF5AA-BAE1-4F9E-93DC-CC7120228906}" destId="{BF0D91E4-A5BB-4E03-8A89-AE7D074544ED}" srcOrd="0" destOrd="0" presId="urn:microsoft.com/office/officeart/2005/8/layout/radial6"/>
    <dgm:cxn modelId="{22EE63F0-5F17-4894-969D-688AE72366D7}" srcId="{7162232F-277A-43AA-8404-CDB585B420CE}" destId="{73CA665F-8077-45E8-BA6B-B81B1AC38E63}" srcOrd="0" destOrd="0" parTransId="{CEB65D5C-9BA4-4CD8-91C6-0D82B9072E0E}" sibTransId="{D0A01F93-69A6-419A-A98C-D00184D74BF9}"/>
    <dgm:cxn modelId="{C0C89426-BA52-4F43-A93A-20DBBD6BDCF0}" type="presOf" srcId="{D0A01F93-69A6-419A-A98C-D00184D74BF9}" destId="{6EF72CC7-1A78-4736-BAC1-CBBBD0B19134}" srcOrd="0" destOrd="0" presId="urn:microsoft.com/office/officeart/2005/8/layout/radial6"/>
    <dgm:cxn modelId="{A9F5F907-0BFB-480B-A7C1-D1D05985AFCD}" type="presOf" srcId="{AE4ADFF3-4E8C-4DAB-BE6F-02830E3172AD}" destId="{CE4D2DE4-879A-40C7-8D3D-2895405031D8}" srcOrd="0" destOrd="0" presId="urn:microsoft.com/office/officeart/2005/8/layout/radial6"/>
    <dgm:cxn modelId="{A517EEDE-5953-42A8-A7CE-8D027A84877B}" type="presParOf" srcId="{0DB14502-CD4F-406D-B943-2BE79AC4B4BF}" destId="{8C3FD05C-05F4-4F32-AFDB-2A5576356B98}" srcOrd="0" destOrd="0" presId="urn:microsoft.com/office/officeart/2005/8/layout/radial6"/>
    <dgm:cxn modelId="{12501C3E-402D-4D1B-B55A-3AE19FD3DE45}" type="presParOf" srcId="{0DB14502-CD4F-406D-B943-2BE79AC4B4BF}" destId="{95066564-95A4-4D54-A125-44CD9A6EC5A4}" srcOrd="1" destOrd="0" presId="urn:microsoft.com/office/officeart/2005/8/layout/radial6"/>
    <dgm:cxn modelId="{7F023527-673A-448F-8580-BB86DB609F07}" type="presParOf" srcId="{0DB14502-CD4F-406D-B943-2BE79AC4B4BF}" destId="{38019280-0A92-40C6-BD81-85231AF6C770}" srcOrd="2" destOrd="0" presId="urn:microsoft.com/office/officeart/2005/8/layout/radial6"/>
    <dgm:cxn modelId="{3609007F-1843-4729-A116-512326AA580B}" type="presParOf" srcId="{0DB14502-CD4F-406D-B943-2BE79AC4B4BF}" destId="{6EF72CC7-1A78-4736-BAC1-CBBBD0B19134}" srcOrd="3" destOrd="0" presId="urn:microsoft.com/office/officeart/2005/8/layout/radial6"/>
    <dgm:cxn modelId="{61BE3AE7-0604-4CCA-8A6F-7545D688A355}" type="presParOf" srcId="{0DB14502-CD4F-406D-B943-2BE79AC4B4BF}" destId="{BF0D91E4-A5BB-4E03-8A89-AE7D074544ED}" srcOrd="4" destOrd="0" presId="urn:microsoft.com/office/officeart/2005/8/layout/radial6"/>
    <dgm:cxn modelId="{64BB6D73-06C9-4DEC-948C-AB18E5E63D5B}" type="presParOf" srcId="{0DB14502-CD4F-406D-B943-2BE79AC4B4BF}" destId="{62447CD6-5AA7-4506-88DC-4CD018A49509}" srcOrd="5" destOrd="0" presId="urn:microsoft.com/office/officeart/2005/8/layout/radial6"/>
    <dgm:cxn modelId="{F1F01C0B-F5BC-4F1F-A972-C512C2444720}" type="presParOf" srcId="{0DB14502-CD4F-406D-B943-2BE79AC4B4BF}" destId="{4A543254-3D56-4764-9CB0-D9571C0C5532}" srcOrd="6" destOrd="0" presId="urn:microsoft.com/office/officeart/2005/8/layout/radial6"/>
    <dgm:cxn modelId="{B784B342-CB2C-4D27-B47F-D96DDC4A3CFD}" type="presParOf" srcId="{0DB14502-CD4F-406D-B943-2BE79AC4B4BF}" destId="{C98C7699-34CE-43BF-8758-858E7FB12238}" srcOrd="7" destOrd="0" presId="urn:microsoft.com/office/officeart/2005/8/layout/radial6"/>
    <dgm:cxn modelId="{3786A5CE-E954-442D-9335-7D72288127EF}" type="presParOf" srcId="{0DB14502-CD4F-406D-B943-2BE79AC4B4BF}" destId="{43683D48-D1AE-4C09-849F-A2014FEA1285}" srcOrd="8" destOrd="0" presId="urn:microsoft.com/office/officeart/2005/8/layout/radial6"/>
    <dgm:cxn modelId="{F7ADBBE9-7ECD-4655-905F-E37C2537D729}" type="presParOf" srcId="{0DB14502-CD4F-406D-B943-2BE79AC4B4BF}" destId="{DDA20838-1F1E-4130-9F80-65FFCEC626FD}" srcOrd="9" destOrd="0" presId="urn:microsoft.com/office/officeart/2005/8/layout/radial6"/>
    <dgm:cxn modelId="{3BEA93B5-22AD-4F0E-95EC-C306A53CD140}" type="presParOf" srcId="{0DB14502-CD4F-406D-B943-2BE79AC4B4BF}" destId="{CE4D2DE4-879A-40C7-8D3D-2895405031D8}" srcOrd="10" destOrd="0" presId="urn:microsoft.com/office/officeart/2005/8/layout/radial6"/>
    <dgm:cxn modelId="{EB73D249-8712-44A5-A45E-D3E40DC40270}" type="presParOf" srcId="{0DB14502-CD4F-406D-B943-2BE79AC4B4BF}" destId="{4140087C-CA10-45BF-8947-798856C4691B}" srcOrd="11" destOrd="0" presId="urn:microsoft.com/office/officeart/2005/8/layout/radial6"/>
    <dgm:cxn modelId="{43BF7611-0969-409F-A493-DCA48BB124D6}" type="presParOf" srcId="{0DB14502-CD4F-406D-B943-2BE79AC4B4BF}" destId="{87133761-6B3B-4940-A868-B0EE71EC0675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33761-6B3B-4940-A868-B0EE71EC0675}">
      <dsp:nvSpPr>
        <dsp:cNvPr id="0" name=""/>
        <dsp:cNvSpPr/>
      </dsp:nvSpPr>
      <dsp:spPr>
        <a:xfrm>
          <a:off x="2464199" y="609165"/>
          <a:ext cx="4068952" cy="4068952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20838-1F1E-4130-9F80-65FFCEC626FD}">
      <dsp:nvSpPr>
        <dsp:cNvPr id="0" name=""/>
        <dsp:cNvSpPr/>
      </dsp:nvSpPr>
      <dsp:spPr>
        <a:xfrm>
          <a:off x="2464199" y="609165"/>
          <a:ext cx="4068952" cy="4068952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43254-3D56-4764-9CB0-D9571C0C5532}">
      <dsp:nvSpPr>
        <dsp:cNvPr id="0" name=""/>
        <dsp:cNvSpPr/>
      </dsp:nvSpPr>
      <dsp:spPr>
        <a:xfrm>
          <a:off x="2464199" y="609165"/>
          <a:ext cx="4068952" cy="4068952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72CC7-1A78-4736-BAC1-CBBBD0B19134}">
      <dsp:nvSpPr>
        <dsp:cNvPr id="0" name=""/>
        <dsp:cNvSpPr/>
      </dsp:nvSpPr>
      <dsp:spPr>
        <a:xfrm>
          <a:off x="2464199" y="609165"/>
          <a:ext cx="4068952" cy="4068952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FD05C-05F4-4F32-AFDB-2A5576356B98}">
      <dsp:nvSpPr>
        <dsp:cNvPr id="0" name=""/>
        <dsp:cNvSpPr/>
      </dsp:nvSpPr>
      <dsp:spPr>
        <a:xfrm>
          <a:off x="3562915" y="1707881"/>
          <a:ext cx="1871519" cy="18715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Conceptual Framework</a:t>
          </a:r>
          <a:endParaRPr lang="en-US" sz="2100" kern="1200" dirty="0"/>
        </a:p>
      </dsp:txBody>
      <dsp:txXfrm>
        <a:off x="3836993" y="1981959"/>
        <a:ext cx="1323363" cy="1323363"/>
      </dsp:txXfrm>
    </dsp:sp>
    <dsp:sp modelId="{95066564-95A4-4D54-A125-44CD9A6EC5A4}">
      <dsp:nvSpPr>
        <dsp:cNvPr id="0" name=""/>
        <dsp:cNvSpPr/>
      </dsp:nvSpPr>
      <dsp:spPr>
        <a:xfrm>
          <a:off x="3843643" y="1295"/>
          <a:ext cx="1310063" cy="13100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Learning Outcomes</a:t>
          </a:r>
          <a:endParaRPr lang="en-US" sz="1300" b="1" kern="1200" dirty="0"/>
        </a:p>
      </dsp:txBody>
      <dsp:txXfrm>
        <a:off x="4035497" y="193149"/>
        <a:ext cx="926355" cy="926355"/>
      </dsp:txXfrm>
    </dsp:sp>
    <dsp:sp modelId="{BF0D91E4-A5BB-4E03-8A89-AE7D074544ED}">
      <dsp:nvSpPr>
        <dsp:cNvPr id="0" name=""/>
        <dsp:cNvSpPr/>
      </dsp:nvSpPr>
      <dsp:spPr>
        <a:xfrm>
          <a:off x="5830957" y="1988609"/>
          <a:ext cx="1310063" cy="13100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Teaching Methods</a:t>
          </a:r>
          <a:endParaRPr lang="en-US" sz="1300" b="1" kern="1200" dirty="0"/>
        </a:p>
      </dsp:txBody>
      <dsp:txXfrm>
        <a:off x="6022811" y="2180463"/>
        <a:ext cx="926355" cy="926355"/>
      </dsp:txXfrm>
    </dsp:sp>
    <dsp:sp modelId="{C98C7699-34CE-43BF-8758-858E7FB12238}">
      <dsp:nvSpPr>
        <dsp:cNvPr id="0" name=""/>
        <dsp:cNvSpPr/>
      </dsp:nvSpPr>
      <dsp:spPr>
        <a:xfrm>
          <a:off x="3843643" y="3975923"/>
          <a:ext cx="1310063" cy="13100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Assessments</a:t>
          </a:r>
          <a:endParaRPr lang="en-US" sz="1300" b="1" kern="1200" dirty="0"/>
        </a:p>
      </dsp:txBody>
      <dsp:txXfrm>
        <a:off x="4035497" y="4167777"/>
        <a:ext cx="926355" cy="926355"/>
      </dsp:txXfrm>
    </dsp:sp>
    <dsp:sp modelId="{CE4D2DE4-879A-40C7-8D3D-2895405031D8}">
      <dsp:nvSpPr>
        <dsp:cNvPr id="0" name=""/>
        <dsp:cNvSpPr/>
      </dsp:nvSpPr>
      <dsp:spPr>
        <a:xfrm>
          <a:off x="1856329" y="1988609"/>
          <a:ext cx="1310063" cy="13100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Learning Activities and Resources</a:t>
          </a:r>
          <a:endParaRPr lang="en-US" sz="1300" b="1" kern="1200" dirty="0"/>
        </a:p>
      </dsp:txBody>
      <dsp:txXfrm>
        <a:off x="2048183" y="2180463"/>
        <a:ext cx="926355" cy="926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CA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CA"/>
              </a:p>
            </p:txBody>
          </p:sp>
        </p:grpSp>
      </p:grpSp>
      <p:sp>
        <p:nvSpPr>
          <p:cNvPr id="2767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7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541BD6-D589-4E18-ABC8-42C70DD5C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710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985E-F20D-4911-908A-9D844C38C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9400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222" y="609600"/>
            <a:ext cx="195297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67" y="609600"/>
            <a:ext cx="57262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576DF-D401-4359-B0E0-3C6015257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4355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3467" y="609600"/>
            <a:ext cx="7814733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D85F2-30C0-4C53-A177-4A07B44FD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794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41BD6-D589-4E18-ABC8-42C70DD5C0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67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D121D-E89C-4DC4-B5C4-B989770988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FDA33-50FC-47B5-89F9-F823F9F0A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251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3F442-D379-4370-B00A-2A9B5ECB6E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178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67F-6985-4E33-B92F-DEB7DC1A9D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77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CC3F-C110-4F99-A164-B9050B6E06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20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9EA2A-111B-4EB2-8249-3740AB383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22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121D-E89C-4DC4-B5C4-B98977098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46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91F1A-4519-470E-800F-C9A02C6BC0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030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ABE09-9CBE-44C9-9235-106AC75AF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60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0985E-F20D-4911-908A-9D844C38C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288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576DF-D401-4359-B0E0-3C60152575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36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FDA33-50FC-47B5-89F9-F823F9F0A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3F442-D379-4370-B00A-2A9B5ECB6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8841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DF67F-6985-4E33-B92F-DEB7DC1A9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866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CC3F-C110-4F99-A164-B9050B6E0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5584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EA2A-111B-4EB2-8249-3740AB383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913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1F1A-4519-470E-800F-C9A02C6B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551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BE09-9CBE-44C9-9235-106AC75AF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9667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0F02924-D1DD-4363-BC5C-B777AEF09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33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ill Sans M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F02924-D1DD-4363-BC5C-B777AEF09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2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barnard@fanshawec.ca" TargetMode="External"/><Relationship Id="rId2" Type="http://schemas.openxmlformats.org/officeDocument/2006/relationships/hyperlink" Target="mailto:pmeahan@fanshawec.ca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3683" y="1122363"/>
            <a:ext cx="8635042" cy="1853750"/>
          </a:xfrm>
        </p:spPr>
        <p:txBody>
          <a:bodyPr>
            <a:normAutofit/>
          </a:bodyPr>
          <a:lstStyle/>
          <a:p>
            <a:r>
              <a:rPr lang="en-CA" dirty="0" smtClean="0"/>
              <a:t>Building Conceptual Awareness:</a:t>
            </a:r>
            <a:br>
              <a:rPr lang="en-CA" dirty="0" smtClean="0"/>
            </a:br>
            <a:r>
              <a:rPr lang="en-CA" sz="3200" dirty="0" smtClean="0"/>
              <a:t>Experiential Learning and the Degree Level Standard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902" y="4921419"/>
            <a:ext cx="3410752" cy="1542484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77505" y="3254569"/>
            <a:ext cx="6858000" cy="1097623"/>
          </a:xfrm>
        </p:spPr>
        <p:txBody>
          <a:bodyPr>
            <a:normAutofit/>
          </a:bodyPr>
          <a:lstStyle/>
          <a:p>
            <a:pPr algn="r"/>
            <a:r>
              <a:rPr lang="en-CA" dirty="0" smtClean="0"/>
              <a:t>Wm. Paul Meahan</a:t>
            </a:r>
          </a:p>
          <a:p>
            <a:pPr algn="r"/>
            <a:r>
              <a:rPr lang="en-CA" dirty="0" smtClean="0"/>
              <a:t>Melissa Barnard</a:t>
            </a:r>
          </a:p>
          <a:p>
            <a:pPr algn="r"/>
            <a:r>
              <a:rPr lang="en-CA" dirty="0" smtClean="0"/>
              <a:t>Andrew Wilson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4968161"/>
            <a:ext cx="3988577" cy="14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4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5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5" y="180623"/>
            <a:ext cx="8870972" cy="5634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099465" y="714562"/>
            <a:ext cx="2961881" cy="1009789"/>
          </a:xfrm>
          <a:prstGeom prst="rect">
            <a:avLst/>
          </a:prstGeom>
          <a:solidFill>
            <a:schemeClr val="tx1">
              <a:alpha val="48000"/>
            </a:schemeClr>
          </a:solidFill>
          <a:ln w="381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Site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131241" y="4630116"/>
            <a:ext cx="2961881" cy="1184902"/>
          </a:xfrm>
          <a:prstGeom prst="rect">
            <a:avLst/>
          </a:prstGeom>
          <a:solidFill>
            <a:schemeClr val="tx1">
              <a:alpha val="48000"/>
            </a:schemeClr>
          </a:solidFill>
          <a:ln w="381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Country/ International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131241" y="3272478"/>
            <a:ext cx="2961881" cy="997601"/>
          </a:xfrm>
          <a:prstGeom prst="rect">
            <a:avLst/>
          </a:prstGeom>
          <a:solidFill>
            <a:schemeClr val="tx1">
              <a:alpha val="48000"/>
            </a:schemeClr>
          </a:solidFill>
          <a:ln w="381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Region/Province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69360" y="3256647"/>
            <a:ext cx="2961881" cy="1013432"/>
          </a:xfrm>
          <a:prstGeom prst="rect">
            <a:avLst/>
          </a:prstGeom>
          <a:solidFill>
            <a:schemeClr val="tx1">
              <a:alpha val="48000"/>
            </a:schemeClr>
          </a:solidFill>
          <a:ln w="381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2400" b="1" dirty="0" smtClean="0">
                <a:solidFill>
                  <a:schemeClr val="bg1"/>
                </a:solidFill>
                <a:latin typeface="+mj-lt"/>
              </a:rPr>
              <a:t>Rural/Region</a:t>
            </a:r>
            <a:endParaRPr kumimoji="1" lang="en-C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14136" y="2067138"/>
            <a:ext cx="2961881" cy="1012496"/>
          </a:xfrm>
          <a:prstGeom prst="rect">
            <a:avLst/>
          </a:prstGeom>
          <a:solidFill>
            <a:schemeClr val="tx1">
              <a:alpha val="48000"/>
            </a:schemeClr>
          </a:solidFill>
          <a:ln w="381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City (Urban)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52255" y="2063726"/>
            <a:ext cx="2961881" cy="1015908"/>
          </a:xfrm>
          <a:prstGeom prst="rect">
            <a:avLst/>
          </a:prstGeom>
          <a:solidFill>
            <a:schemeClr val="tx1">
              <a:alpha val="48000"/>
            </a:schemeClr>
          </a:solidFill>
          <a:ln w="381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Neighbourhood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8" y="5901153"/>
            <a:ext cx="1736963" cy="819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895" y="6001252"/>
            <a:ext cx="1736963" cy="6196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0266" y="6126419"/>
            <a:ext cx="108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Streams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3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2133600"/>
            <a:ext cx="3200400" cy="4572000"/>
          </a:xfrm>
          <a:prstGeom prst="rect">
            <a:avLst/>
          </a:prstGeom>
          <a:solidFill>
            <a:schemeClr val="tx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LEVEL 8 . DESG 7032 . CAPSTONE LEARNING OUTCOMES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Complete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 comprehensive, integrated environmental design, planning and GIS project. 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Identify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 problem suitable for environmental design, planning and GIS study. 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Choose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 research method appropriate to an identified environmental design and planning problem.  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Define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 study context. Research the context of an environmental design and planning problem. 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Develop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 contextually relevant design program based on research findings. 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Conceptualize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contextually relevant design solutions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Demonstrate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environmental design thinking that reflects current design and planning knowledge and understanding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Document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 outcomes of context research, environmental design and GIS study.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Present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 professional level environmental design project for critical review and evaluation. 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Use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design visualization tools and techniques to explore, visualize, communicate and present ideas and produce a complete, professional project.</a:t>
            </a:r>
          </a:p>
        </p:txBody>
      </p:sp>
    </p:spTree>
    <p:extLst>
      <p:ext uri="{BB962C8B-B14F-4D97-AF65-F5344CB8AC3E}">
        <p14:creationId xmlns:p14="http://schemas.microsoft.com/office/powerpoint/2010/main" val="355970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"/>
            <a:ext cx="9144000" cy="68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4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"/>
            <a:ext cx="9144000" cy="59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2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Contact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Wm. Paul Meahan</a:t>
            </a:r>
          </a:p>
          <a:p>
            <a:pPr marL="0" indent="0">
              <a:buNone/>
            </a:pPr>
            <a:r>
              <a:rPr lang="en-CA" dirty="0" smtClean="0"/>
              <a:t>Curriculum Consultant, Centre for Academic Excellence</a:t>
            </a:r>
          </a:p>
          <a:p>
            <a:pPr marL="0" indent="0">
              <a:buNone/>
            </a:pPr>
            <a:r>
              <a:rPr lang="en-CA" dirty="0" err="1" smtClean="0"/>
              <a:t>Fanshawe</a:t>
            </a:r>
            <a:r>
              <a:rPr lang="en-CA" dirty="0" smtClean="0"/>
              <a:t> College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pmeahan@fanshawec.ca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Melissa Barnard</a:t>
            </a:r>
          </a:p>
          <a:p>
            <a:pPr marL="0" indent="0">
              <a:buNone/>
            </a:pPr>
            <a:r>
              <a:rPr lang="en-CA" dirty="0"/>
              <a:t>Curriculum Consultant, Centre for Academic Excellence</a:t>
            </a:r>
          </a:p>
          <a:p>
            <a:pPr marL="0" indent="0">
              <a:buNone/>
            </a:pPr>
            <a:r>
              <a:rPr lang="en-CA" dirty="0" err="1"/>
              <a:t>Fanshawe</a:t>
            </a:r>
            <a:r>
              <a:rPr lang="en-CA" dirty="0"/>
              <a:t> College</a:t>
            </a:r>
          </a:p>
          <a:p>
            <a:pPr marL="0" indent="0">
              <a:buNone/>
            </a:pPr>
            <a:r>
              <a:rPr lang="en-CA" dirty="0" smtClean="0">
                <a:hlinkClick r:id="rId3"/>
              </a:rPr>
              <a:t>mbarnard@fanshawec.ca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03" y="5647952"/>
            <a:ext cx="3493698" cy="12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0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BC15-83C3-41CC-9309-E55BD943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5771"/>
            <a:ext cx="7886700" cy="91027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Characteristics of an Ontario college degree </a:t>
            </a:r>
            <a:r>
              <a:rPr lang="en-US" sz="3600" dirty="0" smtClean="0"/>
              <a:t>program…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0ECE-7A94-4E1F-B71A-3C3F68D40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2657"/>
            <a:ext cx="7886700" cy="3486094"/>
          </a:xfrm>
        </p:spPr>
        <p:txBody>
          <a:bodyPr/>
          <a:lstStyle/>
          <a:p>
            <a:r>
              <a:rPr lang="en-US" sz="1800" dirty="0"/>
              <a:t>a technical or professional education </a:t>
            </a:r>
            <a:r>
              <a:rPr lang="en-US" sz="1800" b="1" dirty="0">
                <a:solidFill>
                  <a:srgbClr val="FF0000"/>
                </a:solidFill>
              </a:rPr>
              <a:t>based on the fundamental principles </a:t>
            </a:r>
            <a:r>
              <a:rPr lang="en-US" sz="1800" dirty="0"/>
              <a:t>in each field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application of theory to practice</a:t>
            </a:r>
            <a:r>
              <a:rPr lang="en-US" sz="1800" dirty="0"/>
              <a:t>, of learning by doing, and of converting personal experience into knowledge and skills through laboratory, applied research, and work experience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cultivation</a:t>
            </a:r>
            <a:r>
              <a:rPr lang="en-US" sz="1800" dirty="0"/>
              <a:t> of the analytical skills to evaluate new information and the ability to apply new knowledge to the field</a:t>
            </a:r>
          </a:p>
          <a:p>
            <a:r>
              <a:rPr lang="en-US" sz="1800" dirty="0"/>
              <a:t>a balance of professional study and general education/breadth courses to </a:t>
            </a:r>
            <a:r>
              <a:rPr lang="en-US" sz="1800" b="1" dirty="0">
                <a:solidFill>
                  <a:srgbClr val="FF0000"/>
                </a:solidFill>
              </a:rPr>
              <a:t>enhance students' understanding of the environment in which they will function as professionals and as educated citizens </a:t>
            </a:r>
            <a:r>
              <a:rPr lang="en-US" sz="1800" dirty="0"/>
              <a:t>and to enhance their understanding by exposure to disciplines outside their main field of study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A3124-0634-4F9E-9D0B-494F9B08A8FF}"/>
              </a:ext>
            </a:extLst>
          </p:cNvPr>
          <p:cNvSpPr txBox="1"/>
          <p:nvPr/>
        </p:nvSpPr>
        <p:spPr>
          <a:xfrm>
            <a:off x="7224458" y="5314529"/>
            <a:ext cx="2352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2017 PEQAB Handbook</a:t>
            </a:r>
            <a:r>
              <a:rPr lang="en-US" sz="900" dirty="0">
                <a:solidFill>
                  <a:schemeClr val="bg1"/>
                </a:solidFill>
              </a:rPr>
              <a:t>, p. 12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A3124-0634-4F9E-9D0B-494F9B08A8FF}"/>
              </a:ext>
            </a:extLst>
          </p:cNvPr>
          <p:cNvSpPr txBox="1"/>
          <p:nvPr/>
        </p:nvSpPr>
        <p:spPr>
          <a:xfrm>
            <a:off x="7224458" y="5408751"/>
            <a:ext cx="2352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2017 PEQAB Handbook</a:t>
            </a:r>
            <a:r>
              <a:rPr lang="en-US" sz="900" dirty="0"/>
              <a:t>, p. 12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9541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E691-79A8-4ECB-BAC0-DE0A6F7C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9277"/>
            <a:ext cx="7886700" cy="6838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Finding a place for experiential learning…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76C042-01C9-4049-A630-FBC615A31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788119"/>
              </p:ext>
            </p:extLst>
          </p:nvPr>
        </p:nvGraphicFramePr>
        <p:xfrm>
          <a:off x="73324" y="1191153"/>
          <a:ext cx="8997351" cy="528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9107C-1006-41CF-B073-07E905C7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Conceptual Awareness – Student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D3F39-EE40-4F75-A733-A842E9A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understanding of methods of enquiry or creative activity, or both, in their primary area of study that enables the student to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a. evaluate the appropriateness of different approaches to 	solving problems using well established ideas and techniques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b. devise and sustain arguments or solve problems using 	these methods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 describe and comment upon particular aspects of current 	research or equivalent advanced scholarship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9CDD2-E9BC-418B-AB8A-5725AFC7BED7}"/>
              </a:ext>
            </a:extLst>
          </p:cNvPr>
          <p:cNvSpPr txBox="1"/>
          <p:nvPr/>
        </p:nvSpPr>
        <p:spPr>
          <a:xfrm>
            <a:off x="7224458" y="5314529"/>
            <a:ext cx="2352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2017 PEQAB Handbook</a:t>
            </a:r>
            <a:r>
              <a:rPr lang="en-US" sz="900" dirty="0">
                <a:solidFill>
                  <a:schemeClr val="bg1"/>
                </a:solidFill>
              </a:rPr>
              <a:t>, p. 16-17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153" y="5545361"/>
            <a:ext cx="452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 smtClean="0"/>
              <a:t>We know that we have to demonstrate these student/graduate requirements to PEQAB and PECs, but what about our programs themselves?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A3124-0634-4F9E-9D0B-494F9B08A8FF}"/>
              </a:ext>
            </a:extLst>
          </p:cNvPr>
          <p:cNvSpPr txBox="1"/>
          <p:nvPr/>
        </p:nvSpPr>
        <p:spPr>
          <a:xfrm>
            <a:off x="7224458" y="5083697"/>
            <a:ext cx="2352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2017 PEQAB Handbook</a:t>
            </a:r>
            <a:r>
              <a:rPr lang="en-US" sz="900" dirty="0"/>
              <a:t>, p. </a:t>
            </a:r>
            <a:r>
              <a:rPr lang="en-US" sz="900" dirty="0" smtClean="0"/>
              <a:t>16-17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11649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ED0-0F26-48F2-9285-07F48184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Conceptual Awareness – Program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811E-2459-4DF4-BA31-451D27C1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1720"/>
            <a:ext cx="7886700" cy="2427198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The vision and mission of the institution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mission and philosophy of the program itself</a:t>
            </a:r>
          </a:p>
          <a:p>
            <a:pPr marL="514350" indent="-514350">
              <a:buAutoNum type="alphaUcPeriod"/>
            </a:pPr>
            <a:r>
              <a:rPr lang="en-US" dirty="0"/>
              <a:t>The professional goals of the program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knowledge bases of the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3C27F-BA68-4447-8AF3-1F1A8FAAFAE6}"/>
              </a:ext>
            </a:extLst>
          </p:cNvPr>
          <p:cNvSpPr txBox="1"/>
          <p:nvPr/>
        </p:nvSpPr>
        <p:spPr>
          <a:xfrm>
            <a:off x="6393820" y="5370116"/>
            <a:ext cx="2896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Adapted from Calvin College Faculty of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A3124-0634-4F9E-9D0B-494F9B08A8FF}"/>
              </a:ext>
            </a:extLst>
          </p:cNvPr>
          <p:cNvSpPr txBox="1"/>
          <p:nvPr/>
        </p:nvSpPr>
        <p:spPr>
          <a:xfrm>
            <a:off x="5936052" y="4794101"/>
            <a:ext cx="2579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from Calvin College, Faculty of Education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8841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516B-7F5D-49A8-9B73-B3B6AB7B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Taking Stock…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4D7EE-D4AD-493C-80B6-FC1D623E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4735"/>
            <a:ext cx="7886700" cy="3486094"/>
          </a:xfrm>
        </p:spPr>
        <p:txBody>
          <a:bodyPr/>
          <a:lstStyle/>
          <a:p>
            <a:r>
              <a:rPr lang="en-US" sz="2700" dirty="0">
                <a:solidFill>
                  <a:srgbClr val="FF0000"/>
                </a:solidFill>
              </a:rPr>
              <a:t>Mission and Philosophy </a:t>
            </a:r>
            <a:r>
              <a:rPr lang="en-US" sz="2700" dirty="0"/>
              <a:t>– What are we doing here? Who are our graduates?</a:t>
            </a:r>
          </a:p>
          <a:p>
            <a:r>
              <a:rPr lang="en-US" sz="2700" dirty="0">
                <a:solidFill>
                  <a:srgbClr val="FF0000"/>
                </a:solidFill>
              </a:rPr>
              <a:t>Professional Goals </a:t>
            </a:r>
            <a:r>
              <a:rPr lang="en-US" sz="2700" dirty="0"/>
              <a:t>– What does a graduate of yours do and think? What does he or she value?</a:t>
            </a:r>
          </a:p>
          <a:p>
            <a:r>
              <a:rPr lang="en-US" sz="2700" dirty="0">
                <a:solidFill>
                  <a:srgbClr val="FF0000"/>
                </a:solidFill>
              </a:rPr>
              <a:t>Knowledge Bases </a:t>
            </a:r>
            <a:r>
              <a:rPr lang="en-US" sz="2700" dirty="0"/>
              <a:t>– What is the ethical framework of your graduates’ decision-making processes? How will they see the world in which they work?</a:t>
            </a:r>
          </a:p>
        </p:txBody>
      </p:sp>
    </p:spTree>
    <p:extLst>
      <p:ext uri="{BB962C8B-B14F-4D97-AF65-F5344CB8AC3E}">
        <p14:creationId xmlns:p14="http://schemas.microsoft.com/office/powerpoint/2010/main" val="165529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1979-0E74-4F7D-A7EF-5BD8B8EA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Advising the Program… </a:t>
            </a:r>
            <a:r>
              <a:rPr lang="en-US" dirty="0"/>
              <a:t>(or “why me?!”)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1A64-4072-4B70-AD83-2B128D124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are responsible for the “assessment </a:t>
            </a:r>
            <a:r>
              <a:rPr lang="en-US" sz="2400" dirty="0"/>
              <a:t>of the </a:t>
            </a:r>
            <a:r>
              <a:rPr lang="en-US" sz="2400" dirty="0">
                <a:solidFill>
                  <a:srgbClr val="FF0000"/>
                </a:solidFill>
              </a:rPr>
              <a:t>continuing consistency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of the program with the </a:t>
            </a:r>
            <a:r>
              <a:rPr lang="en-US" sz="2400" dirty="0">
                <a:solidFill>
                  <a:srgbClr val="FF0000"/>
                </a:solidFill>
              </a:rPr>
              <a:t>college's mission, educational goals</a:t>
            </a:r>
            <a:r>
              <a:rPr lang="en-US" sz="2400" dirty="0"/>
              <a:t>, and long-range plan” and </a:t>
            </a:r>
            <a:r>
              <a:rPr lang="en-US" sz="2400" dirty="0" smtClean="0"/>
              <a:t>the “assessment </a:t>
            </a:r>
            <a:r>
              <a:rPr lang="en-US" sz="2400" dirty="0"/>
              <a:t>of the </a:t>
            </a:r>
            <a:r>
              <a:rPr lang="en-US" sz="2400" dirty="0">
                <a:solidFill>
                  <a:srgbClr val="FF0000"/>
                </a:solidFill>
              </a:rPr>
              <a:t>learning outcome achievements </a:t>
            </a:r>
            <a:r>
              <a:rPr lang="en-US" sz="2400" dirty="0"/>
              <a:t>of students/graduates by comparison with the program’s stated </a:t>
            </a:r>
            <a:r>
              <a:rPr lang="en-US" sz="2400" dirty="0">
                <a:solidFill>
                  <a:srgbClr val="FF0000"/>
                </a:solidFill>
              </a:rPr>
              <a:t>learning outcome goals and </a:t>
            </a:r>
            <a:r>
              <a:rPr lang="en-US" sz="2400" dirty="0" smtClean="0">
                <a:solidFill>
                  <a:srgbClr val="FF0000"/>
                </a:solidFill>
              </a:rPr>
              <a:t>standards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At the end of the day, what are the </a:t>
            </a:r>
            <a:r>
              <a:rPr lang="en-US" sz="2400" dirty="0" smtClean="0">
                <a:solidFill>
                  <a:srgbClr val="FF0000"/>
                </a:solidFill>
              </a:rPr>
              <a:t>themes, theories, models, values, and ethical/philosophical/moral underpinnings of your curriculum</a:t>
            </a:r>
            <a:r>
              <a:rPr lang="en-US" sz="2400" dirty="0" smtClean="0"/>
              <a:t>?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F4C9E-BD61-44A0-B215-9F05169E0336}"/>
              </a:ext>
            </a:extLst>
          </p:cNvPr>
          <p:cNvSpPr txBox="1"/>
          <p:nvPr/>
        </p:nvSpPr>
        <p:spPr>
          <a:xfrm>
            <a:off x="7224458" y="5314529"/>
            <a:ext cx="2352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2017 PEQAB Handbook</a:t>
            </a:r>
            <a:r>
              <a:rPr lang="en-US" sz="900" dirty="0">
                <a:solidFill>
                  <a:schemeClr val="bg1"/>
                </a:solidFill>
              </a:rPr>
              <a:t>, p. 27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A3124-0634-4F9E-9D0B-494F9B08A8FF}"/>
              </a:ext>
            </a:extLst>
          </p:cNvPr>
          <p:cNvSpPr txBox="1"/>
          <p:nvPr/>
        </p:nvSpPr>
        <p:spPr>
          <a:xfrm>
            <a:off x="7224458" y="4001294"/>
            <a:ext cx="2352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2017 PEQAB Handbook</a:t>
            </a:r>
            <a:r>
              <a:rPr lang="en-US" sz="900" dirty="0"/>
              <a:t>, p. </a:t>
            </a:r>
            <a:r>
              <a:rPr lang="en-US" sz="900" dirty="0" smtClean="0"/>
              <a:t>27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40238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6257913" cy="28254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990600"/>
            <a:ext cx="6248400" cy="1676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DB372D"/>
                </a:solidFill>
              </a:rPr>
              <a:t>CONCEPTUAL</a:t>
            </a:r>
            <a:br>
              <a:rPr lang="en-US" sz="2400" b="1" dirty="0" smtClean="0">
                <a:solidFill>
                  <a:srgbClr val="DB372D"/>
                </a:solidFill>
              </a:rPr>
            </a:br>
            <a:r>
              <a:rPr lang="en-US" sz="2400" b="1" dirty="0" smtClean="0">
                <a:solidFill>
                  <a:srgbClr val="DB372D"/>
                </a:solidFill>
              </a:rPr>
              <a:t>METHODOLOGICAL</a:t>
            </a:r>
            <a:br>
              <a:rPr lang="en-US" sz="2400" b="1" dirty="0" smtClean="0">
                <a:solidFill>
                  <a:srgbClr val="DB372D"/>
                </a:solidFill>
              </a:rPr>
            </a:br>
            <a:r>
              <a:rPr lang="en-US" sz="2400" b="1" dirty="0" smtClean="0">
                <a:solidFill>
                  <a:srgbClr val="DB372D"/>
                </a:solidFill>
              </a:rPr>
              <a:t>AWARENESS</a:t>
            </a:r>
            <a:endParaRPr lang="en-US" sz="1600" dirty="0">
              <a:solidFill>
                <a:srgbClr val="DB372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5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6257913" cy="28254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990600"/>
            <a:ext cx="6248400" cy="1676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DB372D"/>
                </a:solidFill>
              </a:rPr>
              <a:t>CONCEPTUAL</a:t>
            </a:r>
            <a:br>
              <a:rPr lang="en-US" sz="2400" b="1" dirty="0" smtClean="0">
                <a:solidFill>
                  <a:srgbClr val="DB372D"/>
                </a:solidFill>
              </a:rPr>
            </a:br>
            <a:r>
              <a:rPr lang="en-US" sz="2400" b="1" dirty="0" smtClean="0">
                <a:solidFill>
                  <a:srgbClr val="DB372D"/>
                </a:solidFill>
              </a:rPr>
              <a:t>METHODOLOGICAL</a:t>
            </a:r>
            <a:br>
              <a:rPr lang="en-US" sz="2400" b="1" dirty="0" smtClean="0">
                <a:solidFill>
                  <a:srgbClr val="DB372D"/>
                </a:solidFill>
              </a:rPr>
            </a:br>
            <a:r>
              <a:rPr lang="en-US" sz="2400" b="1" dirty="0" smtClean="0">
                <a:solidFill>
                  <a:srgbClr val="DB372D"/>
                </a:solidFill>
              </a:rPr>
              <a:t>AWARENESS</a:t>
            </a:r>
            <a:endParaRPr lang="en-US" sz="1600" dirty="0">
              <a:solidFill>
                <a:srgbClr val="DB372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">
  <a:themeElements>
    <a:clrScheme name="BASIC SLID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6FF"/>
      </a:accent1>
      <a:accent2>
        <a:srgbClr val="009900"/>
      </a:accent2>
      <a:accent3>
        <a:srgbClr val="AAAAAA"/>
      </a:accent3>
      <a:accent4>
        <a:srgbClr val="DADADA"/>
      </a:accent4>
      <a:accent5>
        <a:srgbClr val="ADB8FF"/>
      </a:accent5>
      <a:accent6>
        <a:srgbClr val="008A00"/>
      </a:accent6>
      <a:hlink>
        <a:srgbClr val="D21900"/>
      </a:hlink>
      <a:folHlink>
        <a:srgbClr val="CCCCCC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4">
        <a:dk1>
          <a:srgbClr val="868686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9900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8A00"/>
        </a:accent6>
        <a:hlink>
          <a:srgbClr val="D219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9900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8A00"/>
        </a:accent6>
        <a:hlink>
          <a:srgbClr val="D219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617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Times New Roman</vt:lpstr>
      <vt:lpstr>Contemporary</vt:lpstr>
      <vt:lpstr>Office Theme</vt:lpstr>
      <vt:lpstr>Building Conceptual Awareness: Experiential Learning and the Degree Level Standard</vt:lpstr>
      <vt:lpstr>Characteristics of an Ontario college degree program…</vt:lpstr>
      <vt:lpstr>Finding a place for experiential learning…</vt:lpstr>
      <vt:lpstr>Conceptual Awareness – Student View</vt:lpstr>
      <vt:lpstr>Conceptual Awareness – Program View</vt:lpstr>
      <vt:lpstr>Taking Stock…</vt:lpstr>
      <vt:lpstr>Advising the Program… (or “why me?!”)</vt:lpstr>
      <vt:lpstr>CONCEPTUAL METHODOLOGICAL AWARENESS</vt:lpstr>
      <vt:lpstr>CONCEPTUAL METHODOLOGICAL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Fanshawe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METHODOLOGICAL AWARENESS</dc:title>
  <dc:creator>Barnard, Melissa</dc:creator>
  <cp:lastModifiedBy>Meahan, Paul</cp:lastModifiedBy>
  <cp:revision>19</cp:revision>
  <dcterms:created xsi:type="dcterms:W3CDTF">2018-10-04T14:38:26Z</dcterms:created>
  <dcterms:modified xsi:type="dcterms:W3CDTF">2018-10-05T15:58:29Z</dcterms:modified>
</cp:coreProperties>
</file>