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7" r:id="rId3"/>
    <p:sldId id="263" r:id="rId4"/>
    <p:sldId id="290" r:id="rId5"/>
    <p:sldId id="297" r:id="rId6"/>
    <p:sldId id="298" r:id="rId7"/>
    <p:sldId id="307" r:id="rId8"/>
    <p:sldId id="299" r:id="rId9"/>
    <p:sldId id="319" r:id="rId10"/>
    <p:sldId id="309" r:id="rId11"/>
    <p:sldId id="314" r:id="rId12"/>
    <p:sldId id="315" r:id="rId13"/>
    <p:sldId id="316" r:id="rId14"/>
    <p:sldId id="317" r:id="rId15"/>
    <p:sldId id="318" r:id="rId16"/>
    <p:sldId id="313" r:id="rId17"/>
    <p:sldId id="320" r:id="rId18"/>
    <p:sldId id="311" r:id="rId19"/>
    <p:sldId id="312" r:id="rId20"/>
    <p:sldId id="31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Brown" initials="AB" lastIdx="1" clrIdx="0">
    <p:extLst>
      <p:ext uri="{19B8F6BF-5375-455C-9EA6-DF929625EA0E}">
        <p15:presenceInfo xmlns:p15="http://schemas.microsoft.com/office/powerpoint/2012/main" userId="Amanda Brown" providerId="None"/>
      </p:ext>
    </p:extLst>
  </p:cmAuthor>
  <p:cmAuthor id="2" name="Kristine Dawson" initials="KD" lastIdx="6" clrIdx="1">
    <p:extLst>
      <p:ext uri="{19B8F6BF-5375-455C-9EA6-DF929625EA0E}">
        <p15:presenceInfo xmlns:p15="http://schemas.microsoft.com/office/powerpoint/2012/main" userId="S-1-5-21-3878558420-2716598543-3751540048-159404" providerId="AD"/>
      </p:ext>
    </p:extLst>
  </p:cmAuthor>
  <p:cmAuthor id="3" name="Anne Fannon" initials="AF" lastIdx="3" clrIdx="2">
    <p:extLst>
      <p:ext uri="{19B8F6BF-5375-455C-9EA6-DF929625EA0E}">
        <p15:presenceInfo xmlns:p15="http://schemas.microsoft.com/office/powerpoint/2012/main" userId="S-1-5-21-1417001333-651377827-839522115-248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9CD9"/>
    <a:srgbClr val="00AADC"/>
    <a:srgbClr val="0089B4"/>
    <a:srgbClr val="3C3C3C"/>
    <a:srgbClr val="E3E3E3"/>
    <a:srgbClr val="E6332A"/>
    <a:srgbClr val="3A3A3C"/>
    <a:srgbClr val="36A9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30" autoAdjust="0"/>
    <p:restoredTop sz="76426" autoAdjust="0"/>
  </p:normalViewPr>
  <p:slideViewPr>
    <p:cSldViewPr snapToGrid="0">
      <p:cViewPr varScale="1">
        <p:scale>
          <a:sx n="89" d="100"/>
          <a:sy n="89"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B47419-32EE-443E-BE9A-0E05FDAAAFFF}"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B262CE-3A21-4370-AC3B-F816193D2DA5}" type="slidenum">
              <a:rPr lang="en-US" smtClean="0"/>
              <a:t>‹#›</a:t>
            </a:fld>
            <a:endParaRPr lang="en-US"/>
          </a:p>
        </p:txBody>
      </p:sp>
    </p:spTree>
    <p:extLst>
      <p:ext uri="{BB962C8B-B14F-4D97-AF65-F5344CB8AC3E}">
        <p14:creationId xmlns:p14="http://schemas.microsoft.com/office/powerpoint/2010/main" val="2709832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in.gov.on.ca/en/credit/cetc/"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B262CE-3A21-4370-AC3B-F816193D2DA5}" type="slidenum">
              <a:rPr lang="en-US" smtClean="0"/>
              <a:t>1</a:t>
            </a:fld>
            <a:endParaRPr lang="en-US"/>
          </a:p>
        </p:txBody>
      </p:sp>
    </p:spTree>
    <p:extLst>
      <p:ext uri="{BB962C8B-B14F-4D97-AF65-F5344CB8AC3E}">
        <p14:creationId xmlns:p14="http://schemas.microsoft.com/office/powerpoint/2010/main" val="2342288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B262CE-3A21-4370-AC3B-F816193D2DA5}" type="slidenum">
              <a:rPr lang="en-US" smtClean="0"/>
              <a:t>11</a:t>
            </a:fld>
            <a:endParaRPr lang="en-US"/>
          </a:p>
        </p:txBody>
      </p:sp>
    </p:spTree>
    <p:extLst>
      <p:ext uri="{BB962C8B-B14F-4D97-AF65-F5344CB8AC3E}">
        <p14:creationId xmlns:p14="http://schemas.microsoft.com/office/powerpoint/2010/main" val="3113347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B262CE-3A21-4370-AC3B-F816193D2DA5}" type="slidenum">
              <a:rPr lang="en-US" smtClean="0"/>
              <a:t>12</a:t>
            </a:fld>
            <a:endParaRPr lang="en-US"/>
          </a:p>
        </p:txBody>
      </p:sp>
    </p:spTree>
    <p:extLst>
      <p:ext uri="{BB962C8B-B14F-4D97-AF65-F5344CB8AC3E}">
        <p14:creationId xmlns:p14="http://schemas.microsoft.com/office/powerpoint/2010/main" val="1791259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B262CE-3A21-4370-AC3B-F816193D2DA5}" type="slidenum">
              <a:rPr lang="en-US" smtClean="0"/>
              <a:t>13</a:t>
            </a:fld>
            <a:endParaRPr lang="en-US"/>
          </a:p>
        </p:txBody>
      </p:sp>
    </p:spTree>
    <p:extLst>
      <p:ext uri="{BB962C8B-B14F-4D97-AF65-F5344CB8AC3E}">
        <p14:creationId xmlns:p14="http://schemas.microsoft.com/office/powerpoint/2010/main" val="1541034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B262CE-3A21-4370-AC3B-F816193D2DA5}" type="slidenum">
              <a:rPr lang="en-US" smtClean="0"/>
              <a:t>14</a:t>
            </a:fld>
            <a:endParaRPr lang="en-US"/>
          </a:p>
        </p:txBody>
      </p:sp>
    </p:spTree>
    <p:extLst>
      <p:ext uri="{BB962C8B-B14F-4D97-AF65-F5344CB8AC3E}">
        <p14:creationId xmlns:p14="http://schemas.microsoft.com/office/powerpoint/2010/main" val="3569824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B262CE-3A21-4370-AC3B-F816193D2DA5}" type="slidenum">
              <a:rPr lang="en-US" smtClean="0"/>
              <a:t>15</a:t>
            </a:fld>
            <a:endParaRPr lang="en-US"/>
          </a:p>
        </p:txBody>
      </p:sp>
    </p:spTree>
    <p:extLst>
      <p:ext uri="{BB962C8B-B14F-4D97-AF65-F5344CB8AC3E}">
        <p14:creationId xmlns:p14="http://schemas.microsoft.com/office/powerpoint/2010/main" val="2714548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B262CE-3A21-4370-AC3B-F816193D2DA5}" type="slidenum">
              <a:rPr lang="en-US" smtClean="0"/>
              <a:t>16</a:t>
            </a:fld>
            <a:endParaRPr lang="en-US"/>
          </a:p>
        </p:txBody>
      </p:sp>
    </p:spTree>
    <p:extLst>
      <p:ext uri="{BB962C8B-B14F-4D97-AF65-F5344CB8AC3E}">
        <p14:creationId xmlns:p14="http://schemas.microsoft.com/office/powerpoint/2010/main" val="1753210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B262CE-3A21-4370-AC3B-F816193D2DA5}" type="slidenum">
              <a:rPr lang="en-US" smtClean="0"/>
              <a:t>18</a:t>
            </a:fld>
            <a:endParaRPr lang="en-US"/>
          </a:p>
        </p:txBody>
      </p:sp>
    </p:spTree>
    <p:extLst>
      <p:ext uri="{BB962C8B-B14F-4D97-AF65-F5344CB8AC3E}">
        <p14:creationId xmlns:p14="http://schemas.microsoft.com/office/powerpoint/2010/main" val="3933552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B262CE-3A21-4370-AC3B-F816193D2DA5}" type="slidenum">
              <a:rPr lang="en-US" smtClean="0"/>
              <a:t>19</a:t>
            </a:fld>
            <a:endParaRPr lang="en-US"/>
          </a:p>
        </p:txBody>
      </p:sp>
    </p:spTree>
    <p:extLst>
      <p:ext uri="{BB962C8B-B14F-4D97-AF65-F5344CB8AC3E}">
        <p14:creationId xmlns:p14="http://schemas.microsoft.com/office/powerpoint/2010/main" val="3452813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US" dirty="0" smtClean="0"/>
              <a:t>(a) Broaden the interpretation and understanding of the significance and value of cooperative education. </a:t>
            </a:r>
          </a:p>
          <a:p>
            <a:pPr marL="457200" lvl="1" indent="0">
              <a:buNone/>
            </a:pPr>
            <a:r>
              <a:rPr lang="en-US" dirty="0" smtClean="0"/>
              <a:t>(b) Strengthen the function of co-operative education through active interchange of ideas and experience amongst educators, employers and students. </a:t>
            </a:r>
          </a:p>
          <a:p>
            <a:pPr marL="457200" lvl="1" indent="0">
              <a:buNone/>
            </a:pPr>
            <a:r>
              <a:rPr lang="en-US" dirty="0" smtClean="0"/>
              <a:t>(c) Provide a source of information about co-operative education to counsellors, teachers, and administrators in secondary education.</a:t>
            </a:r>
          </a:p>
          <a:p>
            <a:pPr marL="457200" lvl="1" indent="0">
              <a:buNone/>
            </a:pPr>
            <a:r>
              <a:rPr lang="en-US" dirty="0" smtClean="0"/>
              <a:t>(d) Extend co-operative education participation to more colleges and universities, more students and more employers.</a:t>
            </a:r>
            <a:endParaRPr lang="en-CA" dirty="0" smtClean="0"/>
          </a:p>
          <a:p>
            <a:endParaRPr lang="en-US" dirty="0"/>
          </a:p>
        </p:txBody>
      </p:sp>
      <p:sp>
        <p:nvSpPr>
          <p:cNvPr id="4" name="Slide Number Placeholder 3"/>
          <p:cNvSpPr>
            <a:spLocks noGrp="1"/>
          </p:cNvSpPr>
          <p:nvPr>
            <p:ph type="sldNum" sz="quarter" idx="10"/>
          </p:nvPr>
        </p:nvSpPr>
        <p:spPr/>
        <p:txBody>
          <a:bodyPr/>
          <a:lstStyle/>
          <a:p>
            <a:fld id="{4BB262CE-3A21-4370-AC3B-F816193D2DA5}" type="slidenum">
              <a:rPr lang="en-US" smtClean="0"/>
              <a:t>2</a:t>
            </a:fld>
            <a:endParaRPr lang="en-US"/>
          </a:p>
        </p:txBody>
      </p:sp>
    </p:spTree>
    <p:extLst>
      <p:ext uri="{BB962C8B-B14F-4D97-AF65-F5344CB8AC3E}">
        <p14:creationId xmlns:p14="http://schemas.microsoft.com/office/powerpoint/2010/main" val="579844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Education</a:t>
            </a:r>
            <a:r>
              <a:rPr lang="en-US" baseline="0" dirty="0" smtClean="0"/>
              <a:t> is a provincial mandate</a:t>
            </a:r>
          </a:p>
          <a:p>
            <a:r>
              <a:rPr lang="en-CA" sz="3000" dirty="0" smtClean="0"/>
              <a:t>Lobbying for federal funding to create new co-op programs</a:t>
            </a:r>
          </a:p>
          <a:p>
            <a:pPr lvl="1"/>
            <a:r>
              <a:rPr lang="en-CA" sz="3000" dirty="0" smtClean="0"/>
              <a:t>CAFCE accreditation criteria used to determine eligibility for federal funding and other incentives (</a:t>
            </a:r>
            <a:r>
              <a:rPr lang="en-CA" sz="3000" dirty="0" smtClean="0">
                <a:hlinkClick r:id="rId3"/>
              </a:rPr>
              <a:t>Ontario Co-operative Education Tax Credit</a:t>
            </a:r>
            <a:r>
              <a:rPr lang="en-CA" sz="3000" dirty="0" smtClean="0"/>
              <a:t>)</a:t>
            </a:r>
          </a:p>
          <a:p>
            <a:r>
              <a:rPr lang="en-CA" sz="3000" dirty="0" smtClean="0"/>
              <a:t>Funding for the association to establish a secretariat and develop resources for practitioners – helped to create quality programming across the country</a:t>
            </a:r>
          </a:p>
          <a:p>
            <a:endParaRPr lang="en-US" baseline="0" dirty="0" smtClean="0"/>
          </a:p>
          <a:p>
            <a:endParaRPr lang="en-US" baseline="0" dirty="0" smtClean="0"/>
          </a:p>
          <a:p>
            <a:r>
              <a:rPr lang="en-US" baseline="0" dirty="0" smtClean="0"/>
              <a:t>1976-1977</a:t>
            </a:r>
          </a:p>
          <a:p>
            <a:r>
              <a:rPr lang="en-US" dirty="0" smtClean="0"/>
              <a:t> There was a very clear need identified in this period of rapid growth in co-operative education programs to more strictly define co-operative education which, even in the education community, seemed to mean different things to different people. McCallum added further to this debate by suggesting that co-operative education was part of an umbrella term of experiential education. Whether a learning experience is paid or not paid, whether it is full time or part time, whether it is recurring or formal or a onetime event determines whether the experience is considered as co-operative education, internship, field experience or work study.17 </a:t>
            </a:r>
          </a:p>
          <a:p>
            <a:r>
              <a:rPr lang="en-US" dirty="0" smtClean="0"/>
              <a:t> </a:t>
            </a:r>
          </a:p>
          <a:p>
            <a:r>
              <a:rPr lang="en-US" dirty="0" smtClean="0"/>
              <a:t> Bruce McCallum, 1976-1977 President, reported, “….getting disturbed when I hear that a so called co-operative program is being established which will have, as its bare minimum, a one-month work experience within a program. I should point out that I am not against these kinds of programs, but surely they are not co-operative education?</a:t>
            </a:r>
            <a:endParaRPr lang="en-US" dirty="0"/>
          </a:p>
        </p:txBody>
      </p:sp>
      <p:sp>
        <p:nvSpPr>
          <p:cNvPr id="4" name="Slide Number Placeholder 3"/>
          <p:cNvSpPr>
            <a:spLocks noGrp="1"/>
          </p:cNvSpPr>
          <p:nvPr>
            <p:ph type="sldNum" sz="quarter" idx="10"/>
          </p:nvPr>
        </p:nvSpPr>
        <p:spPr/>
        <p:txBody>
          <a:bodyPr/>
          <a:lstStyle/>
          <a:p>
            <a:fld id="{4BB262CE-3A21-4370-AC3B-F816193D2DA5}" type="slidenum">
              <a:rPr lang="en-US" smtClean="0"/>
              <a:t>3</a:t>
            </a:fld>
            <a:endParaRPr lang="en-US"/>
          </a:p>
        </p:txBody>
      </p:sp>
    </p:spTree>
    <p:extLst>
      <p:ext uri="{BB962C8B-B14F-4D97-AF65-F5344CB8AC3E}">
        <p14:creationId xmlns:p14="http://schemas.microsoft.com/office/powerpoint/2010/main" val="349553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B262CE-3A21-4370-AC3B-F816193D2DA5}" type="slidenum">
              <a:rPr lang="en-US" smtClean="0"/>
              <a:t>5</a:t>
            </a:fld>
            <a:endParaRPr lang="en-US"/>
          </a:p>
        </p:txBody>
      </p:sp>
    </p:spTree>
    <p:extLst>
      <p:ext uri="{BB962C8B-B14F-4D97-AF65-F5344CB8AC3E}">
        <p14:creationId xmlns:p14="http://schemas.microsoft.com/office/powerpoint/2010/main" val="490544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B262CE-3A21-4370-AC3B-F816193D2DA5}" type="slidenum">
              <a:rPr lang="en-US" smtClean="0"/>
              <a:t>6</a:t>
            </a:fld>
            <a:endParaRPr lang="en-US"/>
          </a:p>
        </p:txBody>
      </p:sp>
    </p:spTree>
    <p:extLst>
      <p:ext uri="{BB962C8B-B14F-4D97-AF65-F5344CB8AC3E}">
        <p14:creationId xmlns:p14="http://schemas.microsoft.com/office/powerpoint/2010/main" val="975404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B262CE-3A21-4370-AC3B-F816193D2DA5}" type="slidenum">
              <a:rPr lang="en-US" smtClean="0"/>
              <a:t>7</a:t>
            </a:fld>
            <a:endParaRPr lang="en-US"/>
          </a:p>
        </p:txBody>
      </p:sp>
    </p:spTree>
    <p:extLst>
      <p:ext uri="{BB962C8B-B14F-4D97-AF65-F5344CB8AC3E}">
        <p14:creationId xmlns:p14="http://schemas.microsoft.com/office/powerpoint/2010/main" val="1545014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B262CE-3A21-4370-AC3B-F816193D2DA5}" type="slidenum">
              <a:rPr lang="en-US" smtClean="0"/>
              <a:t>8</a:t>
            </a:fld>
            <a:endParaRPr lang="en-US"/>
          </a:p>
        </p:txBody>
      </p:sp>
    </p:spTree>
    <p:extLst>
      <p:ext uri="{BB962C8B-B14F-4D97-AF65-F5344CB8AC3E}">
        <p14:creationId xmlns:p14="http://schemas.microsoft.com/office/powerpoint/2010/main" val="2680746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B262CE-3A21-4370-AC3B-F816193D2DA5}" type="slidenum">
              <a:rPr lang="en-US" smtClean="0"/>
              <a:t>9</a:t>
            </a:fld>
            <a:endParaRPr lang="en-US"/>
          </a:p>
        </p:txBody>
      </p:sp>
    </p:spTree>
    <p:extLst>
      <p:ext uri="{BB962C8B-B14F-4D97-AF65-F5344CB8AC3E}">
        <p14:creationId xmlns:p14="http://schemas.microsoft.com/office/powerpoint/2010/main" val="3227632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B262CE-3A21-4370-AC3B-F816193D2DA5}" type="slidenum">
              <a:rPr lang="en-US" smtClean="0"/>
              <a:t>10</a:t>
            </a:fld>
            <a:endParaRPr lang="en-US"/>
          </a:p>
        </p:txBody>
      </p:sp>
    </p:spTree>
    <p:extLst>
      <p:ext uri="{BB962C8B-B14F-4D97-AF65-F5344CB8AC3E}">
        <p14:creationId xmlns:p14="http://schemas.microsoft.com/office/powerpoint/2010/main" val="2780293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85C70C7-EF15-457D-904B-9825502DA4A9}" type="datetimeFigureOut">
              <a:rPr lang="en-CA" smtClean="0"/>
              <a:t>09/10/2018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13327D7-1B61-4F68-876E-414A736B8998}" type="slidenum">
              <a:rPr lang="en-CA" smtClean="0"/>
              <a:t>‹#›</a:t>
            </a:fld>
            <a:endParaRPr lang="en-CA" dirty="0"/>
          </a:p>
        </p:txBody>
      </p:sp>
    </p:spTree>
    <p:extLst>
      <p:ext uri="{BB962C8B-B14F-4D97-AF65-F5344CB8AC3E}">
        <p14:creationId xmlns:p14="http://schemas.microsoft.com/office/powerpoint/2010/main" val="72553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85C70C7-EF15-457D-904B-9825502DA4A9}" type="datetimeFigureOut">
              <a:rPr lang="en-CA" smtClean="0"/>
              <a:t>09/10/2018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13327D7-1B61-4F68-876E-414A736B8998}" type="slidenum">
              <a:rPr lang="en-CA" smtClean="0"/>
              <a:t>‹#›</a:t>
            </a:fld>
            <a:endParaRPr lang="en-CA" dirty="0"/>
          </a:p>
        </p:txBody>
      </p:sp>
    </p:spTree>
    <p:extLst>
      <p:ext uri="{BB962C8B-B14F-4D97-AF65-F5344CB8AC3E}">
        <p14:creationId xmlns:p14="http://schemas.microsoft.com/office/powerpoint/2010/main" val="83014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85C70C7-EF15-457D-904B-9825502DA4A9}" type="datetimeFigureOut">
              <a:rPr lang="en-CA" smtClean="0"/>
              <a:t>09/10/2018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13327D7-1B61-4F68-876E-414A736B8998}" type="slidenum">
              <a:rPr lang="en-CA" smtClean="0"/>
              <a:t>‹#›</a:t>
            </a:fld>
            <a:endParaRPr lang="en-CA" dirty="0"/>
          </a:p>
        </p:txBody>
      </p:sp>
    </p:spTree>
    <p:extLst>
      <p:ext uri="{BB962C8B-B14F-4D97-AF65-F5344CB8AC3E}">
        <p14:creationId xmlns:p14="http://schemas.microsoft.com/office/powerpoint/2010/main" val="624897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CEC6DAE8-45D3-6D41-9653-A911AADBBACD}"/>
              </a:ext>
            </a:extLst>
          </p:cNvPr>
          <p:cNvGrpSpPr/>
          <p:nvPr userDrawn="1"/>
        </p:nvGrpSpPr>
        <p:grpSpPr>
          <a:xfrm>
            <a:off x="454345" y="5443211"/>
            <a:ext cx="7893344" cy="976108"/>
            <a:chOff x="454345" y="5443211"/>
            <a:chExt cx="7893344" cy="976108"/>
          </a:xfrm>
        </p:grpSpPr>
        <p:pic>
          <p:nvPicPr>
            <p:cNvPr id="8" name="Picture 7">
              <a:extLst>
                <a:ext uri="{FF2B5EF4-FFF2-40B4-BE49-F238E27FC236}">
                  <a16:creationId xmlns:a16="http://schemas.microsoft.com/office/drawing/2014/main" xmlns="" id="{8E5978C8-C557-2A42-833B-49F5D8CD1138}"/>
                </a:ext>
              </a:extLst>
            </p:cNvPr>
            <p:cNvPicPr>
              <a:picLocks noChangeAspect="1"/>
            </p:cNvPicPr>
            <p:nvPr/>
          </p:nvPicPr>
          <p:blipFill>
            <a:blip r:embed="rId2"/>
            <a:stretch>
              <a:fillRect/>
            </a:stretch>
          </p:blipFill>
          <p:spPr>
            <a:xfrm>
              <a:off x="454345" y="5443211"/>
              <a:ext cx="3657600" cy="976108"/>
            </a:xfrm>
            <a:prstGeom prst="rect">
              <a:avLst/>
            </a:prstGeom>
          </p:spPr>
        </p:pic>
        <p:pic>
          <p:nvPicPr>
            <p:cNvPr id="9" name="Picture 8">
              <a:extLst>
                <a:ext uri="{FF2B5EF4-FFF2-40B4-BE49-F238E27FC236}">
                  <a16:creationId xmlns:a16="http://schemas.microsoft.com/office/drawing/2014/main" xmlns="" id="{478D907A-EB6D-BA47-B658-D36096FFB712}"/>
                </a:ext>
              </a:extLst>
            </p:cNvPr>
            <p:cNvPicPr>
              <a:picLocks noChangeAspect="1"/>
            </p:cNvPicPr>
            <p:nvPr/>
          </p:nvPicPr>
          <p:blipFill>
            <a:blip r:embed="rId3"/>
            <a:stretch>
              <a:fillRect/>
            </a:stretch>
          </p:blipFill>
          <p:spPr>
            <a:xfrm>
              <a:off x="4690089" y="5534083"/>
              <a:ext cx="3657600" cy="819033"/>
            </a:xfrm>
            <a:prstGeom prst="rect">
              <a:avLst/>
            </a:prstGeom>
          </p:spPr>
        </p:pic>
      </p:grpSp>
    </p:spTree>
    <p:extLst>
      <p:ext uri="{BB962C8B-B14F-4D97-AF65-F5344CB8AC3E}">
        <p14:creationId xmlns:p14="http://schemas.microsoft.com/office/powerpoint/2010/main" val="1150635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2976F-EA2A-7546-9D7C-560C9D23AE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1D833EA-BA07-094F-910A-6B3BC1045A4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3BFB0E-5FC1-E44D-B6F0-0C6C0D6E7B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01B1F6-E870-F245-9D8C-37B652F722F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F62105AA-0C0A-7245-85AC-E10B4616C73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D12F7885-2317-074B-958B-0A3330D740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A92C3-9AAD-7846-A54F-7C99BB8E49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9133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8FDE30-C2AD-5046-B21B-D147666368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6C03C71-66EE-E14F-B970-9D058F8075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42DFF33-E624-4645-B341-4A22C384C14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01B1F6-E870-F245-9D8C-37B652F722F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0EE2A80A-A33B-8940-8FC9-BB7105FB9FC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8C52ECDA-1FCC-D947-8E5F-5EBBD8F20C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A92C3-9AAD-7846-A54F-7C99BB8E49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5858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0432C6-11C3-1442-9511-246ECA6B2A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5A358B9-37B8-8C48-BB25-CC74A4AC564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52AAA50-36F2-014F-BDD6-CBEFF028150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D95B48D-F594-C740-86D8-EC723ECD3F3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01B1F6-E870-F245-9D8C-37B652F722F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5744AB57-6593-A54C-8B8B-DD6BCFA0DFE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3DAE4C2E-194D-8941-B39E-E3791A5D7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A92C3-9AAD-7846-A54F-7C99BB8E49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8131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10BF47-DEFB-FE40-921B-226209C247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2572FBF-C1F9-CD4C-B489-4BF52673B7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168CDC2E-BBC4-AA48-B1A1-E257571DD28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2B78AB5-18F1-144B-8992-27B34E5DB1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1FDE6293-A497-0541-B289-5E6614ABB4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6508CC7-B3AC-8041-AB99-C6FAFBB69A7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01B1F6-E870-F245-9D8C-37B652F722F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xmlns="" id="{5806949B-A9DD-EB4D-ACA1-28D7AEB9ECB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xmlns="" id="{C0278856-74D1-8C49-BD11-C37C1C84C3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A92C3-9AAD-7846-A54F-7C99BB8E49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129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9E3E5A-A4C8-7E4F-8D68-BCDBB1A4E8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177F6C8-5368-AB4F-9D50-AED33D88435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01B1F6-E870-F245-9D8C-37B652F722F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xmlns="" id="{D0A45A17-8F91-974D-BBE5-156A0DE5F1D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xmlns="" id="{17C25549-05C9-6845-A4E8-4E19DD50E3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A92C3-9AAD-7846-A54F-7C99BB8E49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639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398CF92-0777-4542-BE2C-5414A17AEAC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01B1F6-E870-F245-9D8C-37B652F722F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A73D3021-AA2B-D246-904A-6EBE2FA85FE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5D256E99-75C6-5B49-B990-4AB4597077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A92C3-9AAD-7846-A54F-7C99BB8E49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058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873C38-A910-FD4D-9D4F-6FBF07A6C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FC15C67-F322-7845-A168-00F64D80E3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0401EE0-7022-7A4D-A513-76C1FEF246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BDB0873-6D33-654B-94FE-DDE5FAB3FCB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01B1F6-E870-F245-9D8C-37B652F722F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E121A5BF-F699-AE4B-88C0-F5D9AF316C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E8A8CADF-50F2-7F46-8B43-4E3EDF4D71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A92C3-9AAD-7846-A54F-7C99BB8E49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171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85C70C7-EF15-457D-904B-9825502DA4A9}" type="datetimeFigureOut">
              <a:rPr lang="en-CA" smtClean="0"/>
              <a:t>09/10/2018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13327D7-1B61-4F68-876E-414A736B8998}" type="slidenum">
              <a:rPr lang="en-CA" smtClean="0"/>
              <a:t>‹#›</a:t>
            </a:fld>
            <a:endParaRPr lang="en-CA" dirty="0"/>
          </a:p>
        </p:txBody>
      </p:sp>
    </p:spTree>
    <p:extLst>
      <p:ext uri="{BB962C8B-B14F-4D97-AF65-F5344CB8AC3E}">
        <p14:creationId xmlns:p14="http://schemas.microsoft.com/office/powerpoint/2010/main" val="2074928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428A6D-5941-804E-B15C-68CAD1851E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680C5D2-C1DE-7541-B4F9-02D0C93531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5CCD8934-C043-E648-B65C-F0EDF1C6E0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E9B3984B-7E01-984C-A5EA-9D402BB83C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01B1F6-E870-F245-9D8C-37B652F722F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BB0BC5C7-56F5-2540-B883-DFD552B9519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3B9D1DEA-FBE3-C440-A7E1-3F4A6843B0F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A92C3-9AAD-7846-A54F-7C99BB8E49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6625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82482E-672D-184C-A638-422958E7A4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9627CAD-4FC4-C447-B034-CEEDBFC457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ABCAF8B-5B50-C148-910A-FADBFD318BF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01B1F6-E870-F245-9D8C-37B652F722F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E4D3D724-A7D9-F746-976E-D3B6CE07005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C45B0B68-A7D6-484D-8BCD-9DC512432F1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A92C3-9AAD-7846-A54F-7C99BB8E49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6320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142DCDB-B167-3848-A681-FAA24E7B23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9F686BA-F0F4-B046-9D7B-1D4DC3AC06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B8056BF-3298-7442-9D89-A7E3BBA745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01B1F6-E870-F245-9D8C-37B652F722F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67A726AF-0AED-0A4C-93A4-4494E9AA41F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BA62A8DA-FA86-4E4B-A4F7-D9230EB788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A92C3-9AAD-7846-A54F-7C99BB8E49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149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85C70C7-EF15-457D-904B-9825502DA4A9}" type="datetimeFigureOut">
              <a:rPr lang="en-CA" smtClean="0"/>
              <a:t>09/10/2018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113327D7-1B61-4F68-876E-414A736B8998}" type="slidenum">
              <a:rPr lang="en-CA" smtClean="0"/>
              <a:t>‹#›</a:t>
            </a:fld>
            <a:endParaRPr lang="en-CA" dirty="0"/>
          </a:p>
        </p:txBody>
      </p:sp>
    </p:spTree>
    <p:extLst>
      <p:ext uri="{BB962C8B-B14F-4D97-AF65-F5344CB8AC3E}">
        <p14:creationId xmlns:p14="http://schemas.microsoft.com/office/powerpoint/2010/main" val="4131449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85C70C7-EF15-457D-904B-9825502DA4A9}" type="datetimeFigureOut">
              <a:rPr lang="en-CA" smtClean="0"/>
              <a:t>09/10/2018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13327D7-1B61-4F68-876E-414A736B8998}" type="slidenum">
              <a:rPr lang="en-CA" smtClean="0"/>
              <a:t>‹#›</a:t>
            </a:fld>
            <a:endParaRPr lang="en-CA" dirty="0"/>
          </a:p>
        </p:txBody>
      </p:sp>
    </p:spTree>
    <p:extLst>
      <p:ext uri="{BB962C8B-B14F-4D97-AF65-F5344CB8AC3E}">
        <p14:creationId xmlns:p14="http://schemas.microsoft.com/office/powerpoint/2010/main" val="4195644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85C70C7-EF15-457D-904B-9825502DA4A9}" type="datetimeFigureOut">
              <a:rPr lang="en-CA" smtClean="0"/>
              <a:t>09/10/2018</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113327D7-1B61-4F68-876E-414A736B8998}" type="slidenum">
              <a:rPr lang="en-CA" smtClean="0"/>
              <a:t>‹#›</a:t>
            </a:fld>
            <a:endParaRPr lang="en-CA" dirty="0"/>
          </a:p>
        </p:txBody>
      </p:sp>
    </p:spTree>
    <p:extLst>
      <p:ext uri="{BB962C8B-B14F-4D97-AF65-F5344CB8AC3E}">
        <p14:creationId xmlns:p14="http://schemas.microsoft.com/office/powerpoint/2010/main" val="917946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85C70C7-EF15-457D-904B-9825502DA4A9}" type="datetimeFigureOut">
              <a:rPr lang="en-CA" smtClean="0"/>
              <a:t>09/10/2018</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113327D7-1B61-4F68-876E-414A736B8998}" type="slidenum">
              <a:rPr lang="en-CA" smtClean="0"/>
              <a:t>‹#›</a:t>
            </a:fld>
            <a:endParaRPr lang="en-CA" dirty="0"/>
          </a:p>
        </p:txBody>
      </p:sp>
    </p:spTree>
    <p:extLst>
      <p:ext uri="{BB962C8B-B14F-4D97-AF65-F5344CB8AC3E}">
        <p14:creationId xmlns:p14="http://schemas.microsoft.com/office/powerpoint/2010/main" val="4125397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5C70C7-EF15-457D-904B-9825502DA4A9}" type="datetimeFigureOut">
              <a:rPr lang="en-CA" smtClean="0"/>
              <a:t>09/10/2018</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113327D7-1B61-4F68-876E-414A736B8998}" type="slidenum">
              <a:rPr lang="en-CA" smtClean="0"/>
              <a:t>‹#›</a:t>
            </a:fld>
            <a:endParaRPr lang="en-CA" dirty="0"/>
          </a:p>
        </p:txBody>
      </p:sp>
    </p:spTree>
    <p:extLst>
      <p:ext uri="{BB962C8B-B14F-4D97-AF65-F5344CB8AC3E}">
        <p14:creationId xmlns:p14="http://schemas.microsoft.com/office/powerpoint/2010/main" val="743637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5C70C7-EF15-457D-904B-9825502DA4A9}" type="datetimeFigureOut">
              <a:rPr lang="en-CA" smtClean="0"/>
              <a:t>09/10/2018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13327D7-1B61-4F68-876E-414A736B8998}" type="slidenum">
              <a:rPr lang="en-CA" smtClean="0"/>
              <a:t>‹#›</a:t>
            </a:fld>
            <a:endParaRPr lang="en-CA" dirty="0"/>
          </a:p>
        </p:txBody>
      </p:sp>
    </p:spTree>
    <p:extLst>
      <p:ext uri="{BB962C8B-B14F-4D97-AF65-F5344CB8AC3E}">
        <p14:creationId xmlns:p14="http://schemas.microsoft.com/office/powerpoint/2010/main" val="3329870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85C70C7-EF15-457D-904B-9825502DA4A9}" type="datetimeFigureOut">
              <a:rPr lang="en-CA" smtClean="0"/>
              <a:t>09/10/2018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113327D7-1B61-4F68-876E-414A736B8998}" type="slidenum">
              <a:rPr lang="en-CA" smtClean="0"/>
              <a:t>‹#›</a:t>
            </a:fld>
            <a:endParaRPr lang="en-CA" dirty="0"/>
          </a:p>
        </p:txBody>
      </p:sp>
    </p:spTree>
    <p:extLst>
      <p:ext uri="{BB962C8B-B14F-4D97-AF65-F5344CB8AC3E}">
        <p14:creationId xmlns:p14="http://schemas.microsoft.com/office/powerpoint/2010/main" val="3367761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5C70C7-EF15-457D-904B-9825502DA4A9}" type="datetimeFigureOut">
              <a:rPr lang="en-CA" smtClean="0"/>
              <a:t>09/10/2018</a:t>
            </a:fld>
            <a:endParaRPr lang="en-C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3327D7-1B61-4F68-876E-414A736B8998}" type="slidenum">
              <a:rPr lang="en-CA" smtClean="0"/>
              <a:t>‹#›</a:t>
            </a:fld>
            <a:endParaRPr lang="en-CA" dirty="0"/>
          </a:p>
        </p:txBody>
      </p:sp>
    </p:spTree>
    <p:extLst>
      <p:ext uri="{BB962C8B-B14F-4D97-AF65-F5344CB8AC3E}">
        <p14:creationId xmlns:p14="http://schemas.microsoft.com/office/powerpoint/2010/main" val="1718181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BA7E189-FCD2-FE41-B2DA-1386464F3E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D6BEB3A-0530-9A46-AB88-C74845BEBF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7D250B9-265C-9543-B9F3-2AA4BDA1B1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901B1F6-E870-F245-9D8C-37B652F722F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6DD29744-6ECD-8646-87CC-74A5801B8E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DDC47FD6-4D33-3E42-AB78-9E8245A509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E9A92C3-9AAD-7846-A54F-7C99BB8E498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432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7.emf"/><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xmlns="" id="{6442CC34-5330-1246-9604-FC5CA70F61AD}"/>
              </a:ext>
            </a:extLst>
          </p:cNvPr>
          <p:cNvSpPr txBox="1">
            <a:spLocks/>
          </p:cNvSpPr>
          <p:nvPr/>
        </p:nvSpPr>
        <p:spPr>
          <a:xfrm>
            <a:off x="1015909" y="1111882"/>
            <a:ext cx="8520210" cy="331860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4000" dirty="0" smtClean="0">
                <a:solidFill>
                  <a:srgbClr val="209CD9"/>
                </a:solidFill>
                <a:latin typeface="Lato" panose="020F0502020204030203"/>
                <a:cs typeface="Rubik" pitchFamily="2" charset="-79"/>
              </a:rPr>
              <a:t>Defining, tracking and assessing WIL at the </a:t>
            </a:r>
            <a:r>
              <a:rPr lang="en-CA" sz="4000" b="1" dirty="0" smtClean="0">
                <a:solidFill>
                  <a:srgbClr val="209CD9"/>
                </a:solidFill>
                <a:latin typeface="Lato" panose="020F0502020204030203"/>
                <a:cs typeface="Rubik" pitchFamily="2" charset="-79"/>
              </a:rPr>
              <a:t>national level</a:t>
            </a:r>
          </a:p>
          <a:p>
            <a:pPr algn="l"/>
            <a:endParaRPr lang="en-US" sz="4000" b="1" dirty="0">
              <a:solidFill>
                <a:srgbClr val="209CD9"/>
              </a:solidFill>
              <a:latin typeface="Lato" panose="020F0502020204030203"/>
              <a:cs typeface="Rubik" pitchFamily="2" charset="-79"/>
            </a:endParaRPr>
          </a:p>
        </p:txBody>
      </p:sp>
      <p:sp>
        <p:nvSpPr>
          <p:cNvPr id="6" name="Text Placeholder 2">
            <a:extLst>
              <a:ext uri="{FF2B5EF4-FFF2-40B4-BE49-F238E27FC236}">
                <a16:creationId xmlns:a16="http://schemas.microsoft.com/office/drawing/2014/main" xmlns="" id="{1C874BEE-AE8B-CD4D-B871-4356F81F110E}"/>
              </a:ext>
            </a:extLst>
          </p:cNvPr>
          <p:cNvSpPr txBox="1">
            <a:spLocks/>
          </p:cNvSpPr>
          <p:nvPr/>
        </p:nvSpPr>
        <p:spPr>
          <a:xfrm>
            <a:off x="1057316" y="4066258"/>
            <a:ext cx="8120409" cy="123972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rgbClr val="F53B3C"/>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b="1" dirty="0" smtClean="0">
                <a:solidFill>
                  <a:srgbClr val="F43F38"/>
                </a:solidFill>
              </a:rPr>
              <a:t>Kristine Dawson, Conestoga College</a:t>
            </a:r>
            <a:br>
              <a:rPr lang="en-CA" sz="2400" b="1" dirty="0" smtClean="0">
                <a:solidFill>
                  <a:srgbClr val="F43F38"/>
                </a:solidFill>
              </a:rPr>
            </a:br>
            <a:r>
              <a:rPr lang="en-CA" sz="2400" b="1" dirty="0" smtClean="0">
                <a:solidFill>
                  <a:srgbClr val="F43F38"/>
                </a:solidFill>
              </a:rPr>
              <a:t>Anne-Marie </a:t>
            </a:r>
            <a:r>
              <a:rPr lang="en-CA" sz="2400" b="1" dirty="0" err="1" smtClean="0">
                <a:solidFill>
                  <a:srgbClr val="F43F38"/>
                </a:solidFill>
              </a:rPr>
              <a:t>Fannon</a:t>
            </a:r>
            <a:r>
              <a:rPr lang="en-CA" sz="2400" b="1" dirty="0" smtClean="0">
                <a:solidFill>
                  <a:srgbClr val="F43F38"/>
                </a:solidFill>
              </a:rPr>
              <a:t>, University of Waterloo</a:t>
            </a:r>
            <a:br>
              <a:rPr lang="en-CA" sz="2400" b="1" dirty="0" smtClean="0">
                <a:solidFill>
                  <a:srgbClr val="F43F38"/>
                </a:solidFill>
              </a:rPr>
            </a:br>
            <a:r>
              <a:rPr lang="en-CA" sz="2400" b="1" dirty="0" smtClean="0">
                <a:solidFill>
                  <a:srgbClr val="F43F38"/>
                </a:solidFill>
              </a:rPr>
              <a:t>Cara </a:t>
            </a:r>
            <a:r>
              <a:rPr lang="en-CA" sz="2400" b="1" dirty="0" err="1" smtClean="0">
                <a:solidFill>
                  <a:srgbClr val="F43F38"/>
                </a:solidFill>
              </a:rPr>
              <a:t>Krezek</a:t>
            </a:r>
            <a:r>
              <a:rPr lang="en-CA" sz="2400" b="1" dirty="0" smtClean="0">
                <a:solidFill>
                  <a:srgbClr val="F43F38"/>
                </a:solidFill>
              </a:rPr>
              <a:t>, Brock University</a:t>
            </a:r>
            <a:endParaRPr lang="en-CA" sz="2400" b="1" dirty="0">
              <a:solidFill>
                <a:srgbClr val="F43F38"/>
              </a:solidFill>
            </a:endParaRPr>
          </a:p>
        </p:txBody>
      </p:sp>
      <p:grpSp>
        <p:nvGrpSpPr>
          <p:cNvPr id="7" name="Group 6">
            <a:extLst>
              <a:ext uri="{FF2B5EF4-FFF2-40B4-BE49-F238E27FC236}">
                <a16:creationId xmlns:a16="http://schemas.microsoft.com/office/drawing/2014/main" xmlns="" id="{2F3CF8BD-E8F5-9E43-8F47-4492D1679149}"/>
              </a:ext>
            </a:extLst>
          </p:cNvPr>
          <p:cNvGrpSpPr/>
          <p:nvPr/>
        </p:nvGrpSpPr>
        <p:grpSpPr>
          <a:xfrm>
            <a:off x="394711" y="5437663"/>
            <a:ext cx="8386218" cy="1014595"/>
            <a:chOff x="454345" y="5437663"/>
            <a:chExt cx="8386218" cy="1014595"/>
          </a:xfrm>
        </p:grpSpPr>
        <p:pic>
          <p:nvPicPr>
            <p:cNvPr id="8" name="Picture 7">
              <a:extLst>
                <a:ext uri="{FF2B5EF4-FFF2-40B4-BE49-F238E27FC236}">
                  <a16:creationId xmlns:a16="http://schemas.microsoft.com/office/drawing/2014/main" xmlns="" id="{160DA299-60E8-2C40-A175-5BC2D32F0872}"/>
                </a:ext>
              </a:extLst>
            </p:cNvPr>
            <p:cNvPicPr>
              <a:picLocks noChangeAspect="1"/>
            </p:cNvPicPr>
            <p:nvPr/>
          </p:nvPicPr>
          <p:blipFill>
            <a:blip r:embed="rId3"/>
            <a:stretch>
              <a:fillRect/>
            </a:stretch>
          </p:blipFill>
          <p:spPr>
            <a:xfrm>
              <a:off x="454345" y="5437663"/>
              <a:ext cx="3678390" cy="981656"/>
            </a:xfrm>
            <a:prstGeom prst="rect">
              <a:avLst/>
            </a:prstGeom>
          </p:spPr>
        </p:pic>
        <p:pic>
          <p:nvPicPr>
            <p:cNvPr id="9" name="Picture 8">
              <a:extLst>
                <a:ext uri="{FF2B5EF4-FFF2-40B4-BE49-F238E27FC236}">
                  <a16:creationId xmlns:a16="http://schemas.microsoft.com/office/drawing/2014/main" xmlns="" id="{4CF04B23-D63D-C140-9FDC-0EB4CF05BDA9}"/>
                </a:ext>
              </a:extLst>
            </p:cNvPr>
            <p:cNvPicPr>
              <a:picLocks noChangeAspect="1"/>
            </p:cNvPicPr>
            <p:nvPr/>
          </p:nvPicPr>
          <p:blipFill>
            <a:blip r:embed="rId4"/>
            <a:stretch>
              <a:fillRect/>
            </a:stretch>
          </p:blipFill>
          <p:spPr>
            <a:xfrm>
              <a:off x="4910776" y="5572276"/>
              <a:ext cx="3929787" cy="879982"/>
            </a:xfrm>
            <a:prstGeom prst="rect">
              <a:avLst/>
            </a:prstGeom>
          </p:spPr>
        </p:pic>
      </p:grpSp>
      <p:pic>
        <p:nvPicPr>
          <p:cNvPr id="10" name="Picture 9">
            <a:extLst>
              <a:ext uri="{FF2B5EF4-FFF2-40B4-BE49-F238E27FC236}">
                <a16:creationId xmlns:a16="http://schemas.microsoft.com/office/drawing/2014/main" xmlns="" id="{0962A83C-A320-784C-BCF8-D0DC8CE0BFCF}"/>
              </a:ext>
            </a:extLst>
          </p:cNvPr>
          <p:cNvPicPr>
            <a:picLocks noChangeAspect="1"/>
          </p:cNvPicPr>
          <p:nvPr/>
        </p:nvPicPr>
        <p:blipFill>
          <a:blip r:embed="rId5"/>
          <a:stretch>
            <a:fillRect/>
          </a:stretch>
        </p:blipFill>
        <p:spPr>
          <a:xfrm>
            <a:off x="1057316" y="724544"/>
            <a:ext cx="2134669" cy="614386"/>
          </a:xfrm>
          <a:prstGeom prst="rect">
            <a:avLst/>
          </a:prstGeom>
        </p:spPr>
      </p:pic>
    </p:spTree>
    <p:extLst>
      <p:ext uri="{BB962C8B-B14F-4D97-AF65-F5344CB8AC3E}">
        <p14:creationId xmlns:p14="http://schemas.microsoft.com/office/powerpoint/2010/main" val="318902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370CF91-966C-CF4D-A450-422DFF19C51F}"/>
              </a:ext>
            </a:extLst>
          </p:cNvPr>
          <p:cNvSpPr>
            <a:spLocks noGrp="1"/>
          </p:cNvSpPr>
          <p:nvPr>
            <p:ph idx="1"/>
          </p:nvPr>
        </p:nvSpPr>
        <p:spPr>
          <a:xfrm>
            <a:off x="744070" y="1153271"/>
            <a:ext cx="10633463" cy="4437257"/>
          </a:xfrm>
        </p:spPr>
        <p:txBody>
          <a:bodyPr>
            <a:normAutofit/>
          </a:bodyPr>
          <a:lstStyle/>
          <a:p>
            <a:r>
              <a:rPr lang="en-US" dirty="0" smtClean="0"/>
              <a:t>Define what WIL is (and what it is not)</a:t>
            </a:r>
            <a:endParaRPr lang="en-US" dirty="0"/>
          </a:p>
          <a:p>
            <a:r>
              <a:rPr lang="en-US" dirty="0" smtClean="0"/>
              <a:t>Build on the base of our membership – experts, practioners</a:t>
            </a:r>
          </a:p>
          <a:p>
            <a:r>
              <a:rPr lang="en-US" dirty="0" smtClean="0"/>
              <a:t>Not prescriptive but inclusive – the ability to map definitions to broad categories</a:t>
            </a:r>
          </a:p>
          <a:p>
            <a:r>
              <a:rPr lang="en-US" dirty="0" smtClean="0"/>
              <a:t>Passed by our </a:t>
            </a:r>
            <a:r>
              <a:rPr lang="en-US" dirty="0" smtClean="0"/>
              <a:t>Board of Directors </a:t>
            </a:r>
            <a:r>
              <a:rPr lang="en-US" dirty="0" smtClean="0"/>
              <a:t>in </a:t>
            </a:r>
            <a:r>
              <a:rPr lang="en-US" dirty="0" smtClean="0"/>
              <a:t>2018</a:t>
            </a:r>
          </a:p>
          <a:p>
            <a:r>
              <a:rPr lang="en-US" dirty="0" smtClean="0"/>
              <a:t>Still evolving…</a:t>
            </a:r>
            <a:endParaRPr lang="en-US" dirty="0" smtClean="0"/>
          </a:p>
        </p:txBody>
      </p:sp>
      <p:sp>
        <p:nvSpPr>
          <p:cNvPr id="5" name="Title Placeholder 1">
            <a:extLst>
              <a:ext uri="{FF2B5EF4-FFF2-40B4-BE49-F238E27FC236}">
                <a16:creationId xmlns:a16="http://schemas.microsoft.com/office/drawing/2014/main" xmlns="" id="{159A20FC-BCC8-9347-8F0C-44B83B00CA91}"/>
              </a:ext>
            </a:extLst>
          </p:cNvPr>
          <p:cNvSpPr txBox="1">
            <a:spLocks/>
          </p:cNvSpPr>
          <p:nvPr/>
        </p:nvSpPr>
        <p:spPr>
          <a:xfrm>
            <a:off x="394710" y="271692"/>
            <a:ext cx="10233315" cy="63634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500" dirty="0" smtClean="0">
                <a:solidFill>
                  <a:srgbClr val="00AADC"/>
                </a:solidFill>
                <a:latin typeface="+mn-lt"/>
                <a:cs typeface="Rubik" pitchFamily="2" charset="-79"/>
              </a:rPr>
              <a:t>A Definition and 9 Forms of </a:t>
            </a:r>
            <a:r>
              <a:rPr lang="en-US" sz="3500" b="1" dirty="0" smtClean="0">
                <a:solidFill>
                  <a:srgbClr val="00AADC"/>
                </a:solidFill>
                <a:latin typeface="+mn-lt"/>
                <a:cs typeface="Rubik" pitchFamily="2" charset="-79"/>
              </a:rPr>
              <a:t>WIL </a:t>
            </a:r>
            <a:endParaRPr lang="en-US" sz="3500" b="1" dirty="0">
              <a:solidFill>
                <a:srgbClr val="00AADC"/>
              </a:solidFill>
              <a:latin typeface="+mn-lt"/>
              <a:cs typeface="Rubik" pitchFamily="2" charset="-79"/>
            </a:endParaRPr>
          </a:p>
        </p:txBody>
      </p:sp>
      <p:pic>
        <p:nvPicPr>
          <p:cNvPr id="14" name="Picture 13">
            <a:extLst>
              <a:ext uri="{FF2B5EF4-FFF2-40B4-BE49-F238E27FC236}">
                <a16:creationId xmlns:a16="http://schemas.microsoft.com/office/drawing/2014/main" xmlns="" id="{B21E2D94-BB3C-1E48-92BA-054568E9973D}"/>
              </a:ext>
            </a:extLst>
          </p:cNvPr>
          <p:cNvPicPr>
            <a:picLocks noChangeAspect="1"/>
          </p:cNvPicPr>
          <p:nvPr/>
        </p:nvPicPr>
        <p:blipFill>
          <a:blip r:embed="rId3"/>
          <a:stretch>
            <a:fillRect/>
          </a:stretch>
        </p:blipFill>
        <p:spPr>
          <a:xfrm>
            <a:off x="394711" y="5590529"/>
            <a:ext cx="3123601" cy="833599"/>
          </a:xfrm>
          <a:prstGeom prst="rect">
            <a:avLst/>
          </a:prstGeom>
        </p:spPr>
      </p:pic>
    </p:spTree>
    <p:extLst>
      <p:ext uri="{BB962C8B-B14F-4D97-AF65-F5344CB8AC3E}">
        <p14:creationId xmlns:p14="http://schemas.microsoft.com/office/powerpoint/2010/main" val="3851995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370CF91-966C-CF4D-A450-422DFF19C51F}"/>
              </a:ext>
            </a:extLst>
          </p:cNvPr>
          <p:cNvSpPr>
            <a:spLocks noGrp="1"/>
          </p:cNvSpPr>
          <p:nvPr>
            <p:ph idx="1"/>
          </p:nvPr>
        </p:nvSpPr>
        <p:spPr>
          <a:xfrm>
            <a:off x="744070" y="1153271"/>
            <a:ext cx="10633463" cy="4437257"/>
          </a:xfrm>
        </p:spPr>
        <p:txBody>
          <a:bodyPr>
            <a:normAutofit/>
          </a:bodyPr>
          <a:lstStyle/>
          <a:p>
            <a:pPr marL="0" indent="0">
              <a:buNone/>
            </a:pPr>
            <a:r>
              <a:rPr lang="en-CA" dirty="0"/>
              <a:t>Work-integrated learning (WIL) is a model and process of experiential education, which formally and intentionally integrates a student’s academic studies with learning in a workplace or practice setting.  WIL experiences normally include an engaged partnership between an academic institution, a host organization/employer and a student. WIL occurs at the course or program level and includes the development of learning outcomes related to employability, personal agency and life-long learning.</a:t>
            </a:r>
            <a:endParaRPr lang="en-US" dirty="0" smtClean="0"/>
          </a:p>
        </p:txBody>
      </p:sp>
      <p:sp>
        <p:nvSpPr>
          <p:cNvPr id="5" name="Title Placeholder 1">
            <a:extLst>
              <a:ext uri="{FF2B5EF4-FFF2-40B4-BE49-F238E27FC236}">
                <a16:creationId xmlns:a16="http://schemas.microsoft.com/office/drawing/2014/main" xmlns="" id="{159A20FC-BCC8-9347-8F0C-44B83B00CA91}"/>
              </a:ext>
            </a:extLst>
          </p:cNvPr>
          <p:cNvSpPr txBox="1">
            <a:spLocks/>
          </p:cNvSpPr>
          <p:nvPr/>
        </p:nvSpPr>
        <p:spPr>
          <a:xfrm>
            <a:off x="394710" y="271692"/>
            <a:ext cx="10233315" cy="63634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500" dirty="0" smtClean="0">
                <a:solidFill>
                  <a:srgbClr val="00AADC"/>
                </a:solidFill>
                <a:latin typeface="+mn-lt"/>
                <a:cs typeface="Rubik" pitchFamily="2" charset="-79"/>
              </a:rPr>
              <a:t>WIL</a:t>
            </a:r>
            <a:r>
              <a:rPr lang="en-US" sz="3500" b="1" dirty="0" smtClean="0">
                <a:solidFill>
                  <a:srgbClr val="00AADC"/>
                </a:solidFill>
                <a:latin typeface="+mn-lt"/>
                <a:cs typeface="Rubik" pitchFamily="2" charset="-79"/>
              </a:rPr>
              <a:t> Defined</a:t>
            </a:r>
            <a:endParaRPr lang="en-US" sz="3500" b="1" dirty="0">
              <a:solidFill>
                <a:srgbClr val="00AADC"/>
              </a:solidFill>
              <a:latin typeface="+mn-lt"/>
              <a:cs typeface="Rubik" pitchFamily="2" charset="-79"/>
            </a:endParaRPr>
          </a:p>
        </p:txBody>
      </p:sp>
      <p:pic>
        <p:nvPicPr>
          <p:cNvPr id="14" name="Picture 13">
            <a:extLst>
              <a:ext uri="{FF2B5EF4-FFF2-40B4-BE49-F238E27FC236}">
                <a16:creationId xmlns:a16="http://schemas.microsoft.com/office/drawing/2014/main" xmlns="" id="{B21E2D94-BB3C-1E48-92BA-054568E9973D}"/>
              </a:ext>
            </a:extLst>
          </p:cNvPr>
          <p:cNvPicPr>
            <a:picLocks noChangeAspect="1"/>
          </p:cNvPicPr>
          <p:nvPr/>
        </p:nvPicPr>
        <p:blipFill>
          <a:blip r:embed="rId3"/>
          <a:stretch>
            <a:fillRect/>
          </a:stretch>
        </p:blipFill>
        <p:spPr>
          <a:xfrm>
            <a:off x="394711" y="5590529"/>
            <a:ext cx="3123601" cy="833599"/>
          </a:xfrm>
          <a:prstGeom prst="rect">
            <a:avLst/>
          </a:prstGeom>
        </p:spPr>
      </p:pic>
    </p:spTree>
    <p:extLst>
      <p:ext uri="{BB962C8B-B14F-4D97-AF65-F5344CB8AC3E}">
        <p14:creationId xmlns:p14="http://schemas.microsoft.com/office/powerpoint/2010/main" val="4067518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370CF91-966C-CF4D-A450-422DFF19C51F}"/>
              </a:ext>
            </a:extLst>
          </p:cNvPr>
          <p:cNvSpPr>
            <a:spLocks noGrp="1"/>
          </p:cNvSpPr>
          <p:nvPr>
            <p:ph idx="1"/>
          </p:nvPr>
        </p:nvSpPr>
        <p:spPr>
          <a:xfrm>
            <a:off x="394711" y="811220"/>
            <a:ext cx="11449458" cy="4682489"/>
          </a:xfrm>
        </p:spPr>
        <p:txBody>
          <a:bodyPr>
            <a:noAutofit/>
          </a:bodyPr>
          <a:lstStyle/>
          <a:p>
            <a:pPr marL="0" indent="0">
              <a:buNone/>
            </a:pPr>
            <a:r>
              <a:rPr lang="en-CA" sz="1800" b="1" dirty="0"/>
              <a:t>Apprenticeship</a:t>
            </a:r>
            <a:r>
              <a:rPr lang="en-CA" sz="1800" dirty="0"/>
              <a:t>: Apprenticeship is an agreement between a person (an apprentice) who wants to learn a skill and an employer who needs a skilled worker and who is willing to sponsor the apprentice and provide paid related practical experience under the direction of a certified journeyperson in a work environment conducive to learning the tasks, activities and functions of a skilled worker.  Apprenticeship combines about 80% at-the-workplace experience with 20% technical classroom training, and depending on the trade, takes about 2-5 years to complete.  Both the workplace experience and the technical training are essential components of the learning experience.</a:t>
            </a:r>
          </a:p>
          <a:p>
            <a:pPr marL="0" indent="0">
              <a:buNone/>
            </a:pPr>
            <a:r>
              <a:rPr lang="en-CA" sz="1800" b="1" dirty="0"/>
              <a:t>Co-operative Education </a:t>
            </a:r>
            <a:r>
              <a:rPr lang="en-CA" sz="1800" dirty="0"/>
              <a:t>(co-op alternating and co-op internship models): Co-op alternating consists of alternating academic terms and paid work terms. Co-op internship consists of several co-op work terms back-to-back. In both models, work terms provide experience in a workplace setting related to the student’s field of study.  The number of required work terms varies by program; however, the time spent in work terms must be at least 30% of the time spent in academic study for programs over 2 years in length and 25% of time for programs 2 years and shorter in length.</a:t>
            </a:r>
          </a:p>
          <a:p>
            <a:pPr marL="0" indent="0">
              <a:buNone/>
            </a:pPr>
            <a:r>
              <a:rPr lang="en-CA" sz="1800" b="1" dirty="0"/>
              <a:t>Internships: </a:t>
            </a:r>
            <a:r>
              <a:rPr lang="en-CA" sz="1800" dirty="0"/>
              <a:t>Offers usually one discipline specific (typically full-time), supervised, structured, paid or unpaid, for academic credit or practice placement.  Internships may occur in the middle of an academic program or after all academic coursework has been completed and prior to graduation. Internships can be of any length but are typically 12 to 16 months long.</a:t>
            </a:r>
          </a:p>
          <a:p>
            <a:pPr marL="0" indent="0">
              <a:buNone/>
            </a:pPr>
            <a:r>
              <a:rPr lang="en-CA" sz="1800" b="1" dirty="0"/>
              <a:t>Entrepreneurship</a:t>
            </a:r>
            <a:r>
              <a:rPr lang="en-CA" sz="1800" dirty="0"/>
              <a:t>:  Allows a student to leverage resources, space, mentorship and/or funding to engage in the </a:t>
            </a:r>
            <a:r>
              <a:rPr lang="en-CA" sz="1800" dirty="0" err="1"/>
              <a:t>earlystage</a:t>
            </a:r>
            <a:r>
              <a:rPr lang="en-CA" sz="1800" dirty="0"/>
              <a:t> development of business start-ups and/or to advance external ideas that address real-world needs for academic credit</a:t>
            </a:r>
            <a:r>
              <a:rPr lang="en-CA" sz="1800" dirty="0" smtClean="0"/>
              <a:t>.</a:t>
            </a:r>
            <a:endParaRPr lang="en-CA" sz="1800" dirty="0"/>
          </a:p>
        </p:txBody>
      </p:sp>
      <p:sp>
        <p:nvSpPr>
          <p:cNvPr id="5" name="Title Placeholder 1">
            <a:extLst>
              <a:ext uri="{FF2B5EF4-FFF2-40B4-BE49-F238E27FC236}">
                <a16:creationId xmlns:a16="http://schemas.microsoft.com/office/drawing/2014/main" xmlns="" id="{159A20FC-BCC8-9347-8F0C-44B83B00CA91}"/>
              </a:ext>
            </a:extLst>
          </p:cNvPr>
          <p:cNvSpPr txBox="1">
            <a:spLocks/>
          </p:cNvSpPr>
          <p:nvPr/>
        </p:nvSpPr>
        <p:spPr>
          <a:xfrm>
            <a:off x="394710" y="271692"/>
            <a:ext cx="10233315" cy="63634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500" dirty="0" smtClean="0">
                <a:solidFill>
                  <a:srgbClr val="00AADC"/>
                </a:solidFill>
                <a:latin typeface="+mn-lt"/>
                <a:cs typeface="Rubik" pitchFamily="2" charset="-79"/>
              </a:rPr>
              <a:t>Forms of </a:t>
            </a:r>
            <a:r>
              <a:rPr lang="en-US" sz="3500" b="1" dirty="0" smtClean="0">
                <a:solidFill>
                  <a:srgbClr val="00AADC"/>
                </a:solidFill>
                <a:latin typeface="+mn-lt"/>
                <a:cs typeface="Rubik" pitchFamily="2" charset="-79"/>
              </a:rPr>
              <a:t>WIL</a:t>
            </a:r>
            <a:endParaRPr lang="en-US" sz="3500" b="1" dirty="0">
              <a:solidFill>
                <a:srgbClr val="00AADC"/>
              </a:solidFill>
              <a:latin typeface="+mn-lt"/>
              <a:cs typeface="Rubik" pitchFamily="2" charset="-79"/>
            </a:endParaRPr>
          </a:p>
        </p:txBody>
      </p:sp>
      <p:pic>
        <p:nvPicPr>
          <p:cNvPr id="14" name="Picture 13">
            <a:extLst>
              <a:ext uri="{FF2B5EF4-FFF2-40B4-BE49-F238E27FC236}">
                <a16:creationId xmlns:a16="http://schemas.microsoft.com/office/drawing/2014/main" xmlns="" id="{B21E2D94-BB3C-1E48-92BA-054568E9973D}"/>
              </a:ext>
            </a:extLst>
          </p:cNvPr>
          <p:cNvPicPr>
            <a:picLocks noChangeAspect="1"/>
          </p:cNvPicPr>
          <p:nvPr/>
        </p:nvPicPr>
        <p:blipFill>
          <a:blip r:embed="rId3"/>
          <a:stretch>
            <a:fillRect/>
          </a:stretch>
        </p:blipFill>
        <p:spPr>
          <a:xfrm>
            <a:off x="394711" y="5590529"/>
            <a:ext cx="3123601" cy="833599"/>
          </a:xfrm>
          <a:prstGeom prst="rect">
            <a:avLst/>
          </a:prstGeom>
        </p:spPr>
      </p:pic>
    </p:spTree>
    <p:extLst>
      <p:ext uri="{BB962C8B-B14F-4D97-AF65-F5344CB8AC3E}">
        <p14:creationId xmlns:p14="http://schemas.microsoft.com/office/powerpoint/2010/main" val="2462792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370CF91-966C-CF4D-A450-422DFF19C51F}"/>
              </a:ext>
            </a:extLst>
          </p:cNvPr>
          <p:cNvSpPr>
            <a:spLocks noGrp="1"/>
          </p:cNvSpPr>
          <p:nvPr>
            <p:ph idx="1"/>
          </p:nvPr>
        </p:nvSpPr>
        <p:spPr>
          <a:xfrm>
            <a:off x="744070" y="806825"/>
            <a:ext cx="10633463" cy="4783704"/>
          </a:xfrm>
        </p:spPr>
        <p:txBody>
          <a:bodyPr>
            <a:normAutofit fontScale="70000" lnSpcReduction="20000"/>
          </a:bodyPr>
          <a:lstStyle/>
          <a:p>
            <a:pPr marL="0" indent="0">
              <a:buNone/>
            </a:pPr>
            <a:r>
              <a:rPr lang="en-CA" b="1" dirty="0"/>
              <a:t>Service Learning</a:t>
            </a:r>
            <a:r>
              <a:rPr lang="en-CA" dirty="0"/>
              <a:t>: Community Service Learning (CSL) integrates meaningful community service with classroom instruction and critical reflection to enrich the learning experience and strengthen communities. In practice, students work in partnership with a community based organization to apply their disciplinary knowledge to a challenge identified by the community. </a:t>
            </a:r>
            <a:endParaRPr lang="en-US" dirty="0"/>
          </a:p>
          <a:p>
            <a:pPr marL="0" indent="0">
              <a:buNone/>
            </a:pPr>
            <a:r>
              <a:rPr lang="en-CA" b="1" dirty="0" smtClean="0"/>
              <a:t>Applied </a:t>
            </a:r>
            <a:r>
              <a:rPr lang="en-CA" b="1" dirty="0"/>
              <a:t>Research Projects</a:t>
            </a:r>
            <a:r>
              <a:rPr lang="en-CA" dirty="0"/>
              <a:t>: Students are engaged in research that occurs primarily in workplaces, includes: consulting projects, design projects, community-based research projects.</a:t>
            </a:r>
          </a:p>
          <a:p>
            <a:pPr marL="0" indent="0">
              <a:buNone/>
            </a:pPr>
            <a:r>
              <a:rPr lang="en-CA" b="1" dirty="0"/>
              <a:t>Mandatory Professional Practicum/Clinical Placement</a:t>
            </a:r>
            <a:r>
              <a:rPr lang="en-CA" dirty="0"/>
              <a:t>: Involves work experience under the supervision of an experienced registered or licensed professional (e.g. preceptor) in any discipline that requires practice-based work experience for professional licensure or certification. </a:t>
            </a:r>
            <a:r>
              <a:rPr lang="en-CA" dirty="0" err="1"/>
              <a:t>Practica</a:t>
            </a:r>
            <a:r>
              <a:rPr lang="en-CA" dirty="0"/>
              <a:t> are generally unpaid and, as the work is done in a supervised setting, typically students do not have their own workload/caseload.</a:t>
            </a:r>
          </a:p>
          <a:p>
            <a:pPr marL="0" indent="0">
              <a:buNone/>
            </a:pPr>
            <a:r>
              <a:rPr lang="en-CA" b="1" dirty="0"/>
              <a:t>Field Placement</a:t>
            </a:r>
            <a:r>
              <a:rPr lang="en-CA" dirty="0"/>
              <a:t>: Provides students with an intensive part-time/short term intensive hands-on practical experience in a setting relevant to their subject of study. Field placements may not require supervision of a registered or licensed professional and the completed work experience hours are not required for professional certification. Field placements account for work-integrated educational experiences not encompassed by other forms, such as co-op, clinic, practicum, and internship.</a:t>
            </a:r>
          </a:p>
          <a:p>
            <a:pPr marL="0" indent="0">
              <a:buNone/>
            </a:pPr>
            <a:r>
              <a:rPr lang="en-CA" b="1" dirty="0"/>
              <a:t>Work Experience</a:t>
            </a:r>
            <a:r>
              <a:rPr lang="en-CA" dirty="0"/>
              <a:t>: Intersperses one or two work terms (typically full-time) into an academic program, where work terms provide experience in a workplace setting related to the student’s field of study and/or career goals. </a:t>
            </a:r>
            <a:endParaRPr lang="en-US" dirty="0" smtClean="0"/>
          </a:p>
        </p:txBody>
      </p:sp>
      <p:sp>
        <p:nvSpPr>
          <p:cNvPr id="5" name="Title Placeholder 1">
            <a:extLst>
              <a:ext uri="{FF2B5EF4-FFF2-40B4-BE49-F238E27FC236}">
                <a16:creationId xmlns:a16="http://schemas.microsoft.com/office/drawing/2014/main" xmlns="" id="{159A20FC-BCC8-9347-8F0C-44B83B00CA91}"/>
              </a:ext>
            </a:extLst>
          </p:cNvPr>
          <p:cNvSpPr txBox="1">
            <a:spLocks/>
          </p:cNvSpPr>
          <p:nvPr/>
        </p:nvSpPr>
        <p:spPr>
          <a:xfrm>
            <a:off x="394710" y="271692"/>
            <a:ext cx="10233315" cy="63634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500" dirty="0" smtClean="0">
                <a:solidFill>
                  <a:srgbClr val="00AADC"/>
                </a:solidFill>
                <a:latin typeface="+mn-lt"/>
                <a:cs typeface="Rubik" pitchFamily="2" charset="-79"/>
              </a:rPr>
              <a:t>Forms of WIL</a:t>
            </a:r>
            <a:endParaRPr lang="en-US" sz="3500" dirty="0">
              <a:solidFill>
                <a:srgbClr val="00AADC"/>
              </a:solidFill>
              <a:latin typeface="+mn-lt"/>
              <a:cs typeface="Rubik" pitchFamily="2" charset="-79"/>
            </a:endParaRPr>
          </a:p>
        </p:txBody>
      </p:sp>
      <p:pic>
        <p:nvPicPr>
          <p:cNvPr id="14" name="Picture 13">
            <a:extLst>
              <a:ext uri="{FF2B5EF4-FFF2-40B4-BE49-F238E27FC236}">
                <a16:creationId xmlns:a16="http://schemas.microsoft.com/office/drawing/2014/main" xmlns="" id="{B21E2D94-BB3C-1E48-92BA-054568E9973D}"/>
              </a:ext>
            </a:extLst>
          </p:cNvPr>
          <p:cNvPicPr>
            <a:picLocks noChangeAspect="1"/>
          </p:cNvPicPr>
          <p:nvPr/>
        </p:nvPicPr>
        <p:blipFill>
          <a:blip r:embed="rId3"/>
          <a:stretch>
            <a:fillRect/>
          </a:stretch>
        </p:blipFill>
        <p:spPr>
          <a:xfrm>
            <a:off x="394711" y="5590529"/>
            <a:ext cx="3123601" cy="833599"/>
          </a:xfrm>
          <a:prstGeom prst="rect">
            <a:avLst/>
          </a:prstGeom>
        </p:spPr>
      </p:pic>
    </p:spTree>
    <p:extLst>
      <p:ext uri="{BB962C8B-B14F-4D97-AF65-F5344CB8AC3E}">
        <p14:creationId xmlns:p14="http://schemas.microsoft.com/office/powerpoint/2010/main" val="2583654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09198" y="65595"/>
            <a:ext cx="7127285" cy="6796966"/>
          </a:xfrm>
        </p:spPr>
      </p:pic>
      <p:sp>
        <p:nvSpPr>
          <p:cNvPr id="5" name="Title Placeholder 1">
            <a:extLst>
              <a:ext uri="{FF2B5EF4-FFF2-40B4-BE49-F238E27FC236}">
                <a16:creationId xmlns:a16="http://schemas.microsoft.com/office/drawing/2014/main" xmlns="" id="{159A20FC-BCC8-9347-8F0C-44B83B00CA91}"/>
              </a:ext>
            </a:extLst>
          </p:cNvPr>
          <p:cNvSpPr txBox="1">
            <a:spLocks/>
          </p:cNvSpPr>
          <p:nvPr/>
        </p:nvSpPr>
        <p:spPr>
          <a:xfrm>
            <a:off x="394710" y="271692"/>
            <a:ext cx="10233315" cy="63634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500" dirty="0" smtClean="0">
                <a:solidFill>
                  <a:srgbClr val="00AADC"/>
                </a:solidFill>
                <a:latin typeface="+mn-lt"/>
                <a:cs typeface="Rubik" pitchFamily="2" charset="-79"/>
              </a:rPr>
              <a:t>WIL within </a:t>
            </a:r>
            <a:r>
              <a:rPr lang="en-US" sz="3500" b="1" dirty="0" smtClean="0">
                <a:solidFill>
                  <a:srgbClr val="00AADC"/>
                </a:solidFill>
                <a:latin typeface="+mn-lt"/>
                <a:cs typeface="Rubik" pitchFamily="2" charset="-79"/>
              </a:rPr>
              <a:t>EL</a:t>
            </a:r>
            <a:r>
              <a:rPr lang="en-US" sz="3500" dirty="0" smtClean="0">
                <a:solidFill>
                  <a:srgbClr val="00AADC"/>
                </a:solidFill>
                <a:latin typeface="+mn-lt"/>
                <a:cs typeface="Rubik" pitchFamily="2" charset="-79"/>
              </a:rPr>
              <a:t> </a:t>
            </a:r>
            <a:endParaRPr lang="en-US" sz="3500" dirty="0">
              <a:solidFill>
                <a:srgbClr val="00AADC"/>
              </a:solidFill>
              <a:latin typeface="+mn-lt"/>
              <a:cs typeface="Rubik" pitchFamily="2" charset="-79"/>
            </a:endParaRPr>
          </a:p>
        </p:txBody>
      </p:sp>
      <p:pic>
        <p:nvPicPr>
          <p:cNvPr id="14" name="Picture 13">
            <a:extLst>
              <a:ext uri="{FF2B5EF4-FFF2-40B4-BE49-F238E27FC236}">
                <a16:creationId xmlns:a16="http://schemas.microsoft.com/office/drawing/2014/main" xmlns="" id="{B21E2D94-BB3C-1E48-92BA-054568E9973D}"/>
              </a:ext>
            </a:extLst>
          </p:cNvPr>
          <p:cNvPicPr>
            <a:picLocks noChangeAspect="1"/>
          </p:cNvPicPr>
          <p:nvPr/>
        </p:nvPicPr>
        <p:blipFill>
          <a:blip r:embed="rId4"/>
          <a:stretch>
            <a:fillRect/>
          </a:stretch>
        </p:blipFill>
        <p:spPr>
          <a:xfrm>
            <a:off x="394711" y="5590529"/>
            <a:ext cx="3123601" cy="833599"/>
          </a:xfrm>
          <a:prstGeom prst="rect">
            <a:avLst/>
          </a:prstGeom>
        </p:spPr>
      </p:pic>
    </p:spTree>
    <p:extLst>
      <p:ext uri="{BB962C8B-B14F-4D97-AF65-F5344CB8AC3E}">
        <p14:creationId xmlns:p14="http://schemas.microsoft.com/office/powerpoint/2010/main" val="4081204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370CF91-966C-CF4D-A450-422DFF19C51F}"/>
              </a:ext>
            </a:extLst>
          </p:cNvPr>
          <p:cNvSpPr>
            <a:spLocks noGrp="1"/>
          </p:cNvSpPr>
          <p:nvPr>
            <p:ph idx="1"/>
          </p:nvPr>
        </p:nvSpPr>
        <p:spPr>
          <a:xfrm>
            <a:off x="744070" y="1153271"/>
            <a:ext cx="10633463" cy="4437257"/>
          </a:xfrm>
        </p:spPr>
        <p:txBody>
          <a:bodyPr>
            <a:normAutofit/>
          </a:bodyPr>
          <a:lstStyle/>
          <a:p>
            <a:r>
              <a:rPr lang="en-US" dirty="0"/>
              <a:t>CEWIL is an excellent subject matter resource available to support an interest in investing in supporting youth transitions to employment through work-integrated learning</a:t>
            </a:r>
            <a:r>
              <a:rPr lang="en-US" sz="2200" dirty="0">
                <a:latin typeface="Lato" panose="020F0502020204030203"/>
              </a:rPr>
              <a:t> </a:t>
            </a:r>
          </a:p>
          <a:p>
            <a:r>
              <a:rPr lang="en-US" dirty="0" smtClean="0"/>
              <a:t>Budget consultation papers </a:t>
            </a:r>
            <a:r>
              <a:rPr lang="en-US" dirty="0" smtClean="0"/>
              <a:t>to FINA </a:t>
            </a:r>
          </a:p>
          <a:p>
            <a:r>
              <a:rPr lang="en-US" dirty="0" smtClean="0"/>
              <a:t>Submission </a:t>
            </a:r>
            <a:r>
              <a:rPr lang="en-US" dirty="0"/>
              <a:t>and presentation to HUMA for the Experiential Learning and Pathways to Employment for Canadian Youth Study  </a:t>
            </a:r>
          </a:p>
          <a:p>
            <a:r>
              <a:rPr lang="en-US" dirty="0"/>
              <a:t>ESDC Labour Standards Stakeholder Consultations for Interns in Federally Regulated Workplaces </a:t>
            </a:r>
          </a:p>
          <a:p>
            <a:endParaRPr lang="en-CA" sz="2200" dirty="0">
              <a:latin typeface="Lato" panose="020F0502020204030203"/>
            </a:endParaRPr>
          </a:p>
        </p:txBody>
      </p:sp>
      <p:sp>
        <p:nvSpPr>
          <p:cNvPr id="5" name="Title Placeholder 1">
            <a:extLst>
              <a:ext uri="{FF2B5EF4-FFF2-40B4-BE49-F238E27FC236}">
                <a16:creationId xmlns:a16="http://schemas.microsoft.com/office/drawing/2014/main" xmlns="" id="{159A20FC-BCC8-9347-8F0C-44B83B00CA91}"/>
              </a:ext>
            </a:extLst>
          </p:cNvPr>
          <p:cNvSpPr txBox="1">
            <a:spLocks/>
          </p:cNvSpPr>
          <p:nvPr/>
        </p:nvSpPr>
        <p:spPr>
          <a:xfrm>
            <a:off x="394710" y="271692"/>
            <a:ext cx="10233315" cy="63634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500" dirty="0" smtClean="0">
                <a:solidFill>
                  <a:srgbClr val="00AADC"/>
                </a:solidFill>
                <a:latin typeface="+mn-lt"/>
                <a:cs typeface="Rubik" pitchFamily="2" charset="-79"/>
              </a:rPr>
              <a:t>Government advocacy </a:t>
            </a:r>
            <a:r>
              <a:rPr lang="en-US" sz="3500" b="1" dirty="0" smtClean="0">
                <a:solidFill>
                  <a:srgbClr val="00AADC"/>
                </a:solidFill>
                <a:latin typeface="+mn-lt"/>
                <a:cs typeface="Rubik" pitchFamily="2" charset="-79"/>
              </a:rPr>
              <a:t>today</a:t>
            </a:r>
            <a:r>
              <a:rPr lang="en-US" sz="3500" dirty="0" smtClean="0">
                <a:solidFill>
                  <a:srgbClr val="00AADC"/>
                </a:solidFill>
                <a:latin typeface="+mn-lt"/>
                <a:cs typeface="Rubik" pitchFamily="2" charset="-79"/>
              </a:rPr>
              <a:t>	</a:t>
            </a:r>
            <a:endParaRPr lang="en-US" sz="3500" dirty="0">
              <a:solidFill>
                <a:srgbClr val="00AADC"/>
              </a:solidFill>
              <a:latin typeface="+mn-lt"/>
              <a:cs typeface="Rubik" pitchFamily="2" charset="-79"/>
            </a:endParaRPr>
          </a:p>
        </p:txBody>
      </p:sp>
      <p:pic>
        <p:nvPicPr>
          <p:cNvPr id="14" name="Picture 13">
            <a:extLst>
              <a:ext uri="{FF2B5EF4-FFF2-40B4-BE49-F238E27FC236}">
                <a16:creationId xmlns:a16="http://schemas.microsoft.com/office/drawing/2014/main" xmlns="" id="{B21E2D94-BB3C-1E48-92BA-054568E9973D}"/>
              </a:ext>
            </a:extLst>
          </p:cNvPr>
          <p:cNvPicPr>
            <a:picLocks noChangeAspect="1"/>
          </p:cNvPicPr>
          <p:nvPr/>
        </p:nvPicPr>
        <p:blipFill>
          <a:blip r:embed="rId3"/>
          <a:stretch>
            <a:fillRect/>
          </a:stretch>
        </p:blipFill>
        <p:spPr>
          <a:xfrm>
            <a:off x="394711" y="5590529"/>
            <a:ext cx="3123601" cy="833599"/>
          </a:xfrm>
          <a:prstGeom prst="rect">
            <a:avLst/>
          </a:prstGeom>
        </p:spPr>
      </p:pic>
    </p:spTree>
    <p:extLst>
      <p:ext uri="{BB962C8B-B14F-4D97-AF65-F5344CB8AC3E}">
        <p14:creationId xmlns:p14="http://schemas.microsoft.com/office/powerpoint/2010/main" val="2971821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xmlns="" id="{159A20FC-BCC8-9347-8F0C-44B83B00CA91}"/>
              </a:ext>
            </a:extLst>
          </p:cNvPr>
          <p:cNvSpPr txBox="1">
            <a:spLocks/>
          </p:cNvSpPr>
          <p:nvPr/>
        </p:nvSpPr>
        <p:spPr>
          <a:xfrm>
            <a:off x="394710" y="271692"/>
            <a:ext cx="10233315" cy="63634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500" dirty="0" smtClean="0">
                <a:solidFill>
                  <a:srgbClr val="00AADC"/>
                </a:solidFill>
                <a:latin typeface="+mn-lt"/>
                <a:cs typeface="Rubik" pitchFamily="2" charset="-79"/>
              </a:rPr>
              <a:t>Government advocacy </a:t>
            </a:r>
            <a:r>
              <a:rPr lang="en-US" sz="3500" b="1" dirty="0" smtClean="0">
                <a:solidFill>
                  <a:srgbClr val="00AADC"/>
                </a:solidFill>
                <a:latin typeface="+mn-lt"/>
                <a:cs typeface="Rubik" pitchFamily="2" charset="-79"/>
              </a:rPr>
              <a:t>today</a:t>
            </a:r>
            <a:r>
              <a:rPr lang="en-US" sz="3500" dirty="0" smtClean="0">
                <a:solidFill>
                  <a:srgbClr val="00AADC"/>
                </a:solidFill>
                <a:latin typeface="+mn-lt"/>
                <a:cs typeface="Rubik" pitchFamily="2" charset="-79"/>
              </a:rPr>
              <a:t>	</a:t>
            </a:r>
            <a:endParaRPr lang="en-US" sz="3500" dirty="0">
              <a:solidFill>
                <a:srgbClr val="00AADC"/>
              </a:solidFill>
              <a:latin typeface="+mn-lt"/>
              <a:cs typeface="Rubik" pitchFamily="2" charset="-79"/>
            </a:endParaRPr>
          </a:p>
        </p:txBody>
      </p:sp>
      <p:pic>
        <p:nvPicPr>
          <p:cNvPr id="14" name="Picture 13">
            <a:extLst>
              <a:ext uri="{FF2B5EF4-FFF2-40B4-BE49-F238E27FC236}">
                <a16:creationId xmlns:a16="http://schemas.microsoft.com/office/drawing/2014/main" xmlns="" id="{B21E2D94-BB3C-1E48-92BA-054568E9973D}"/>
              </a:ext>
            </a:extLst>
          </p:cNvPr>
          <p:cNvPicPr>
            <a:picLocks noChangeAspect="1"/>
          </p:cNvPicPr>
          <p:nvPr/>
        </p:nvPicPr>
        <p:blipFill>
          <a:blip r:embed="rId3"/>
          <a:stretch>
            <a:fillRect/>
          </a:stretch>
        </p:blipFill>
        <p:spPr>
          <a:xfrm>
            <a:off x="394711" y="5590529"/>
            <a:ext cx="3123601" cy="833599"/>
          </a:xfrm>
          <a:prstGeom prst="rect">
            <a:avLst/>
          </a:prstGeom>
        </p:spPr>
      </p:pic>
      <p:pic>
        <p:nvPicPr>
          <p:cNvPr id="9" name="Picture 8"/>
          <p:cNvPicPr>
            <a:picLocks noChangeAspect="1"/>
          </p:cNvPicPr>
          <p:nvPr/>
        </p:nvPicPr>
        <p:blipFill>
          <a:blip r:embed="rId4"/>
          <a:stretch>
            <a:fillRect/>
          </a:stretch>
        </p:blipFill>
        <p:spPr>
          <a:xfrm>
            <a:off x="3155795" y="1052551"/>
            <a:ext cx="6489839" cy="1776396"/>
          </a:xfrm>
          <a:prstGeom prst="rect">
            <a:avLst/>
          </a:prstGeom>
        </p:spPr>
      </p:pic>
      <p:pic>
        <p:nvPicPr>
          <p:cNvPr id="10" name="Picture 9"/>
          <p:cNvPicPr>
            <a:picLocks noChangeAspect="1"/>
          </p:cNvPicPr>
          <p:nvPr/>
        </p:nvPicPr>
        <p:blipFill>
          <a:blip r:embed="rId5"/>
          <a:stretch>
            <a:fillRect/>
          </a:stretch>
        </p:blipFill>
        <p:spPr>
          <a:xfrm>
            <a:off x="5695257" y="0"/>
            <a:ext cx="6253883" cy="6858000"/>
          </a:xfrm>
          <a:prstGeom prst="rect">
            <a:avLst/>
          </a:prstGeom>
        </p:spPr>
      </p:pic>
    </p:spTree>
    <p:extLst>
      <p:ext uri="{BB962C8B-B14F-4D97-AF65-F5344CB8AC3E}">
        <p14:creationId xmlns:p14="http://schemas.microsoft.com/office/powerpoint/2010/main" val="19506504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D06F336-D20C-854C-B60D-7D66F6B23FB7}"/>
              </a:ext>
            </a:extLst>
          </p:cNvPr>
          <p:cNvSpPr>
            <a:spLocks noGrp="1"/>
          </p:cNvSpPr>
          <p:nvPr>
            <p:ph sz="half" idx="1"/>
          </p:nvPr>
        </p:nvSpPr>
        <p:spPr>
          <a:xfrm>
            <a:off x="655320" y="1406077"/>
            <a:ext cx="5181600" cy="4351338"/>
          </a:xfrm>
        </p:spPr>
        <p:txBody>
          <a:bodyPr>
            <a:normAutofit/>
          </a:bodyPr>
          <a:lstStyle/>
          <a:p>
            <a:pPr lvl="1"/>
            <a:r>
              <a:rPr lang="en-CA" dirty="0" smtClean="0">
                <a:latin typeface="Lato" panose="020F0502020204030203"/>
              </a:rPr>
              <a:t>Bringing together post-secondary, government and industry to discuss the role of work-integrated learning in Canada’s economic future</a:t>
            </a:r>
          </a:p>
          <a:p>
            <a:pPr lvl="2"/>
            <a:r>
              <a:rPr lang="en-CA" dirty="0" smtClean="0">
                <a:latin typeface="Lato" panose="020F0502020204030203"/>
              </a:rPr>
              <a:t>Resources to help employers connect with students</a:t>
            </a:r>
          </a:p>
          <a:p>
            <a:pPr lvl="2"/>
            <a:r>
              <a:rPr lang="en-CA" dirty="0" smtClean="0">
                <a:latin typeface="Lato" panose="020F0502020204030203"/>
              </a:rPr>
              <a:t>National data collection</a:t>
            </a:r>
          </a:p>
          <a:p>
            <a:pPr lvl="2"/>
            <a:r>
              <a:rPr lang="en-CA" dirty="0" smtClean="0">
                <a:latin typeface="Lato" panose="020F0502020204030203"/>
              </a:rPr>
              <a:t>Terminology and quality attributes</a:t>
            </a:r>
          </a:p>
          <a:p>
            <a:pPr lvl="2"/>
            <a:r>
              <a:rPr lang="en-CA" dirty="0" smtClean="0">
                <a:latin typeface="Lato" panose="020F0502020204030203"/>
              </a:rPr>
              <a:t>National strategy</a:t>
            </a:r>
            <a:endParaRPr lang="en-CA" dirty="0">
              <a:latin typeface="Lato" panose="020F0502020204030203"/>
            </a:endParaRPr>
          </a:p>
          <a:p>
            <a:pPr lvl="1"/>
            <a:endParaRPr lang="en-US" dirty="0" smtClean="0"/>
          </a:p>
          <a:p>
            <a:endParaRPr lang="en-US" dirty="0"/>
          </a:p>
        </p:txBody>
      </p:sp>
      <p:sp>
        <p:nvSpPr>
          <p:cNvPr id="6" name="Title Placeholder 1">
            <a:extLst>
              <a:ext uri="{FF2B5EF4-FFF2-40B4-BE49-F238E27FC236}">
                <a16:creationId xmlns:a16="http://schemas.microsoft.com/office/drawing/2014/main" xmlns="" id="{85BF0AD1-CE6B-044C-A120-A86FD20BC291}"/>
              </a:ext>
            </a:extLst>
          </p:cNvPr>
          <p:cNvSpPr txBox="1">
            <a:spLocks/>
          </p:cNvSpPr>
          <p:nvPr/>
        </p:nvSpPr>
        <p:spPr>
          <a:xfrm>
            <a:off x="394711" y="391154"/>
            <a:ext cx="7975865" cy="63634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500" dirty="0" smtClean="0">
                <a:solidFill>
                  <a:srgbClr val="209CD9"/>
                </a:solidFill>
                <a:latin typeface="+mn-lt"/>
                <a:cs typeface="Rubik" pitchFamily="2" charset="-79"/>
              </a:rPr>
              <a:t> National Conversations on </a:t>
            </a:r>
            <a:r>
              <a:rPr lang="en-US" sz="3500" b="1" dirty="0" smtClean="0">
                <a:solidFill>
                  <a:srgbClr val="209CD9"/>
                </a:solidFill>
                <a:latin typeface="+mn-lt"/>
                <a:cs typeface="Rubik" pitchFamily="2" charset="-79"/>
              </a:rPr>
              <a:t>WIL </a:t>
            </a:r>
            <a:endParaRPr lang="en-US" sz="3500" b="1" dirty="0">
              <a:solidFill>
                <a:srgbClr val="209CD9"/>
              </a:solidFill>
              <a:latin typeface="+mn-lt"/>
              <a:cs typeface="Rubik" pitchFamily="2" charset="-79"/>
            </a:endParaRPr>
          </a:p>
        </p:txBody>
      </p:sp>
      <p:pic>
        <p:nvPicPr>
          <p:cNvPr id="15" name="Picture 14">
            <a:extLst>
              <a:ext uri="{FF2B5EF4-FFF2-40B4-BE49-F238E27FC236}">
                <a16:creationId xmlns:a16="http://schemas.microsoft.com/office/drawing/2014/main" xmlns="" id="{6417ACC2-78EE-2040-907C-840D03113AAE}"/>
              </a:ext>
            </a:extLst>
          </p:cNvPr>
          <p:cNvPicPr>
            <a:picLocks noChangeAspect="1"/>
          </p:cNvPicPr>
          <p:nvPr/>
        </p:nvPicPr>
        <p:blipFill>
          <a:blip r:embed="rId2"/>
          <a:stretch>
            <a:fillRect/>
          </a:stretch>
        </p:blipFill>
        <p:spPr>
          <a:xfrm>
            <a:off x="394711" y="5590529"/>
            <a:ext cx="3123601" cy="833599"/>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2499" b="-12499"/>
          <a:stretch/>
        </p:blipFill>
        <p:spPr>
          <a:xfrm>
            <a:off x="6581622" y="1406077"/>
            <a:ext cx="5148099" cy="5121215"/>
          </a:xfrm>
          <a:prstGeom prst="rect">
            <a:avLst/>
          </a:prstGeom>
        </p:spPr>
      </p:pic>
    </p:spTree>
    <p:extLst>
      <p:ext uri="{BB962C8B-B14F-4D97-AF65-F5344CB8AC3E}">
        <p14:creationId xmlns:p14="http://schemas.microsoft.com/office/powerpoint/2010/main" val="3806576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370CF91-966C-CF4D-A450-422DFF19C51F}"/>
              </a:ext>
            </a:extLst>
          </p:cNvPr>
          <p:cNvSpPr>
            <a:spLocks noGrp="1"/>
          </p:cNvSpPr>
          <p:nvPr>
            <p:ph idx="1"/>
          </p:nvPr>
        </p:nvSpPr>
        <p:spPr>
          <a:xfrm>
            <a:off x="744070" y="1153271"/>
            <a:ext cx="10633463" cy="4437257"/>
          </a:xfrm>
        </p:spPr>
        <p:txBody>
          <a:bodyPr>
            <a:normAutofit/>
          </a:bodyPr>
          <a:lstStyle/>
          <a:p>
            <a:r>
              <a:rPr lang="en-US" sz="3200" dirty="0" smtClean="0"/>
              <a:t>Build on expertise in co-op and co-op accreditation success</a:t>
            </a:r>
          </a:p>
          <a:p>
            <a:r>
              <a:rPr lang="en-US" sz="3200" dirty="0" smtClean="0"/>
              <a:t>Shared attributes of quality WIL </a:t>
            </a:r>
            <a:r>
              <a:rPr lang="en-US" sz="3200" dirty="0"/>
              <a:t> </a:t>
            </a:r>
          </a:p>
          <a:p>
            <a:r>
              <a:rPr lang="en-US" sz="3200" dirty="0" smtClean="0"/>
              <a:t>Quality assurance framework in development</a:t>
            </a:r>
          </a:p>
          <a:p>
            <a:r>
              <a:rPr lang="en-US" sz="3200" dirty="0" smtClean="0"/>
              <a:t>Whitepaper to be released later this </a:t>
            </a:r>
            <a:r>
              <a:rPr lang="en-US" sz="3200" dirty="0" smtClean="0"/>
              <a:t>month</a:t>
            </a:r>
          </a:p>
          <a:p>
            <a:r>
              <a:rPr lang="en-US" sz="3200" dirty="0" smtClean="0"/>
              <a:t>Next </a:t>
            </a:r>
            <a:r>
              <a:rPr lang="en-US" sz="3200" dirty="0" smtClean="0"/>
              <a:t>steps </a:t>
            </a:r>
            <a:endParaRPr lang="en-US" sz="3200" dirty="0" smtClean="0"/>
          </a:p>
          <a:p>
            <a:pPr lvl="1"/>
            <a:r>
              <a:rPr lang="en-US" dirty="0"/>
              <a:t>Quality standards need </a:t>
            </a:r>
            <a:r>
              <a:rPr lang="en-US" dirty="0" smtClean="0"/>
              <a:t>to be defined</a:t>
            </a:r>
            <a:endParaRPr lang="en-US" dirty="0"/>
          </a:p>
          <a:p>
            <a:pPr lvl="1"/>
            <a:r>
              <a:rPr lang="en-US" dirty="0" smtClean="0"/>
              <a:t>Outcome </a:t>
            </a:r>
            <a:r>
              <a:rPr lang="en-US" dirty="0" smtClean="0"/>
              <a:t>measurement</a:t>
            </a:r>
          </a:p>
          <a:p>
            <a:pPr marL="0" indent="0">
              <a:buNone/>
            </a:pPr>
            <a:endParaRPr lang="en-CA" sz="2200" dirty="0">
              <a:latin typeface="Lato" panose="020F0502020204030203"/>
            </a:endParaRPr>
          </a:p>
        </p:txBody>
      </p:sp>
      <p:sp>
        <p:nvSpPr>
          <p:cNvPr id="5" name="Title Placeholder 1">
            <a:extLst>
              <a:ext uri="{FF2B5EF4-FFF2-40B4-BE49-F238E27FC236}">
                <a16:creationId xmlns:a16="http://schemas.microsoft.com/office/drawing/2014/main" xmlns="" id="{159A20FC-BCC8-9347-8F0C-44B83B00CA91}"/>
              </a:ext>
            </a:extLst>
          </p:cNvPr>
          <p:cNvSpPr txBox="1">
            <a:spLocks/>
          </p:cNvSpPr>
          <p:nvPr/>
        </p:nvSpPr>
        <p:spPr>
          <a:xfrm>
            <a:off x="394710" y="271692"/>
            <a:ext cx="10233315" cy="63634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500" dirty="0" smtClean="0">
                <a:solidFill>
                  <a:srgbClr val="00AADC"/>
                </a:solidFill>
                <a:latin typeface="+mn-lt"/>
                <a:cs typeface="Rubik" pitchFamily="2" charset="-79"/>
              </a:rPr>
              <a:t>WIL quality framework: </a:t>
            </a:r>
            <a:r>
              <a:rPr lang="en-US" sz="3500" b="1" dirty="0" smtClean="0">
                <a:solidFill>
                  <a:srgbClr val="00AADC"/>
                </a:solidFill>
                <a:latin typeface="+mn-lt"/>
                <a:cs typeface="Rubik" pitchFamily="2" charset="-79"/>
              </a:rPr>
              <a:t>quality matters</a:t>
            </a:r>
            <a:r>
              <a:rPr lang="en-US" sz="3500" dirty="0" smtClean="0">
                <a:solidFill>
                  <a:srgbClr val="00AADC"/>
                </a:solidFill>
                <a:latin typeface="+mn-lt"/>
                <a:cs typeface="Rubik" pitchFamily="2" charset="-79"/>
              </a:rPr>
              <a:t>	</a:t>
            </a:r>
            <a:endParaRPr lang="en-US" sz="3500" dirty="0">
              <a:solidFill>
                <a:srgbClr val="00AADC"/>
              </a:solidFill>
              <a:latin typeface="+mn-lt"/>
              <a:cs typeface="Rubik" pitchFamily="2" charset="-79"/>
            </a:endParaRPr>
          </a:p>
        </p:txBody>
      </p:sp>
      <p:pic>
        <p:nvPicPr>
          <p:cNvPr id="14" name="Picture 13">
            <a:extLst>
              <a:ext uri="{FF2B5EF4-FFF2-40B4-BE49-F238E27FC236}">
                <a16:creationId xmlns:a16="http://schemas.microsoft.com/office/drawing/2014/main" xmlns="" id="{B21E2D94-BB3C-1E48-92BA-054568E9973D}"/>
              </a:ext>
            </a:extLst>
          </p:cNvPr>
          <p:cNvPicPr>
            <a:picLocks noChangeAspect="1"/>
          </p:cNvPicPr>
          <p:nvPr/>
        </p:nvPicPr>
        <p:blipFill>
          <a:blip r:embed="rId3"/>
          <a:stretch>
            <a:fillRect/>
          </a:stretch>
        </p:blipFill>
        <p:spPr>
          <a:xfrm>
            <a:off x="394711" y="5590529"/>
            <a:ext cx="3123601" cy="833599"/>
          </a:xfrm>
          <a:prstGeom prst="rect">
            <a:avLst/>
          </a:prstGeom>
        </p:spPr>
      </p:pic>
    </p:spTree>
    <p:extLst>
      <p:ext uri="{BB962C8B-B14F-4D97-AF65-F5344CB8AC3E}">
        <p14:creationId xmlns:p14="http://schemas.microsoft.com/office/powerpoint/2010/main" val="1696088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370CF91-966C-CF4D-A450-422DFF19C51F}"/>
              </a:ext>
            </a:extLst>
          </p:cNvPr>
          <p:cNvSpPr>
            <a:spLocks noGrp="1"/>
          </p:cNvSpPr>
          <p:nvPr>
            <p:ph idx="1"/>
          </p:nvPr>
        </p:nvSpPr>
        <p:spPr>
          <a:xfrm>
            <a:off x="744070" y="2667896"/>
            <a:ext cx="10633463" cy="2922632"/>
          </a:xfrm>
        </p:spPr>
        <p:txBody>
          <a:bodyPr>
            <a:normAutofit/>
          </a:bodyPr>
          <a:lstStyle/>
          <a:p>
            <a:pPr marL="0" indent="0" algn="ctr">
              <a:buNone/>
            </a:pPr>
            <a:r>
              <a:rPr lang="en-CA" sz="5400" dirty="0" smtClean="0">
                <a:latin typeface="Lato" panose="020F0502020204030203"/>
              </a:rPr>
              <a:t>Thank you</a:t>
            </a:r>
            <a:endParaRPr lang="en-CA" sz="5400" dirty="0">
              <a:latin typeface="Lato" panose="020F0502020204030203"/>
            </a:endParaRPr>
          </a:p>
        </p:txBody>
      </p:sp>
      <p:sp>
        <p:nvSpPr>
          <p:cNvPr id="5" name="Title Placeholder 1">
            <a:extLst>
              <a:ext uri="{FF2B5EF4-FFF2-40B4-BE49-F238E27FC236}">
                <a16:creationId xmlns:a16="http://schemas.microsoft.com/office/drawing/2014/main" xmlns="" id="{159A20FC-BCC8-9347-8F0C-44B83B00CA91}"/>
              </a:ext>
            </a:extLst>
          </p:cNvPr>
          <p:cNvSpPr txBox="1">
            <a:spLocks/>
          </p:cNvSpPr>
          <p:nvPr/>
        </p:nvSpPr>
        <p:spPr>
          <a:xfrm>
            <a:off x="394710" y="271692"/>
            <a:ext cx="10233315" cy="63634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500" dirty="0" smtClean="0">
                <a:solidFill>
                  <a:srgbClr val="00AADC"/>
                </a:solidFill>
                <a:latin typeface="+mn-lt"/>
                <a:cs typeface="Rubik" pitchFamily="2" charset="-79"/>
              </a:rPr>
              <a:t>Questions and </a:t>
            </a:r>
            <a:r>
              <a:rPr lang="en-US" sz="3500" b="1" dirty="0" smtClean="0">
                <a:solidFill>
                  <a:srgbClr val="00AADC"/>
                </a:solidFill>
                <a:latin typeface="+mn-lt"/>
                <a:cs typeface="Rubik" pitchFamily="2" charset="-79"/>
              </a:rPr>
              <a:t>Discussion</a:t>
            </a:r>
            <a:r>
              <a:rPr lang="en-US" sz="3500" dirty="0" smtClean="0">
                <a:solidFill>
                  <a:srgbClr val="00AADC"/>
                </a:solidFill>
                <a:latin typeface="+mn-lt"/>
                <a:cs typeface="Rubik" pitchFamily="2" charset="-79"/>
              </a:rPr>
              <a:t>	</a:t>
            </a:r>
            <a:endParaRPr lang="en-US" sz="3500" dirty="0">
              <a:solidFill>
                <a:srgbClr val="00AADC"/>
              </a:solidFill>
              <a:latin typeface="+mn-lt"/>
              <a:cs typeface="Rubik" pitchFamily="2" charset="-79"/>
            </a:endParaRPr>
          </a:p>
        </p:txBody>
      </p:sp>
      <p:pic>
        <p:nvPicPr>
          <p:cNvPr id="14" name="Picture 13">
            <a:extLst>
              <a:ext uri="{FF2B5EF4-FFF2-40B4-BE49-F238E27FC236}">
                <a16:creationId xmlns:a16="http://schemas.microsoft.com/office/drawing/2014/main" xmlns="" id="{B21E2D94-BB3C-1E48-92BA-054568E9973D}"/>
              </a:ext>
            </a:extLst>
          </p:cNvPr>
          <p:cNvPicPr>
            <a:picLocks noChangeAspect="1"/>
          </p:cNvPicPr>
          <p:nvPr/>
        </p:nvPicPr>
        <p:blipFill>
          <a:blip r:embed="rId3"/>
          <a:stretch>
            <a:fillRect/>
          </a:stretch>
        </p:blipFill>
        <p:spPr>
          <a:xfrm>
            <a:off x="394711" y="5590529"/>
            <a:ext cx="3123601" cy="833599"/>
          </a:xfrm>
          <a:prstGeom prst="rect">
            <a:avLst/>
          </a:prstGeom>
        </p:spPr>
      </p:pic>
    </p:spTree>
    <p:extLst>
      <p:ext uri="{BB962C8B-B14F-4D97-AF65-F5344CB8AC3E}">
        <p14:creationId xmlns:p14="http://schemas.microsoft.com/office/powerpoint/2010/main" val="3270636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370CF91-966C-CF4D-A450-422DFF19C51F}"/>
              </a:ext>
            </a:extLst>
          </p:cNvPr>
          <p:cNvSpPr>
            <a:spLocks noGrp="1"/>
          </p:cNvSpPr>
          <p:nvPr>
            <p:ph idx="1"/>
          </p:nvPr>
        </p:nvSpPr>
        <p:spPr>
          <a:xfrm>
            <a:off x="744071" y="1153271"/>
            <a:ext cx="10513542" cy="4228197"/>
          </a:xfrm>
        </p:spPr>
        <p:txBody>
          <a:bodyPr>
            <a:normAutofit/>
          </a:bodyPr>
          <a:lstStyle/>
          <a:p>
            <a:r>
              <a:rPr lang="en-CA" dirty="0"/>
              <a:t>F</a:t>
            </a:r>
            <a:r>
              <a:rPr lang="en-CA" dirty="0" smtClean="0"/>
              <a:t>ounded </a:t>
            </a:r>
            <a:r>
              <a:rPr lang="en-CA" dirty="0"/>
              <a:t>as the Canadian Association for Co-operative Education  (CAFCE) in 1973</a:t>
            </a:r>
          </a:p>
          <a:p>
            <a:r>
              <a:rPr lang="en-CA" dirty="0"/>
              <a:t>29 members representing 15 </a:t>
            </a:r>
            <a:r>
              <a:rPr lang="en-CA" dirty="0" smtClean="0"/>
              <a:t>institutions – colleges and universities</a:t>
            </a:r>
            <a:endParaRPr lang="en-CA" dirty="0"/>
          </a:p>
          <a:p>
            <a:r>
              <a:rPr lang="en-CA" dirty="0" smtClean="0"/>
              <a:t>Objectives</a:t>
            </a:r>
            <a:r>
              <a:rPr lang="en-CA" dirty="0"/>
              <a:t> </a:t>
            </a:r>
            <a:r>
              <a:rPr lang="en-CA" dirty="0" smtClean="0"/>
              <a:t>focused on broadening the understanding of the significance and value of co-op and strengthening co-op programming through an exchange of ideas and best practices</a:t>
            </a:r>
          </a:p>
          <a:p>
            <a:r>
              <a:rPr lang="en-CA" dirty="0" smtClean="0"/>
              <a:t>Great interest in the value of co-operative education for preparing students to transition effectively from post-secondary to the labour market</a:t>
            </a:r>
          </a:p>
          <a:p>
            <a:pPr marL="0" indent="0">
              <a:buNone/>
            </a:pPr>
            <a:endParaRPr lang="en-CA" dirty="0"/>
          </a:p>
        </p:txBody>
      </p:sp>
      <p:sp>
        <p:nvSpPr>
          <p:cNvPr id="5" name="Title Placeholder 1">
            <a:extLst>
              <a:ext uri="{FF2B5EF4-FFF2-40B4-BE49-F238E27FC236}">
                <a16:creationId xmlns:a16="http://schemas.microsoft.com/office/drawing/2014/main" xmlns="" id="{159A20FC-BCC8-9347-8F0C-44B83B00CA91}"/>
              </a:ext>
            </a:extLst>
          </p:cNvPr>
          <p:cNvSpPr txBox="1">
            <a:spLocks/>
          </p:cNvSpPr>
          <p:nvPr/>
        </p:nvSpPr>
        <p:spPr>
          <a:xfrm>
            <a:off x="394711" y="271692"/>
            <a:ext cx="6300318" cy="63634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500" dirty="0" smtClean="0">
                <a:solidFill>
                  <a:srgbClr val="209CD9"/>
                </a:solidFill>
                <a:latin typeface="+mn-lt"/>
                <a:cs typeface="Rubik" pitchFamily="2" charset="-79"/>
              </a:rPr>
              <a:t>Background</a:t>
            </a:r>
            <a:r>
              <a:rPr lang="en-US" sz="3500" dirty="0" smtClean="0">
                <a:solidFill>
                  <a:srgbClr val="00AADC"/>
                </a:solidFill>
                <a:latin typeface="+mn-lt"/>
                <a:cs typeface="Rubik" pitchFamily="2" charset="-79"/>
              </a:rPr>
              <a:t> </a:t>
            </a:r>
            <a:endParaRPr lang="en-US" sz="3500" dirty="0">
              <a:solidFill>
                <a:srgbClr val="00AADC"/>
              </a:solidFill>
              <a:latin typeface="+mn-lt"/>
              <a:cs typeface="Rubik" pitchFamily="2" charset="-79"/>
            </a:endParaRPr>
          </a:p>
        </p:txBody>
      </p:sp>
      <p:pic>
        <p:nvPicPr>
          <p:cNvPr id="14" name="Picture 13">
            <a:extLst>
              <a:ext uri="{FF2B5EF4-FFF2-40B4-BE49-F238E27FC236}">
                <a16:creationId xmlns:a16="http://schemas.microsoft.com/office/drawing/2014/main" xmlns="" id="{B21E2D94-BB3C-1E48-92BA-054568E9973D}"/>
              </a:ext>
            </a:extLst>
          </p:cNvPr>
          <p:cNvPicPr>
            <a:picLocks noChangeAspect="1"/>
          </p:cNvPicPr>
          <p:nvPr/>
        </p:nvPicPr>
        <p:blipFill>
          <a:blip r:embed="rId3"/>
          <a:stretch>
            <a:fillRect/>
          </a:stretch>
        </p:blipFill>
        <p:spPr>
          <a:xfrm>
            <a:off x="394711" y="5590529"/>
            <a:ext cx="3123601" cy="833599"/>
          </a:xfrm>
          <a:prstGeom prst="rect">
            <a:avLst/>
          </a:prstGeom>
        </p:spPr>
      </p:pic>
    </p:spTree>
    <p:extLst>
      <p:ext uri="{BB962C8B-B14F-4D97-AF65-F5344CB8AC3E}">
        <p14:creationId xmlns:p14="http://schemas.microsoft.com/office/powerpoint/2010/main" val="3270212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370CF91-966C-CF4D-A450-422DFF19C51F}"/>
              </a:ext>
            </a:extLst>
          </p:cNvPr>
          <p:cNvSpPr>
            <a:spLocks noGrp="1"/>
          </p:cNvSpPr>
          <p:nvPr>
            <p:ph idx="1"/>
          </p:nvPr>
        </p:nvSpPr>
        <p:spPr>
          <a:xfrm>
            <a:off x="744070" y="908039"/>
            <a:ext cx="10813345" cy="4682490"/>
          </a:xfrm>
        </p:spPr>
        <p:txBody>
          <a:bodyPr>
            <a:normAutofit/>
          </a:bodyPr>
          <a:lstStyle/>
          <a:p>
            <a:r>
              <a:rPr lang="en-CA" dirty="0" smtClean="0"/>
              <a:t>Established an accreditation council in 1979 </a:t>
            </a:r>
          </a:p>
          <a:p>
            <a:r>
              <a:rPr lang="en-CA" dirty="0" smtClean="0"/>
              <a:t>First – we needed to define co-op education and its quality attributes</a:t>
            </a:r>
          </a:p>
          <a:p>
            <a:pPr lvl="1"/>
            <a:r>
              <a:rPr lang="en-US" sz="2200" dirty="0" smtClean="0"/>
              <a:t>Each </a:t>
            </a:r>
            <a:r>
              <a:rPr lang="en-US" sz="2200" dirty="0"/>
              <a:t>work situation is developed and/or approved by the co-operative educational institution as a suitable learning situation; </a:t>
            </a:r>
            <a:endParaRPr lang="en-US" sz="2200" dirty="0" smtClean="0"/>
          </a:p>
          <a:p>
            <a:pPr lvl="1"/>
            <a:r>
              <a:rPr lang="en-US" sz="2200" dirty="0" smtClean="0"/>
              <a:t>The </a:t>
            </a:r>
            <a:r>
              <a:rPr lang="en-US" sz="2200" dirty="0"/>
              <a:t>student is engaged in productive, full-time work rather than merely observing; </a:t>
            </a:r>
            <a:endParaRPr lang="en-US" sz="2200" dirty="0" smtClean="0"/>
          </a:p>
          <a:p>
            <a:pPr lvl="1"/>
            <a:r>
              <a:rPr lang="en-US" sz="2200" dirty="0" smtClean="0"/>
              <a:t>The </a:t>
            </a:r>
            <a:r>
              <a:rPr lang="en-US" sz="2200" dirty="0"/>
              <a:t>student receives remuneration for the work performed; </a:t>
            </a:r>
            <a:endParaRPr lang="en-US" sz="2200" dirty="0" smtClean="0"/>
          </a:p>
          <a:p>
            <a:pPr lvl="1"/>
            <a:r>
              <a:rPr lang="en-US" sz="2200" dirty="0" smtClean="0"/>
              <a:t>The </a:t>
            </a:r>
            <a:r>
              <a:rPr lang="en-US" sz="2200" dirty="0"/>
              <a:t>student’s progress on the job is monitored by the </a:t>
            </a:r>
            <a:r>
              <a:rPr lang="en-US" sz="2200" dirty="0" smtClean="0"/>
              <a:t>institution;</a:t>
            </a:r>
          </a:p>
          <a:p>
            <a:pPr lvl="1"/>
            <a:r>
              <a:rPr lang="en-US" sz="2200" dirty="0" smtClean="0"/>
              <a:t>The </a:t>
            </a:r>
            <a:r>
              <a:rPr lang="en-US" sz="2200" dirty="0"/>
              <a:t>student’s performance on the job is supervised and evaluated by both the employer and the institution; </a:t>
            </a:r>
          </a:p>
          <a:p>
            <a:pPr lvl="1"/>
            <a:r>
              <a:rPr lang="en-US" sz="2200" dirty="0" smtClean="0"/>
              <a:t>The </a:t>
            </a:r>
            <a:r>
              <a:rPr lang="en-US" sz="2200" dirty="0"/>
              <a:t>total co-operative work experience is normally 50% of the time spent in academic study, and in no circumstances will this figure be less than 30%.</a:t>
            </a:r>
            <a:endParaRPr lang="en-CA" sz="2200" dirty="0"/>
          </a:p>
        </p:txBody>
      </p:sp>
      <p:sp>
        <p:nvSpPr>
          <p:cNvPr id="5" name="Title Placeholder 1">
            <a:extLst>
              <a:ext uri="{FF2B5EF4-FFF2-40B4-BE49-F238E27FC236}">
                <a16:creationId xmlns:a16="http://schemas.microsoft.com/office/drawing/2014/main" xmlns="" id="{159A20FC-BCC8-9347-8F0C-44B83B00CA91}"/>
              </a:ext>
            </a:extLst>
          </p:cNvPr>
          <p:cNvSpPr txBox="1">
            <a:spLocks/>
          </p:cNvSpPr>
          <p:nvPr/>
        </p:nvSpPr>
        <p:spPr>
          <a:xfrm>
            <a:off x="394710" y="271692"/>
            <a:ext cx="8493795" cy="63634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500" dirty="0" smtClean="0">
                <a:solidFill>
                  <a:srgbClr val="209CD9"/>
                </a:solidFill>
                <a:latin typeface="+mn-lt"/>
                <a:cs typeface="Rubik" pitchFamily="2" charset="-79"/>
              </a:rPr>
              <a:t>Establishing</a:t>
            </a:r>
            <a:r>
              <a:rPr lang="en-US" sz="3500" b="1" dirty="0" smtClean="0">
                <a:solidFill>
                  <a:srgbClr val="209CD9"/>
                </a:solidFill>
                <a:latin typeface="+mn-lt"/>
                <a:cs typeface="Rubik" pitchFamily="2" charset="-79"/>
              </a:rPr>
              <a:t> national standards</a:t>
            </a:r>
            <a:r>
              <a:rPr lang="en-US" sz="3500" b="1" dirty="0" smtClean="0">
                <a:solidFill>
                  <a:srgbClr val="00AADC"/>
                </a:solidFill>
                <a:latin typeface="+mn-lt"/>
                <a:cs typeface="Rubik" pitchFamily="2" charset="-79"/>
              </a:rPr>
              <a:t> </a:t>
            </a:r>
            <a:endParaRPr lang="en-US" sz="3500" b="1" dirty="0">
              <a:solidFill>
                <a:srgbClr val="00AADC"/>
              </a:solidFill>
              <a:latin typeface="+mn-lt"/>
              <a:cs typeface="Rubik" pitchFamily="2" charset="-79"/>
            </a:endParaRPr>
          </a:p>
        </p:txBody>
      </p:sp>
      <p:pic>
        <p:nvPicPr>
          <p:cNvPr id="14" name="Picture 13">
            <a:extLst>
              <a:ext uri="{FF2B5EF4-FFF2-40B4-BE49-F238E27FC236}">
                <a16:creationId xmlns:a16="http://schemas.microsoft.com/office/drawing/2014/main" xmlns="" id="{B21E2D94-BB3C-1E48-92BA-054568E9973D}"/>
              </a:ext>
            </a:extLst>
          </p:cNvPr>
          <p:cNvPicPr>
            <a:picLocks noChangeAspect="1"/>
          </p:cNvPicPr>
          <p:nvPr/>
        </p:nvPicPr>
        <p:blipFill>
          <a:blip r:embed="rId3"/>
          <a:stretch>
            <a:fillRect/>
          </a:stretch>
        </p:blipFill>
        <p:spPr>
          <a:xfrm>
            <a:off x="394711" y="5590529"/>
            <a:ext cx="3123601" cy="833599"/>
          </a:xfrm>
          <a:prstGeom prst="rect">
            <a:avLst/>
          </a:prstGeom>
        </p:spPr>
      </p:pic>
    </p:spTree>
    <p:extLst>
      <p:ext uri="{BB962C8B-B14F-4D97-AF65-F5344CB8AC3E}">
        <p14:creationId xmlns:p14="http://schemas.microsoft.com/office/powerpoint/2010/main" val="4017581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370CF91-966C-CF4D-A450-422DFF19C51F}"/>
              </a:ext>
            </a:extLst>
          </p:cNvPr>
          <p:cNvSpPr>
            <a:spLocks noGrp="1"/>
          </p:cNvSpPr>
          <p:nvPr>
            <p:ph idx="1"/>
          </p:nvPr>
        </p:nvSpPr>
        <p:spPr>
          <a:xfrm>
            <a:off x="744070" y="1153271"/>
            <a:ext cx="10633463" cy="4437257"/>
          </a:xfrm>
        </p:spPr>
        <p:txBody>
          <a:bodyPr>
            <a:normAutofit lnSpcReduction="10000"/>
          </a:bodyPr>
          <a:lstStyle/>
          <a:p>
            <a:r>
              <a:rPr lang="en-US" sz="3200" dirty="0"/>
              <a:t>Volunteer run association funded primarily through membership fees and professional development activities</a:t>
            </a:r>
          </a:p>
          <a:p>
            <a:r>
              <a:rPr lang="en-US" sz="3200" dirty="0"/>
              <a:t>National board with representation from across the country, university and college sectors, employer and government representatives</a:t>
            </a:r>
          </a:p>
          <a:p>
            <a:r>
              <a:rPr lang="en-US" sz="3200" dirty="0"/>
              <a:t>Numerous committees including:  government relations, communications and </a:t>
            </a:r>
            <a:r>
              <a:rPr lang="en-US" sz="3200" dirty="0" smtClean="0"/>
              <a:t>PR, </a:t>
            </a:r>
            <a:r>
              <a:rPr lang="en-US" sz="3200" dirty="0"/>
              <a:t>professional development, research, membership, international </a:t>
            </a:r>
            <a:r>
              <a:rPr lang="en-US" sz="3200" dirty="0" smtClean="0"/>
              <a:t>committee</a:t>
            </a:r>
          </a:p>
          <a:p>
            <a:r>
              <a:rPr lang="en-US" sz="3200" dirty="0"/>
              <a:t>Developed national statistics database on co-op work terms in Canada</a:t>
            </a:r>
          </a:p>
          <a:p>
            <a:endParaRPr lang="en-CA" sz="2200" dirty="0">
              <a:latin typeface="Lato" panose="020F0502020204030203"/>
            </a:endParaRPr>
          </a:p>
        </p:txBody>
      </p:sp>
      <p:sp>
        <p:nvSpPr>
          <p:cNvPr id="5" name="Title Placeholder 1">
            <a:extLst>
              <a:ext uri="{FF2B5EF4-FFF2-40B4-BE49-F238E27FC236}">
                <a16:creationId xmlns:a16="http://schemas.microsoft.com/office/drawing/2014/main" xmlns="" id="{159A20FC-BCC8-9347-8F0C-44B83B00CA91}"/>
              </a:ext>
            </a:extLst>
          </p:cNvPr>
          <p:cNvSpPr txBox="1">
            <a:spLocks/>
          </p:cNvSpPr>
          <p:nvPr/>
        </p:nvSpPr>
        <p:spPr>
          <a:xfrm>
            <a:off x="394711" y="325481"/>
            <a:ext cx="10233315" cy="63634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500" dirty="0" smtClean="0">
                <a:solidFill>
                  <a:srgbClr val="00AADC"/>
                </a:solidFill>
                <a:latin typeface="+mn-lt"/>
                <a:cs typeface="Rubik" pitchFamily="2" charset="-79"/>
              </a:rPr>
              <a:t>The development of the </a:t>
            </a:r>
            <a:r>
              <a:rPr lang="en-US" sz="3500" b="1" dirty="0" smtClean="0">
                <a:solidFill>
                  <a:srgbClr val="00AADC"/>
                </a:solidFill>
                <a:latin typeface="+mn-lt"/>
                <a:cs typeface="Rubik" pitchFamily="2" charset="-79"/>
              </a:rPr>
              <a:t>association</a:t>
            </a:r>
            <a:r>
              <a:rPr lang="en-US" sz="3500" dirty="0" smtClean="0">
                <a:solidFill>
                  <a:srgbClr val="00AADC"/>
                </a:solidFill>
                <a:latin typeface="+mn-lt"/>
                <a:cs typeface="Rubik" pitchFamily="2" charset="-79"/>
              </a:rPr>
              <a:t>	</a:t>
            </a:r>
            <a:endParaRPr lang="en-US" sz="3500" dirty="0">
              <a:solidFill>
                <a:srgbClr val="00AADC"/>
              </a:solidFill>
              <a:latin typeface="+mn-lt"/>
              <a:cs typeface="Rubik" pitchFamily="2" charset="-79"/>
            </a:endParaRPr>
          </a:p>
        </p:txBody>
      </p:sp>
      <p:pic>
        <p:nvPicPr>
          <p:cNvPr id="14" name="Picture 13">
            <a:extLst>
              <a:ext uri="{FF2B5EF4-FFF2-40B4-BE49-F238E27FC236}">
                <a16:creationId xmlns:a16="http://schemas.microsoft.com/office/drawing/2014/main" xmlns="" id="{B21E2D94-BB3C-1E48-92BA-054568E9973D}"/>
              </a:ext>
            </a:extLst>
          </p:cNvPr>
          <p:cNvPicPr>
            <a:picLocks noChangeAspect="1"/>
          </p:cNvPicPr>
          <p:nvPr/>
        </p:nvPicPr>
        <p:blipFill>
          <a:blip r:embed="rId2"/>
          <a:stretch>
            <a:fillRect/>
          </a:stretch>
        </p:blipFill>
        <p:spPr>
          <a:xfrm>
            <a:off x="394711" y="5590529"/>
            <a:ext cx="3123601" cy="833599"/>
          </a:xfrm>
          <a:prstGeom prst="rect">
            <a:avLst/>
          </a:prstGeom>
        </p:spPr>
      </p:pic>
    </p:spTree>
    <p:extLst>
      <p:ext uri="{BB962C8B-B14F-4D97-AF65-F5344CB8AC3E}">
        <p14:creationId xmlns:p14="http://schemas.microsoft.com/office/powerpoint/2010/main" val="1321055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370CF91-966C-CF4D-A450-422DFF19C51F}"/>
              </a:ext>
            </a:extLst>
          </p:cNvPr>
          <p:cNvSpPr>
            <a:spLocks noGrp="1"/>
          </p:cNvSpPr>
          <p:nvPr>
            <p:ph idx="1"/>
          </p:nvPr>
        </p:nvSpPr>
        <p:spPr>
          <a:xfrm>
            <a:off x="744070" y="1153271"/>
            <a:ext cx="10633463" cy="4437257"/>
          </a:xfrm>
        </p:spPr>
        <p:txBody>
          <a:bodyPr>
            <a:normAutofit/>
          </a:bodyPr>
          <a:lstStyle/>
          <a:p>
            <a:r>
              <a:rPr lang="en-US" sz="3200" dirty="0"/>
              <a:t>Scalable and built with expansion in mind</a:t>
            </a:r>
          </a:p>
          <a:p>
            <a:r>
              <a:rPr lang="en-US" sz="3200" dirty="0"/>
              <a:t>Truly national: transcends individual provincial contexts</a:t>
            </a:r>
          </a:p>
          <a:p>
            <a:r>
              <a:rPr lang="en-US" sz="3200" dirty="0"/>
              <a:t>Development and adoption of a common language (over many years)</a:t>
            </a:r>
          </a:p>
          <a:p>
            <a:r>
              <a:rPr lang="en-US" sz="3200" dirty="0"/>
              <a:t>Bilingual</a:t>
            </a:r>
          </a:p>
          <a:p>
            <a:r>
              <a:rPr lang="en-US" sz="3200" dirty="0"/>
              <a:t>Data directly submitted by CEWIL Canada Member Institutions</a:t>
            </a:r>
          </a:p>
          <a:p>
            <a:pPr marL="0" indent="0">
              <a:buNone/>
            </a:pPr>
            <a:r>
              <a:rPr lang="en-US" sz="2200" dirty="0" smtClean="0">
                <a:latin typeface="Lato" panose="020F0502020204030203"/>
              </a:rPr>
              <a:t> </a:t>
            </a:r>
            <a:endParaRPr lang="en-CA" sz="2200" dirty="0">
              <a:latin typeface="Lato" panose="020F0502020204030203"/>
            </a:endParaRPr>
          </a:p>
        </p:txBody>
      </p:sp>
      <p:sp>
        <p:nvSpPr>
          <p:cNvPr id="5" name="Title Placeholder 1">
            <a:extLst>
              <a:ext uri="{FF2B5EF4-FFF2-40B4-BE49-F238E27FC236}">
                <a16:creationId xmlns:a16="http://schemas.microsoft.com/office/drawing/2014/main" xmlns="" id="{159A20FC-BCC8-9347-8F0C-44B83B00CA91}"/>
              </a:ext>
            </a:extLst>
          </p:cNvPr>
          <p:cNvSpPr txBox="1">
            <a:spLocks/>
          </p:cNvSpPr>
          <p:nvPr/>
        </p:nvSpPr>
        <p:spPr>
          <a:xfrm>
            <a:off x="394710" y="271692"/>
            <a:ext cx="10233315" cy="63634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500" dirty="0" smtClean="0">
                <a:solidFill>
                  <a:srgbClr val="00AADC"/>
                </a:solidFill>
                <a:latin typeface="+mn-lt"/>
                <a:cs typeface="Rubik" pitchFamily="2" charset="-79"/>
              </a:rPr>
              <a:t>The CEWIL National Statistics </a:t>
            </a:r>
            <a:r>
              <a:rPr lang="en-US" sz="3500" b="1" dirty="0" smtClean="0">
                <a:solidFill>
                  <a:srgbClr val="00AADC"/>
                </a:solidFill>
                <a:latin typeface="+mn-lt"/>
                <a:cs typeface="Rubik" pitchFamily="2" charset="-79"/>
              </a:rPr>
              <a:t>Database</a:t>
            </a:r>
            <a:r>
              <a:rPr lang="en-US" sz="3500" dirty="0" smtClean="0">
                <a:solidFill>
                  <a:srgbClr val="00AADC"/>
                </a:solidFill>
                <a:latin typeface="+mn-lt"/>
                <a:cs typeface="Rubik" pitchFamily="2" charset="-79"/>
              </a:rPr>
              <a:t>	</a:t>
            </a:r>
            <a:endParaRPr lang="en-US" sz="3500" dirty="0">
              <a:solidFill>
                <a:srgbClr val="00AADC"/>
              </a:solidFill>
              <a:latin typeface="+mn-lt"/>
              <a:cs typeface="Rubik" pitchFamily="2" charset="-79"/>
            </a:endParaRPr>
          </a:p>
        </p:txBody>
      </p:sp>
      <p:pic>
        <p:nvPicPr>
          <p:cNvPr id="14" name="Picture 13">
            <a:extLst>
              <a:ext uri="{FF2B5EF4-FFF2-40B4-BE49-F238E27FC236}">
                <a16:creationId xmlns:a16="http://schemas.microsoft.com/office/drawing/2014/main" xmlns="" id="{B21E2D94-BB3C-1E48-92BA-054568E9973D}"/>
              </a:ext>
            </a:extLst>
          </p:cNvPr>
          <p:cNvPicPr>
            <a:picLocks noChangeAspect="1"/>
          </p:cNvPicPr>
          <p:nvPr/>
        </p:nvPicPr>
        <p:blipFill>
          <a:blip r:embed="rId3"/>
          <a:stretch>
            <a:fillRect/>
          </a:stretch>
        </p:blipFill>
        <p:spPr>
          <a:xfrm>
            <a:off x="394711" y="5590529"/>
            <a:ext cx="3123601" cy="833599"/>
          </a:xfrm>
          <a:prstGeom prst="rect">
            <a:avLst/>
          </a:prstGeom>
        </p:spPr>
      </p:pic>
    </p:spTree>
    <p:extLst>
      <p:ext uri="{BB962C8B-B14F-4D97-AF65-F5344CB8AC3E}">
        <p14:creationId xmlns:p14="http://schemas.microsoft.com/office/powerpoint/2010/main" val="2408186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370CF91-966C-CF4D-A450-422DFF19C51F}"/>
              </a:ext>
            </a:extLst>
          </p:cNvPr>
          <p:cNvSpPr>
            <a:spLocks noGrp="1"/>
          </p:cNvSpPr>
          <p:nvPr>
            <p:ph sz="half" idx="1"/>
          </p:nvPr>
        </p:nvSpPr>
        <p:spPr>
          <a:xfrm>
            <a:off x="802689" y="1012054"/>
            <a:ext cx="5181600" cy="4578475"/>
          </a:xfrm>
        </p:spPr>
        <p:txBody>
          <a:bodyPr>
            <a:normAutofit lnSpcReduction="10000"/>
          </a:bodyPr>
          <a:lstStyle/>
          <a:p>
            <a:r>
              <a:rPr lang="en-US" dirty="0" smtClean="0"/>
              <a:t>Number </a:t>
            </a:r>
            <a:r>
              <a:rPr lang="en-US" dirty="0"/>
              <a:t>of Co-op Work Terms</a:t>
            </a:r>
          </a:p>
          <a:p>
            <a:pPr lvl="1"/>
            <a:r>
              <a:rPr lang="en-US" dirty="0"/>
              <a:t>Domestic &amp; International Students</a:t>
            </a:r>
          </a:p>
          <a:p>
            <a:r>
              <a:rPr lang="en-US" dirty="0"/>
              <a:t>Institution type: college, polytechnic, university</a:t>
            </a:r>
          </a:p>
          <a:p>
            <a:r>
              <a:rPr lang="en-US" dirty="0"/>
              <a:t>Academic discipline</a:t>
            </a:r>
          </a:p>
          <a:p>
            <a:r>
              <a:rPr lang="en-US" dirty="0"/>
              <a:t>Gender</a:t>
            </a:r>
          </a:p>
          <a:p>
            <a:r>
              <a:rPr lang="en-US" dirty="0"/>
              <a:t>Salary</a:t>
            </a:r>
          </a:p>
          <a:p>
            <a:r>
              <a:rPr lang="en-US" dirty="0"/>
              <a:t>Work Term Locations</a:t>
            </a:r>
          </a:p>
          <a:p>
            <a:pPr lvl="1"/>
            <a:r>
              <a:rPr lang="en-US" dirty="0"/>
              <a:t>Canada (Provinces &amp; Territories)</a:t>
            </a:r>
          </a:p>
          <a:p>
            <a:pPr lvl="1"/>
            <a:r>
              <a:rPr lang="en-US" dirty="0"/>
              <a:t>USA</a:t>
            </a:r>
          </a:p>
          <a:p>
            <a:pPr lvl="1"/>
            <a:r>
              <a:rPr lang="en-US" dirty="0" smtClean="0"/>
              <a:t>International</a:t>
            </a:r>
            <a:endParaRPr lang="en-US" dirty="0"/>
          </a:p>
        </p:txBody>
      </p:sp>
      <p:sp>
        <p:nvSpPr>
          <p:cNvPr id="9" name="Content Placeholder 8"/>
          <p:cNvSpPr>
            <a:spLocks noGrp="1"/>
          </p:cNvSpPr>
          <p:nvPr>
            <p:ph sz="half" idx="2"/>
          </p:nvPr>
        </p:nvSpPr>
        <p:spPr>
          <a:xfrm>
            <a:off x="6172200" y="1012054"/>
            <a:ext cx="5181600" cy="5164909"/>
          </a:xfrm>
        </p:spPr>
        <p:txBody>
          <a:bodyPr>
            <a:normAutofit lnSpcReduction="10000"/>
          </a:bodyPr>
          <a:lstStyle/>
          <a:p>
            <a:r>
              <a:rPr lang="en-US" dirty="0"/>
              <a:t>Employer Sectors</a:t>
            </a:r>
          </a:p>
          <a:p>
            <a:pPr lvl="1"/>
            <a:r>
              <a:rPr lang="en-US" dirty="0"/>
              <a:t>Federal Government</a:t>
            </a:r>
          </a:p>
          <a:p>
            <a:pPr lvl="1"/>
            <a:r>
              <a:rPr lang="en-US" dirty="0"/>
              <a:t>Federal Agency</a:t>
            </a:r>
          </a:p>
          <a:p>
            <a:pPr lvl="1"/>
            <a:r>
              <a:rPr lang="en-US" dirty="0"/>
              <a:t>Provincial Government</a:t>
            </a:r>
          </a:p>
          <a:p>
            <a:pPr lvl="1"/>
            <a:r>
              <a:rPr lang="en-US" dirty="0"/>
              <a:t>Provincial Agency</a:t>
            </a:r>
          </a:p>
          <a:p>
            <a:pPr lvl="1"/>
            <a:r>
              <a:rPr lang="en-US" dirty="0"/>
              <a:t>Municipal Government</a:t>
            </a:r>
          </a:p>
          <a:p>
            <a:pPr lvl="1"/>
            <a:r>
              <a:rPr lang="en-US" dirty="0"/>
              <a:t>Not for Profit</a:t>
            </a:r>
          </a:p>
          <a:p>
            <a:pPr lvl="1"/>
            <a:r>
              <a:rPr lang="en-US" dirty="0"/>
              <a:t>Private</a:t>
            </a:r>
          </a:p>
          <a:p>
            <a:pPr marL="0" indent="0">
              <a:buNone/>
            </a:pPr>
            <a:endParaRPr lang="en-US" dirty="0"/>
          </a:p>
        </p:txBody>
      </p:sp>
      <p:sp>
        <p:nvSpPr>
          <p:cNvPr id="5" name="Title Placeholder 1">
            <a:extLst>
              <a:ext uri="{FF2B5EF4-FFF2-40B4-BE49-F238E27FC236}">
                <a16:creationId xmlns:a16="http://schemas.microsoft.com/office/drawing/2014/main" xmlns="" id="{159A20FC-BCC8-9347-8F0C-44B83B00CA91}"/>
              </a:ext>
            </a:extLst>
          </p:cNvPr>
          <p:cNvSpPr txBox="1">
            <a:spLocks/>
          </p:cNvSpPr>
          <p:nvPr/>
        </p:nvSpPr>
        <p:spPr>
          <a:xfrm>
            <a:off x="394710" y="271692"/>
            <a:ext cx="10233315" cy="63634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500" dirty="0" smtClean="0">
                <a:solidFill>
                  <a:srgbClr val="00AADC"/>
                </a:solidFill>
                <a:latin typeface="+mn-lt"/>
                <a:cs typeface="Rubik" pitchFamily="2" charset="-79"/>
              </a:rPr>
              <a:t>Data we </a:t>
            </a:r>
            <a:r>
              <a:rPr lang="en-US" sz="3500" b="1" dirty="0">
                <a:solidFill>
                  <a:srgbClr val="00AADC"/>
                </a:solidFill>
                <a:latin typeface="+mn-lt"/>
                <a:cs typeface="Rubik" pitchFamily="2" charset="-79"/>
              </a:rPr>
              <a:t>c</a:t>
            </a:r>
            <a:r>
              <a:rPr lang="en-US" sz="3500" b="1" dirty="0" smtClean="0">
                <a:solidFill>
                  <a:srgbClr val="00AADC"/>
                </a:solidFill>
                <a:latin typeface="+mn-lt"/>
                <a:cs typeface="Rubik" pitchFamily="2" charset="-79"/>
              </a:rPr>
              <a:t>ollect</a:t>
            </a:r>
            <a:r>
              <a:rPr lang="en-US" sz="3500" dirty="0" smtClean="0">
                <a:solidFill>
                  <a:srgbClr val="00AADC"/>
                </a:solidFill>
                <a:latin typeface="+mn-lt"/>
                <a:cs typeface="Rubik" pitchFamily="2" charset="-79"/>
              </a:rPr>
              <a:t>	</a:t>
            </a:r>
            <a:endParaRPr lang="en-US" sz="3500" dirty="0">
              <a:solidFill>
                <a:srgbClr val="00AADC"/>
              </a:solidFill>
              <a:latin typeface="+mn-lt"/>
              <a:cs typeface="Rubik" pitchFamily="2" charset="-79"/>
            </a:endParaRPr>
          </a:p>
        </p:txBody>
      </p:sp>
      <p:pic>
        <p:nvPicPr>
          <p:cNvPr id="14" name="Picture 13">
            <a:extLst>
              <a:ext uri="{FF2B5EF4-FFF2-40B4-BE49-F238E27FC236}">
                <a16:creationId xmlns:a16="http://schemas.microsoft.com/office/drawing/2014/main" xmlns="" id="{B21E2D94-BB3C-1E48-92BA-054568E9973D}"/>
              </a:ext>
            </a:extLst>
          </p:cNvPr>
          <p:cNvPicPr>
            <a:picLocks noChangeAspect="1"/>
          </p:cNvPicPr>
          <p:nvPr/>
        </p:nvPicPr>
        <p:blipFill>
          <a:blip r:embed="rId3"/>
          <a:stretch>
            <a:fillRect/>
          </a:stretch>
        </p:blipFill>
        <p:spPr>
          <a:xfrm>
            <a:off x="394711" y="5590529"/>
            <a:ext cx="3123601" cy="833599"/>
          </a:xfrm>
          <a:prstGeom prst="rect">
            <a:avLst/>
          </a:prstGeom>
        </p:spPr>
      </p:pic>
    </p:spTree>
    <p:extLst>
      <p:ext uri="{BB962C8B-B14F-4D97-AF65-F5344CB8AC3E}">
        <p14:creationId xmlns:p14="http://schemas.microsoft.com/office/powerpoint/2010/main" val="2358886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370CF91-966C-CF4D-A450-422DFF19C51F}"/>
              </a:ext>
            </a:extLst>
          </p:cNvPr>
          <p:cNvSpPr>
            <a:spLocks noGrp="1"/>
          </p:cNvSpPr>
          <p:nvPr>
            <p:ph idx="1"/>
          </p:nvPr>
        </p:nvSpPr>
        <p:spPr>
          <a:xfrm>
            <a:off x="744070" y="1153271"/>
            <a:ext cx="10633463" cy="4437257"/>
          </a:xfrm>
        </p:spPr>
        <p:txBody>
          <a:bodyPr>
            <a:normAutofit/>
          </a:bodyPr>
          <a:lstStyle/>
          <a:p>
            <a:r>
              <a:rPr lang="en-US" dirty="0"/>
              <a:t>Reporting functions:</a:t>
            </a:r>
          </a:p>
          <a:p>
            <a:pPr lvl="1"/>
            <a:r>
              <a:rPr lang="en-US" dirty="0"/>
              <a:t>Work Terms by Year/Term</a:t>
            </a:r>
          </a:p>
          <a:p>
            <a:pPr lvl="1"/>
            <a:r>
              <a:rPr lang="en-US" dirty="0"/>
              <a:t>Year/Term Comparisons</a:t>
            </a:r>
          </a:p>
          <a:p>
            <a:pPr lvl="1"/>
            <a:r>
              <a:rPr lang="en-US" dirty="0"/>
              <a:t>Work Term Totals by Employer Type</a:t>
            </a:r>
          </a:p>
          <a:p>
            <a:pPr lvl="1"/>
            <a:r>
              <a:rPr lang="en-US" dirty="0"/>
              <a:t>Work Term Totals by Work Term Location</a:t>
            </a:r>
          </a:p>
          <a:p>
            <a:pPr lvl="1"/>
            <a:r>
              <a:rPr lang="en-US" dirty="0"/>
              <a:t>Work Term Totals by Occupational Discipline</a:t>
            </a:r>
          </a:p>
          <a:p>
            <a:pPr lvl="1"/>
            <a:r>
              <a:rPr lang="en-US" dirty="0"/>
              <a:t>Co-op Salary Summary</a:t>
            </a:r>
          </a:p>
          <a:p>
            <a:pPr lvl="1"/>
            <a:r>
              <a:rPr lang="en-US" dirty="0"/>
              <a:t>Work Terms by Institution</a:t>
            </a:r>
          </a:p>
          <a:p>
            <a:pPr marL="0" indent="0">
              <a:buNone/>
            </a:pPr>
            <a:r>
              <a:rPr lang="en-US" sz="2200" dirty="0" smtClean="0">
                <a:latin typeface="Lato" panose="020F0502020204030203"/>
              </a:rPr>
              <a:t> </a:t>
            </a:r>
            <a:endParaRPr lang="en-CA" sz="2200" dirty="0">
              <a:latin typeface="Lato" panose="020F0502020204030203"/>
            </a:endParaRPr>
          </a:p>
        </p:txBody>
      </p:sp>
      <p:sp>
        <p:nvSpPr>
          <p:cNvPr id="5" name="Title Placeholder 1">
            <a:extLst>
              <a:ext uri="{FF2B5EF4-FFF2-40B4-BE49-F238E27FC236}">
                <a16:creationId xmlns:a16="http://schemas.microsoft.com/office/drawing/2014/main" xmlns="" id="{159A20FC-BCC8-9347-8F0C-44B83B00CA91}"/>
              </a:ext>
            </a:extLst>
          </p:cNvPr>
          <p:cNvSpPr txBox="1">
            <a:spLocks/>
          </p:cNvSpPr>
          <p:nvPr/>
        </p:nvSpPr>
        <p:spPr>
          <a:xfrm>
            <a:off x="394710" y="271692"/>
            <a:ext cx="10233315" cy="63634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500" dirty="0" smtClean="0">
                <a:solidFill>
                  <a:srgbClr val="00AADC"/>
                </a:solidFill>
                <a:latin typeface="+mn-lt"/>
                <a:cs typeface="Rubik" pitchFamily="2" charset="-79"/>
              </a:rPr>
              <a:t>Generating Data:  </a:t>
            </a:r>
            <a:r>
              <a:rPr lang="en-US" sz="3500" b="1" dirty="0" smtClean="0">
                <a:solidFill>
                  <a:srgbClr val="00AADC"/>
                </a:solidFill>
                <a:latin typeface="+mn-lt"/>
                <a:cs typeface="Rubik" pitchFamily="2" charset="-79"/>
              </a:rPr>
              <a:t>Beginning to tell the story</a:t>
            </a:r>
            <a:r>
              <a:rPr lang="en-US" sz="3500" dirty="0" smtClean="0">
                <a:solidFill>
                  <a:srgbClr val="00AADC"/>
                </a:solidFill>
                <a:latin typeface="+mn-lt"/>
                <a:cs typeface="Rubik" pitchFamily="2" charset="-79"/>
              </a:rPr>
              <a:t>	</a:t>
            </a:r>
            <a:endParaRPr lang="en-US" sz="3500" dirty="0">
              <a:solidFill>
                <a:srgbClr val="00AADC"/>
              </a:solidFill>
              <a:latin typeface="+mn-lt"/>
              <a:cs typeface="Rubik" pitchFamily="2" charset="-79"/>
            </a:endParaRPr>
          </a:p>
        </p:txBody>
      </p:sp>
      <p:pic>
        <p:nvPicPr>
          <p:cNvPr id="14" name="Picture 13">
            <a:extLst>
              <a:ext uri="{FF2B5EF4-FFF2-40B4-BE49-F238E27FC236}">
                <a16:creationId xmlns:a16="http://schemas.microsoft.com/office/drawing/2014/main" xmlns="" id="{B21E2D94-BB3C-1E48-92BA-054568E9973D}"/>
              </a:ext>
            </a:extLst>
          </p:cNvPr>
          <p:cNvPicPr>
            <a:picLocks noChangeAspect="1"/>
          </p:cNvPicPr>
          <p:nvPr/>
        </p:nvPicPr>
        <p:blipFill>
          <a:blip r:embed="rId3"/>
          <a:stretch>
            <a:fillRect/>
          </a:stretch>
        </p:blipFill>
        <p:spPr>
          <a:xfrm>
            <a:off x="394711" y="5590529"/>
            <a:ext cx="3123601" cy="833599"/>
          </a:xfrm>
          <a:prstGeom prst="rect">
            <a:avLst/>
          </a:prstGeom>
        </p:spPr>
      </p:pic>
    </p:spTree>
    <p:extLst>
      <p:ext uri="{BB962C8B-B14F-4D97-AF65-F5344CB8AC3E}">
        <p14:creationId xmlns:p14="http://schemas.microsoft.com/office/powerpoint/2010/main" val="2013520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370CF91-966C-CF4D-A450-422DFF19C51F}"/>
              </a:ext>
            </a:extLst>
          </p:cNvPr>
          <p:cNvSpPr>
            <a:spLocks noGrp="1"/>
          </p:cNvSpPr>
          <p:nvPr>
            <p:ph idx="1"/>
          </p:nvPr>
        </p:nvSpPr>
        <p:spPr>
          <a:xfrm>
            <a:off x="744070" y="1153271"/>
            <a:ext cx="10633463" cy="4437257"/>
          </a:xfrm>
        </p:spPr>
        <p:txBody>
          <a:bodyPr>
            <a:normAutofit/>
          </a:bodyPr>
          <a:lstStyle/>
          <a:p>
            <a:pPr marL="0" indent="0">
              <a:buNone/>
            </a:pPr>
            <a:r>
              <a:rPr lang="en-US" sz="2200" dirty="0" smtClean="0">
                <a:latin typeface="Lato" panose="020F0502020204030203"/>
              </a:rPr>
              <a:t> </a:t>
            </a:r>
            <a:endParaRPr lang="en-CA" sz="2200" dirty="0">
              <a:latin typeface="Lato" panose="020F0502020204030203"/>
            </a:endParaRPr>
          </a:p>
        </p:txBody>
      </p:sp>
      <p:sp>
        <p:nvSpPr>
          <p:cNvPr id="5" name="Title Placeholder 1">
            <a:extLst>
              <a:ext uri="{FF2B5EF4-FFF2-40B4-BE49-F238E27FC236}">
                <a16:creationId xmlns:a16="http://schemas.microsoft.com/office/drawing/2014/main" xmlns="" id="{159A20FC-BCC8-9347-8F0C-44B83B00CA91}"/>
              </a:ext>
            </a:extLst>
          </p:cNvPr>
          <p:cNvSpPr txBox="1">
            <a:spLocks/>
          </p:cNvSpPr>
          <p:nvPr/>
        </p:nvSpPr>
        <p:spPr>
          <a:xfrm>
            <a:off x="394710" y="271692"/>
            <a:ext cx="10233315" cy="63634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500" b="1" dirty="0" smtClean="0">
                <a:solidFill>
                  <a:srgbClr val="00AADC"/>
                </a:solidFill>
                <a:latin typeface="+mn-lt"/>
                <a:cs typeface="Rubik" pitchFamily="2" charset="-79"/>
              </a:rPr>
              <a:t>2017-2018 Co-op Data</a:t>
            </a:r>
            <a:r>
              <a:rPr lang="en-US" sz="3500" dirty="0" smtClean="0">
                <a:solidFill>
                  <a:srgbClr val="00AADC"/>
                </a:solidFill>
                <a:latin typeface="+mn-lt"/>
                <a:cs typeface="Rubik" pitchFamily="2" charset="-79"/>
              </a:rPr>
              <a:t>	</a:t>
            </a:r>
            <a:endParaRPr lang="en-US" sz="3500" dirty="0">
              <a:solidFill>
                <a:srgbClr val="00AADC"/>
              </a:solidFill>
              <a:latin typeface="+mn-lt"/>
              <a:cs typeface="Rubik" pitchFamily="2" charset="-79"/>
            </a:endParaRPr>
          </a:p>
        </p:txBody>
      </p:sp>
      <p:pic>
        <p:nvPicPr>
          <p:cNvPr id="14" name="Picture 13">
            <a:extLst>
              <a:ext uri="{FF2B5EF4-FFF2-40B4-BE49-F238E27FC236}">
                <a16:creationId xmlns:a16="http://schemas.microsoft.com/office/drawing/2014/main" xmlns="" id="{B21E2D94-BB3C-1E48-92BA-054568E9973D}"/>
              </a:ext>
            </a:extLst>
          </p:cNvPr>
          <p:cNvPicPr>
            <a:picLocks noChangeAspect="1"/>
          </p:cNvPicPr>
          <p:nvPr/>
        </p:nvPicPr>
        <p:blipFill>
          <a:blip r:embed="rId3"/>
          <a:stretch>
            <a:fillRect/>
          </a:stretch>
        </p:blipFill>
        <p:spPr>
          <a:xfrm>
            <a:off x="394711" y="5590529"/>
            <a:ext cx="3123601" cy="833599"/>
          </a:xfrm>
          <a:prstGeom prst="rect">
            <a:avLst/>
          </a:prstGeom>
        </p:spPr>
      </p:pic>
      <p:pic>
        <p:nvPicPr>
          <p:cNvPr id="2" name="Picture 1"/>
          <p:cNvPicPr>
            <a:picLocks noChangeAspect="1"/>
          </p:cNvPicPr>
          <p:nvPr/>
        </p:nvPicPr>
        <p:blipFill>
          <a:blip r:embed="rId4"/>
          <a:stretch>
            <a:fillRect/>
          </a:stretch>
        </p:blipFill>
        <p:spPr>
          <a:xfrm>
            <a:off x="2153435" y="1153270"/>
            <a:ext cx="7385012" cy="5518015"/>
          </a:xfrm>
          <a:prstGeom prst="rect">
            <a:avLst/>
          </a:prstGeom>
        </p:spPr>
      </p:pic>
    </p:spTree>
    <p:extLst>
      <p:ext uri="{BB962C8B-B14F-4D97-AF65-F5344CB8AC3E}">
        <p14:creationId xmlns:p14="http://schemas.microsoft.com/office/powerpoint/2010/main" val="2836223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370CF91-966C-CF4D-A450-422DFF19C51F}"/>
              </a:ext>
            </a:extLst>
          </p:cNvPr>
          <p:cNvSpPr>
            <a:spLocks noGrp="1"/>
          </p:cNvSpPr>
          <p:nvPr>
            <p:ph idx="1"/>
          </p:nvPr>
        </p:nvSpPr>
        <p:spPr>
          <a:xfrm>
            <a:off x="744070" y="1153271"/>
            <a:ext cx="10633463" cy="4437257"/>
          </a:xfrm>
        </p:spPr>
        <p:txBody>
          <a:bodyPr>
            <a:normAutofit/>
          </a:bodyPr>
          <a:lstStyle/>
          <a:p>
            <a:r>
              <a:rPr lang="en-US" dirty="0" smtClean="0"/>
              <a:t>Building on our legacy of Co-op,  move to expand into other forms of WIL</a:t>
            </a:r>
            <a:endParaRPr lang="en-US" dirty="0"/>
          </a:p>
          <a:p>
            <a:r>
              <a:rPr lang="en-US" dirty="0" smtClean="0"/>
              <a:t>Current Co-op Practioners, familiar with or working within WIL</a:t>
            </a:r>
          </a:p>
          <a:p>
            <a:r>
              <a:rPr lang="en-US" dirty="0" smtClean="0"/>
              <a:t>As growth for call in WIL, CEWIL moved to expand with a focus on QUALITY WIL</a:t>
            </a:r>
          </a:p>
          <a:p>
            <a:r>
              <a:rPr lang="en-US" dirty="0" smtClean="0"/>
              <a:t>Building on work done in BC </a:t>
            </a:r>
          </a:p>
          <a:p>
            <a:r>
              <a:rPr lang="en-US" dirty="0" smtClean="0"/>
              <a:t>2017 </a:t>
            </a:r>
            <a:r>
              <a:rPr lang="en-US" dirty="0" smtClean="0"/>
              <a:t>vote to expand mandate to officially include WIL</a:t>
            </a:r>
          </a:p>
        </p:txBody>
      </p:sp>
      <p:sp>
        <p:nvSpPr>
          <p:cNvPr id="5" name="Title Placeholder 1">
            <a:extLst>
              <a:ext uri="{FF2B5EF4-FFF2-40B4-BE49-F238E27FC236}">
                <a16:creationId xmlns:a16="http://schemas.microsoft.com/office/drawing/2014/main" xmlns="" id="{159A20FC-BCC8-9347-8F0C-44B83B00CA91}"/>
              </a:ext>
            </a:extLst>
          </p:cNvPr>
          <p:cNvSpPr txBox="1">
            <a:spLocks/>
          </p:cNvSpPr>
          <p:nvPr/>
        </p:nvSpPr>
        <p:spPr>
          <a:xfrm>
            <a:off x="394710" y="271692"/>
            <a:ext cx="10233315" cy="63634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500" dirty="0" smtClean="0">
                <a:solidFill>
                  <a:srgbClr val="00AADC"/>
                </a:solidFill>
                <a:latin typeface="+mn-lt"/>
                <a:cs typeface="Rubik" pitchFamily="2" charset="-79"/>
              </a:rPr>
              <a:t>Expansion into </a:t>
            </a:r>
            <a:r>
              <a:rPr lang="en-US" sz="3500" b="1" dirty="0" smtClean="0">
                <a:solidFill>
                  <a:srgbClr val="00AADC"/>
                </a:solidFill>
                <a:latin typeface="+mn-lt"/>
                <a:cs typeface="Rubik" pitchFamily="2" charset="-79"/>
              </a:rPr>
              <a:t>Work-Integrated </a:t>
            </a:r>
            <a:r>
              <a:rPr lang="en-US" sz="3500" b="1" dirty="0" smtClean="0">
                <a:solidFill>
                  <a:srgbClr val="00AADC"/>
                </a:solidFill>
                <a:latin typeface="+mn-lt"/>
                <a:cs typeface="Rubik" pitchFamily="2" charset="-79"/>
              </a:rPr>
              <a:t>Learning (WIL)</a:t>
            </a:r>
            <a:endParaRPr lang="en-US" sz="3500" b="1" dirty="0">
              <a:solidFill>
                <a:srgbClr val="00AADC"/>
              </a:solidFill>
              <a:latin typeface="+mn-lt"/>
              <a:cs typeface="Rubik" pitchFamily="2" charset="-79"/>
            </a:endParaRPr>
          </a:p>
        </p:txBody>
      </p:sp>
      <p:pic>
        <p:nvPicPr>
          <p:cNvPr id="14" name="Picture 13">
            <a:extLst>
              <a:ext uri="{FF2B5EF4-FFF2-40B4-BE49-F238E27FC236}">
                <a16:creationId xmlns:a16="http://schemas.microsoft.com/office/drawing/2014/main" xmlns="" id="{B21E2D94-BB3C-1E48-92BA-054568E9973D}"/>
              </a:ext>
            </a:extLst>
          </p:cNvPr>
          <p:cNvPicPr>
            <a:picLocks noChangeAspect="1"/>
          </p:cNvPicPr>
          <p:nvPr/>
        </p:nvPicPr>
        <p:blipFill>
          <a:blip r:embed="rId3"/>
          <a:stretch>
            <a:fillRect/>
          </a:stretch>
        </p:blipFill>
        <p:spPr>
          <a:xfrm>
            <a:off x="394711" y="5590529"/>
            <a:ext cx="3123601" cy="833599"/>
          </a:xfrm>
          <a:prstGeom prst="rect">
            <a:avLst/>
          </a:prstGeom>
        </p:spPr>
      </p:pic>
    </p:spTree>
    <p:extLst>
      <p:ext uri="{BB962C8B-B14F-4D97-AF65-F5344CB8AC3E}">
        <p14:creationId xmlns:p14="http://schemas.microsoft.com/office/powerpoint/2010/main" val="2033744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7179</TotalTime>
  <Words>1577</Words>
  <Application>Microsoft Office PowerPoint</Application>
  <PresentationFormat>Widescreen</PresentationFormat>
  <Paragraphs>138</Paragraphs>
  <Slides>19</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Lato</vt:lpstr>
      <vt:lpstr>Rubik</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Brown</dc:creator>
  <cp:lastModifiedBy>Kristine Dawson</cp:lastModifiedBy>
  <cp:revision>69</cp:revision>
  <dcterms:created xsi:type="dcterms:W3CDTF">2018-07-23T19:53:28Z</dcterms:created>
  <dcterms:modified xsi:type="dcterms:W3CDTF">2018-10-10T22:26:14Z</dcterms:modified>
</cp:coreProperties>
</file>