
<file path=[Content_Types].xml><?xml version="1.0" encoding="utf-8"?>
<Types xmlns="http://schemas.openxmlformats.org/package/2006/content-types">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8" r:id="rId2"/>
    <p:sldId id="297" r:id="rId3"/>
    <p:sldId id="303" r:id="rId4"/>
    <p:sldId id="302" r:id="rId5"/>
    <p:sldId id="304" r:id="rId6"/>
    <p:sldId id="305" r:id="rId7"/>
    <p:sldId id="306" r:id="rId8"/>
    <p:sldId id="257" r:id="rId9"/>
    <p:sldId id="258" r:id="rId10"/>
    <p:sldId id="259" r:id="rId11"/>
    <p:sldId id="260" r:id="rId12"/>
    <p:sldId id="261" r:id="rId13"/>
    <p:sldId id="262" r:id="rId14"/>
    <p:sldId id="263" r:id="rId15"/>
    <p:sldId id="265" r:id="rId16"/>
    <p:sldId id="267" r:id="rId17"/>
    <p:sldId id="270" r:id="rId18"/>
    <p:sldId id="307" r:id="rId19"/>
    <p:sldId id="300"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0" autoAdjust="0"/>
    <p:restoredTop sz="57643" autoAdjust="0"/>
  </p:normalViewPr>
  <p:slideViewPr>
    <p:cSldViewPr>
      <p:cViewPr varScale="1">
        <p:scale>
          <a:sx n="42" d="100"/>
          <a:sy n="42" d="100"/>
        </p:scale>
        <p:origin x="1968"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B8F6219-FD6C-429A-A603-0217708068BD}" type="datetimeFigureOut">
              <a:rPr lang="en-CA" smtClean="0"/>
              <a:t>10/05/2018</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E9ACBA8-8890-42F0-AB16-6AD6B2E0E18D}" type="slidenum">
              <a:rPr lang="en-CA" smtClean="0"/>
              <a:t>‹#›</a:t>
            </a:fld>
            <a:endParaRPr lang="en-CA"/>
          </a:p>
        </p:txBody>
      </p:sp>
    </p:spTree>
    <p:extLst>
      <p:ext uri="{BB962C8B-B14F-4D97-AF65-F5344CB8AC3E}">
        <p14:creationId xmlns:p14="http://schemas.microsoft.com/office/powerpoint/2010/main" val="703654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E9ACBA8-8890-42F0-AB16-6AD6B2E0E18D}" type="slidenum">
              <a:rPr lang="en-CA" smtClean="0"/>
              <a:t>1</a:t>
            </a:fld>
            <a:endParaRPr lang="en-CA"/>
          </a:p>
        </p:txBody>
      </p:sp>
    </p:spTree>
    <p:extLst>
      <p:ext uri="{BB962C8B-B14F-4D97-AF65-F5344CB8AC3E}">
        <p14:creationId xmlns:p14="http://schemas.microsoft.com/office/powerpoint/2010/main" val="2634878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Differences</a:t>
            </a:r>
          </a:p>
          <a:p>
            <a:endParaRPr lang="en-CA" dirty="0"/>
          </a:p>
          <a:p>
            <a:endParaRPr lang="en-CA" dirty="0"/>
          </a:p>
          <a:p>
            <a:r>
              <a:rPr lang="en-CA" dirty="0"/>
              <a:t>Numbered</a:t>
            </a:r>
            <a:r>
              <a:rPr lang="en-CA" baseline="0" dirty="0"/>
              <a:t> </a:t>
            </a:r>
          </a:p>
          <a:p>
            <a:endParaRPr lang="en-CA" baseline="0" dirty="0"/>
          </a:p>
          <a:p>
            <a:r>
              <a:rPr lang="en-CA" baseline="0" dirty="0"/>
              <a:t>Others?</a:t>
            </a:r>
          </a:p>
          <a:p>
            <a:endParaRPr lang="en-CA" baseline="0" dirty="0"/>
          </a:p>
          <a:p>
            <a:r>
              <a:rPr lang="en-CA" baseline="0" dirty="0"/>
              <a:t>Next Slide</a:t>
            </a:r>
            <a:endParaRPr lang="en-CA" dirty="0"/>
          </a:p>
        </p:txBody>
      </p:sp>
      <p:sp>
        <p:nvSpPr>
          <p:cNvPr id="4" name="Slide Number Placeholder 3"/>
          <p:cNvSpPr>
            <a:spLocks noGrp="1"/>
          </p:cNvSpPr>
          <p:nvPr>
            <p:ph type="sldNum" sz="quarter" idx="10"/>
          </p:nvPr>
        </p:nvSpPr>
        <p:spPr/>
        <p:txBody>
          <a:bodyPr/>
          <a:lstStyle/>
          <a:p>
            <a:fld id="{1E9ACBA8-8890-42F0-AB16-6AD6B2E0E18D}" type="slidenum">
              <a:rPr lang="en-CA" smtClean="0"/>
              <a:t>10</a:t>
            </a:fld>
            <a:endParaRPr lang="en-CA"/>
          </a:p>
        </p:txBody>
      </p:sp>
    </p:spTree>
    <p:extLst>
      <p:ext uri="{BB962C8B-B14F-4D97-AF65-F5344CB8AC3E}">
        <p14:creationId xmlns:p14="http://schemas.microsoft.com/office/powerpoint/2010/main" val="1146034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Title Change</a:t>
            </a:r>
          </a:p>
        </p:txBody>
      </p:sp>
      <p:sp>
        <p:nvSpPr>
          <p:cNvPr id="4" name="Slide Number Placeholder 3"/>
          <p:cNvSpPr>
            <a:spLocks noGrp="1"/>
          </p:cNvSpPr>
          <p:nvPr>
            <p:ph type="sldNum" sz="quarter" idx="10"/>
          </p:nvPr>
        </p:nvSpPr>
        <p:spPr/>
        <p:txBody>
          <a:bodyPr/>
          <a:lstStyle/>
          <a:p>
            <a:fld id="{1E9ACBA8-8890-42F0-AB16-6AD6B2E0E18D}" type="slidenum">
              <a:rPr lang="en-CA" smtClean="0"/>
              <a:t>11</a:t>
            </a:fld>
            <a:endParaRPr lang="en-CA"/>
          </a:p>
        </p:txBody>
      </p:sp>
    </p:spTree>
    <p:extLst>
      <p:ext uri="{BB962C8B-B14F-4D97-AF65-F5344CB8AC3E}">
        <p14:creationId xmlns:p14="http://schemas.microsoft.com/office/powerpoint/2010/main" val="358169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Differences</a:t>
            </a:r>
          </a:p>
          <a:p>
            <a:endParaRPr lang="en-CA" dirty="0"/>
          </a:p>
          <a:p>
            <a:r>
              <a:rPr lang="en-CA" dirty="0"/>
              <a:t>Sub-sub categories</a:t>
            </a:r>
          </a:p>
        </p:txBody>
      </p:sp>
      <p:sp>
        <p:nvSpPr>
          <p:cNvPr id="4" name="Slide Number Placeholder 3"/>
          <p:cNvSpPr>
            <a:spLocks noGrp="1"/>
          </p:cNvSpPr>
          <p:nvPr>
            <p:ph type="sldNum" sz="quarter" idx="10"/>
          </p:nvPr>
        </p:nvSpPr>
        <p:spPr/>
        <p:txBody>
          <a:bodyPr/>
          <a:lstStyle/>
          <a:p>
            <a:fld id="{1E9ACBA8-8890-42F0-AB16-6AD6B2E0E18D}" type="slidenum">
              <a:rPr lang="en-CA" smtClean="0"/>
              <a:t>12</a:t>
            </a:fld>
            <a:endParaRPr lang="en-CA"/>
          </a:p>
        </p:txBody>
      </p:sp>
    </p:spTree>
    <p:extLst>
      <p:ext uri="{BB962C8B-B14F-4D97-AF65-F5344CB8AC3E}">
        <p14:creationId xmlns:p14="http://schemas.microsoft.com/office/powerpoint/2010/main" val="392325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You may be surprised to learn that these are (purportedly) VERY different things—and they have different names.</a:t>
            </a:r>
          </a:p>
          <a:p>
            <a:endParaRPr lang="en-CA" dirty="0"/>
          </a:p>
          <a:p>
            <a:r>
              <a:rPr lang="en-CA" dirty="0"/>
              <a:t>But they’re not – and this is good because it allows the Ministry to say a degree is a degree and meets the same standards, regardless of whether offered by a publicly assisted University, or College, or private institution, or public out of province institution.</a:t>
            </a:r>
          </a:p>
          <a:p>
            <a:endParaRPr lang="en-CA" baseline="0" dirty="0"/>
          </a:p>
          <a:p>
            <a:endParaRPr lang="en-CA" baseline="0" dirty="0"/>
          </a:p>
          <a:p>
            <a:r>
              <a:rPr lang="en-CA" baseline="0" dirty="0"/>
              <a:t>Let’s review  all the differences.</a:t>
            </a:r>
            <a:endParaRPr lang="en-CA" dirty="0"/>
          </a:p>
        </p:txBody>
      </p:sp>
      <p:sp>
        <p:nvSpPr>
          <p:cNvPr id="4" name="Slide Number Placeholder 3"/>
          <p:cNvSpPr>
            <a:spLocks noGrp="1"/>
          </p:cNvSpPr>
          <p:nvPr>
            <p:ph type="sldNum" sz="quarter" idx="10"/>
          </p:nvPr>
        </p:nvSpPr>
        <p:spPr/>
        <p:txBody>
          <a:bodyPr/>
          <a:lstStyle/>
          <a:p>
            <a:fld id="{1E9ACBA8-8890-42F0-AB16-6AD6B2E0E18D}" type="slidenum">
              <a:rPr lang="en-CA" smtClean="0"/>
              <a:t>13</a:t>
            </a:fld>
            <a:endParaRPr lang="en-CA"/>
          </a:p>
        </p:txBody>
      </p:sp>
    </p:spTree>
    <p:extLst>
      <p:ext uri="{BB962C8B-B14F-4D97-AF65-F5344CB8AC3E}">
        <p14:creationId xmlns:p14="http://schemas.microsoft.com/office/powerpoint/2010/main" val="3046207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Simplified heading</a:t>
            </a:r>
            <a:r>
              <a:rPr lang="en-CA" baseline="0" dirty="0"/>
              <a:t> and “and”</a:t>
            </a:r>
            <a:endParaRPr lang="en-CA" dirty="0"/>
          </a:p>
        </p:txBody>
      </p:sp>
      <p:sp>
        <p:nvSpPr>
          <p:cNvPr id="4" name="Slide Number Placeholder 3"/>
          <p:cNvSpPr>
            <a:spLocks noGrp="1"/>
          </p:cNvSpPr>
          <p:nvPr>
            <p:ph type="sldNum" sz="quarter" idx="10"/>
          </p:nvPr>
        </p:nvSpPr>
        <p:spPr/>
        <p:txBody>
          <a:bodyPr/>
          <a:lstStyle/>
          <a:p>
            <a:fld id="{1E9ACBA8-8890-42F0-AB16-6AD6B2E0E18D}" type="slidenum">
              <a:rPr lang="en-CA" smtClean="0"/>
              <a:t>14</a:t>
            </a:fld>
            <a:endParaRPr lang="en-CA"/>
          </a:p>
        </p:txBody>
      </p:sp>
    </p:spTree>
    <p:extLst>
      <p:ext uri="{BB962C8B-B14F-4D97-AF65-F5344CB8AC3E}">
        <p14:creationId xmlns:p14="http://schemas.microsoft.com/office/powerpoint/2010/main" val="51969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Points separated by only </a:t>
            </a:r>
            <a:r>
              <a:rPr lang="en-CA" dirty="0" err="1"/>
              <a:t>a,b,c</a:t>
            </a:r>
            <a:r>
              <a:rPr lang="en-CA" dirty="0"/>
              <a:t>  no roman</a:t>
            </a:r>
            <a:r>
              <a:rPr lang="en-CA" baseline="0" dirty="0"/>
              <a:t> numeral subcategories   (exactly same points)  plus “and”</a:t>
            </a:r>
            <a:endParaRPr lang="en-CA" dirty="0"/>
          </a:p>
        </p:txBody>
      </p:sp>
      <p:sp>
        <p:nvSpPr>
          <p:cNvPr id="4" name="Slide Number Placeholder 3"/>
          <p:cNvSpPr>
            <a:spLocks noGrp="1"/>
          </p:cNvSpPr>
          <p:nvPr>
            <p:ph type="sldNum" sz="quarter" idx="10"/>
          </p:nvPr>
        </p:nvSpPr>
        <p:spPr/>
        <p:txBody>
          <a:bodyPr/>
          <a:lstStyle/>
          <a:p>
            <a:fld id="{1E9ACBA8-8890-42F0-AB16-6AD6B2E0E18D}" type="slidenum">
              <a:rPr lang="en-CA" smtClean="0"/>
              <a:t>15</a:t>
            </a:fld>
            <a:endParaRPr lang="en-CA"/>
          </a:p>
        </p:txBody>
      </p:sp>
    </p:spTree>
    <p:extLst>
      <p:ext uri="{BB962C8B-B14F-4D97-AF65-F5344CB8AC3E}">
        <p14:creationId xmlns:p14="http://schemas.microsoft.com/office/powerpoint/2010/main" val="1624446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“Specialist</a:t>
            </a:r>
            <a:r>
              <a:rPr lang="en-CA" baseline="0" dirty="0"/>
              <a:t> and non-specialist audiences” with some elaboration, simplified to “range of audiences.”</a:t>
            </a:r>
            <a:endParaRPr lang="en-CA" dirty="0"/>
          </a:p>
        </p:txBody>
      </p:sp>
      <p:sp>
        <p:nvSpPr>
          <p:cNvPr id="4" name="Slide Number Placeholder 3"/>
          <p:cNvSpPr>
            <a:spLocks noGrp="1"/>
          </p:cNvSpPr>
          <p:nvPr>
            <p:ph type="sldNum" sz="quarter" idx="10"/>
          </p:nvPr>
        </p:nvSpPr>
        <p:spPr/>
        <p:txBody>
          <a:bodyPr/>
          <a:lstStyle/>
          <a:p>
            <a:fld id="{1E9ACBA8-8890-42F0-AB16-6AD6B2E0E18D}" type="slidenum">
              <a:rPr lang="en-CA" smtClean="0"/>
              <a:t>16</a:t>
            </a:fld>
            <a:endParaRPr lang="en-CA"/>
          </a:p>
        </p:txBody>
      </p:sp>
    </p:spTree>
    <p:extLst>
      <p:ext uri="{BB962C8B-B14F-4D97-AF65-F5344CB8AC3E}">
        <p14:creationId xmlns:p14="http://schemas.microsoft.com/office/powerpoint/2010/main" val="3177579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Same</a:t>
            </a:r>
            <a:r>
              <a:rPr lang="en-CA" baseline="0" dirty="0"/>
              <a:t> </a:t>
            </a:r>
            <a:r>
              <a:rPr lang="en-CA" baseline="0" dirty="0" err="1"/>
              <a:t>a,b</a:t>
            </a:r>
            <a:r>
              <a:rPr lang="en-CA" baseline="0" dirty="0"/>
              <a:t>, c points with no Roman numerals,  and “working reflectively” changed to “effectively”  (plus “and”).</a:t>
            </a:r>
            <a:endParaRPr lang="en-CA" dirty="0"/>
          </a:p>
        </p:txBody>
      </p:sp>
      <p:sp>
        <p:nvSpPr>
          <p:cNvPr id="4" name="Slide Number Placeholder 3"/>
          <p:cNvSpPr>
            <a:spLocks noGrp="1"/>
          </p:cNvSpPr>
          <p:nvPr>
            <p:ph type="sldNum" sz="quarter" idx="10"/>
          </p:nvPr>
        </p:nvSpPr>
        <p:spPr/>
        <p:txBody>
          <a:bodyPr/>
          <a:lstStyle/>
          <a:p>
            <a:fld id="{1E9ACBA8-8890-42F0-AB16-6AD6B2E0E18D}" type="slidenum">
              <a:rPr lang="en-CA" smtClean="0"/>
              <a:t>17</a:t>
            </a:fld>
            <a:endParaRPr lang="en-CA"/>
          </a:p>
        </p:txBody>
      </p:sp>
    </p:spTree>
    <p:extLst>
      <p:ext uri="{BB962C8B-B14F-4D97-AF65-F5344CB8AC3E}">
        <p14:creationId xmlns:p14="http://schemas.microsoft.com/office/powerpoint/2010/main" val="1999954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a:t>
            </a:r>
          </a:p>
          <a:p>
            <a:r>
              <a:rPr lang="en-CA" dirty="0"/>
              <a:t>Not yet up on website – but an approved Decision Note to get it there.</a:t>
            </a:r>
          </a:p>
          <a:p>
            <a:endParaRPr lang="en-CA" dirty="0"/>
          </a:p>
          <a:p>
            <a:r>
              <a:rPr lang="en-CA" dirty="0"/>
              <a:t>Six Nations Polytechnic (Brantford) and FNTI First Nations Technical Institute near Belleville– with the leverage of the Indigenous Institutes Act,  they are/will be included on the OQF  -- for the full range of credential here  (II) </a:t>
            </a:r>
          </a:p>
          <a:p>
            <a:endParaRPr lang="en-CA" dirty="0"/>
          </a:p>
          <a:p>
            <a:r>
              <a:rPr lang="en-CA" dirty="0"/>
              <a:t>Underlines the significance of the OQF as a fundamental expression of MTCU Policy on the standards and credentials for postsecondary education in Ontario</a:t>
            </a:r>
          </a:p>
        </p:txBody>
      </p:sp>
      <p:sp>
        <p:nvSpPr>
          <p:cNvPr id="4" name="Slide Number Placeholder 3"/>
          <p:cNvSpPr>
            <a:spLocks noGrp="1"/>
          </p:cNvSpPr>
          <p:nvPr>
            <p:ph type="sldNum" sz="quarter" idx="10"/>
          </p:nvPr>
        </p:nvSpPr>
        <p:spPr/>
        <p:txBody>
          <a:bodyPr/>
          <a:lstStyle/>
          <a:p>
            <a:pPr defTabSz="931774">
              <a:defRPr/>
            </a:pPr>
            <a:fld id="{1E9ACBA8-8890-42F0-AB16-6AD6B2E0E18D}" type="slidenum">
              <a:rPr lang="en-CA">
                <a:solidFill>
                  <a:prstClr val="black"/>
                </a:solidFill>
                <a:latin typeface="Calibri"/>
              </a:rPr>
              <a:pPr defTabSz="931774">
                <a:defRPr/>
              </a:pPr>
              <a:t>18</a:t>
            </a:fld>
            <a:endParaRPr lang="en-CA">
              <a:solidFill>
                <a:prstClr val="black"/>
              </a:solidFill>
              <a:latin typeface="Calibri"/>
            </a:endParaRPr>
          </a:p>
        </p:txBody>
      </p:sp>
    </p:spTree>
    <p:extLst>
      <p:ext uri="{BB962C8B-B14F-4D97-AF65-F5344CB8AC3E}">
        <p14:creationId xmlns:p14="http://schemas.microsoft.com/office/powerpoint/2010/main" val="2267682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Here’s where it is.,  soon with the II update.</a:t>
            </a:r>
          </a:p>
          <a:p>
            <a:endParaRPr lang="en-CA" dirty="0"/>
          </a:p>
          <a:p>
            <a:r>
              <a:rPr lang="en-CA" dirty="0"/>
              <a:t>Not much time – happy to discuss outside the room – I’m here both days.</a:t>
            </a:r>
          </a:p>
        </p:txBody>
      </p:sp>
      <p:sp>
        <p:nvSpPr>
          <p:cNvPr id="4" name="Slide Number Placeholder 3"/>
          <p:cNvSpPr>
            <a:spLocks noGrp="1"/>
          </p:cNvSpPr>
          <p:nvPr>
            <p:ph type="sldNum" sz="quarter" idx="10"/>
          </p:nvPr>
        </p:nvSpPr>
        <p:spPr/>
        <p:txBody>
          <a:bodyPr/>
          <a:lstStyle/>
          <a:p>
            <a:fld id="{8690DCEB-5159-4E0F-A4D2-BE026709F356}" type="slidenum">
              <a:rPr lang="en-CA" smtClean="0"/>
              <a:t>19</a:t>
            </a:fld>
            <a:endParaRPr lang="en-CA"/>
          </a:p>
        </p:txBody>
      </p:sp>
    </p:spTree>
    <p:extLst>
      <p:ext uri="{BB962C8B-B14F-4D97-AF65-F5344CB8AC3E}">
        <p14:creationId xmlns:p14="http://schemas.microsoft.com/office/powerpoint/2010/main" val="2844511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50993" eaLnBrk="0" hangingPunct="0">
              <a:defRPr sz="2900">
                <a:solidFill>
                  <a:schemeClr val="tx1"/>
                </a:solidFill>
                <a:latin typeface="Arial" charset="0"/>
              </a:defRPr>
            </a:lvl1pPr>
            <a:lvl2pPr marL="758201" indent="-291616" defTabSz="950993" eaLnBrk="0" hangingPunct="0">
              <a:defRPr sz="2900">
                <a:solidFill>
                  <a:schemeClr val="tx1"/>
                </a:solidFill>
                <a:latin typeface="Arial" charset="0"/>
              </a:defRPr>
            </a:lvl2pPr>
            <a:lvl3pPr marL="1166465" indent="-233293" defTabSz="950993" eaLnBrk="0" hangingPunct="0">
              <a:defRPr sz="2900">
                <a:solidFill>
                  <a:schemeClr val="tx1"/>
                </a:solidFill>
                <a:latin typeface="Arial" charset="0"/>
              </a:defRPr>
            </a:lvl3pPr>
            <a:lvl4pPr marL="1633049" indent="-233293" defTabSz="950993" eaLnBrk="0" hangingPunct="0">
              <a:defRPr sz="2900">
                <a:solidFill>
                  <a:schemeClr val="tx1"/>
                </a:solidFill>
                <a:latin typeface="Arial" charset="0"/>
              </a:defRPr>
            </a:lvl4pPr>
            <a:lvl5pPr marL="2099635" indent="-233293" defTabSz="950993" eaLnBrk="0" hangingPunct="0">
              <a:defRPr sz="2900">
                <a:solidFill>
                  <a:schemeClr val="tx1"/>
                </a:solidFill>
                <a:latin typeface="Arial" charset="0"/>
              </a:defRPr>
            </a:lvl5pPr>
            <a:lvl6pPr marL="2566221" indent="-233293" defTabSz="950993" eaLnBrk="0" fontAlgn="base" hangingPunct="0">
              <a:spcBef>
                <a:spcPct val="0"/>
              </a:spcBef>
              <a:spcAft>
                <a:spcPct val="0"/>
              </a:spcAft>
              <a:defRPr sz="2900">
                <a:solidFill>
                  <a:schemeClr val="tx1"/>
                </a:solidFill>
                <a:latin typeface="Arial" charset="0"/>
              </a:defRPr>
            </a:lvl6pPr>
            <a:lvl7pPr marL="3032807" indent="-233293" defTabSz="950993" eaLnBrk="0" fontAlgn="base" hangingPunct="0">
              <a:spcBef>
                <a:spcPct val="0"/>
              </a:spcBef>
              <a:spcAft>
                <a:spcPct val="0"/>
              </a:spcAft>
              <a:defRPr sz="2900">
                <a:solidFill>
                  <a:schemeClr val="tx1"/>
                </a:solidFill>
                <a:latin typeface="Arial" charset="0"/>
              </a:defRPr>
            </a:lvl7pPr>
            <a:lvl8pPr marL="3499393" indent="-233293" defTabSz="950993" eaLnBrk="0" fontAlgn="base" hangingPunct="0">
              <a:spcBef>
                <a:spcPct val="0"/>
              </a:spcBef>
              <a:spcAft>
                <a:spcPct val="0"/>
              </a:spcAft>
              <a:defRPr sz="2900">
                <a:solidFill>
                  <a:schemeClr val="tx1"/>
                </a:solidFill>
                <a:latin typeface="Arial" charset="0"/>
              </a:defRPr>
            </a:lvl8pPr>
            <a:lvl9pPr marL="3965978" indent="-233293" defTabSz="950993" eaLnBrk="0" fontAlgn="base" hangingPunct="0">
              <a:spcBef>
                <a:spcPct val="0"/>
              </a:spcBef>
              <a:spcAft>
                <a:spcPct val="0"/>
              </a:spcAft>
              <a:defRPr sz="2900">
                <a:solidFill>
                  <a:schemeClr val="tx1"/>
                </a:solidFill>
                <a:latin typeface="Arial" charset="0"/>
              </a:defRPr>
            </a:lvl9pPr>
          </a:lstStyle>
          <a:p>
            <a:pPr eaLnBrk="1" hangingPunct="1"/>
            <a:fld id="{23DC2A23-2E08-4953-8E6F-12592117092A}" type="slidenum">
              <a:rPr lang="en-US" sz="1200"/>
              <a:pPr eaLnBrk="1" hangingPunct="1"/>
              <a:t>2</a:t>
            </a:fld>
            <a:endParaRPr lang="en-US"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r>
              <a:rPr lang="en-CA" dirty="0"/>
              <a:t>Here’s our subject at it exists today.   (I’m not asking you to read this – as with most of the slides to come,  its just  big picture “backdrop” for our discussion.)</a:t>
            </a:r>
          </a:p>
          <a:p>
            <a:pPr eaLnBrk="1" hangingPunct="1"/>
            <a:endParaRPr lang="en-CA" dirty="0"/>
          </a:p>
          <a:p>
            <a:pPr eaLnBrk="1" hangingPunct="1"/>
            <a:r>
              <a:rPr lang="en-CA" dirty="0"/>
              <a:t>But just to orient you a little first—this is the first of 3 + pages– which would look like this (hold up prop) if you printed them out and taped them together.</a:t>
            </a:r>
          </a:p>
          <a:p>
            <a:pPr eaLnBrk="1" hangingPunct="1"/>
            <a:endParaRPr lang="en-CA" dirty="0"/>
          </a:p>
          <a:p>
            <a:pPr eaLnBrk="1" hangingPunct="1"/>
            <a:r>
              <a:rPr lang="en-CA" dirty="0"/>
              <a:t>Down the side are various categories,  across the horizontal are the various qualifications/credentials, ranging from Certificates to Doctoral Degrees</a:t>
            </a:r>
          </a:p>
          <a:p>
            <a:pPr eaLnBrk="1" hangingPunct="1"/>
            <a:endParaRPr lang="en-CA" dirty="0"/>
          </a:p>
          <a:p>
            <a:pPr eaLnBrk="1" hangingPunct="1"/>
            <a:r>
              <a:rPr lang="en-CA" dirty="0"/>
              <a:t>The OQF comes in two main sections:  “A.  Qualification Descriptions”:  Typical “Lengths of Programs”,  “Admission Requirements” and “Providers”—which I’ll come back to.  -- and “B. Qualification Standards.”  which describe the “competencies” – what graduates from each credential will know and be able to do –what we’d probably call “learning outcomes” if this was being pulled together today (instead of 2009—which is when it was pulled together.)</a:t>
            </a:r>
          </a:p>
          <a:p>
            <a:pPr eaLnBrk="1" hangingPunct="1"/>
            <a:endParaRPr lang="en-CA" dirty="0"/>
          </a:p>
          <a:p>
            <a:pPr eaLnBrk="1" hangingPunct="1"/>
            <a:r>
              <a:rPr lang="en-CA" dirty="0"/>
              <a:t>Throughout, we’re mainly going to focus on “B. The Standards.” –and I will show you some these in some detail later.</a:t>
            </a:r>
          </a:p>
          <a:p>
            <a:pPr eaLnBrk="1" hangingPunct="1"/>
            <a:endParaRPr lang="en-CA" dirty="0"/>
          </a:p>
          <a:p>
            <a:pPr eaLnBrk="1" hangingPunct="1"/>
            <a:endParaRPr lang="en-CA" dirty="0"/>
          </a:p>
          <a:p>
            <a:pPr eaLnBrk="1" hangingPunct="1"/>
            <a:endParaRPr lang="en-CA" dirty="0"/>
          </a:p>
        </p:txBody>
      </p:sp>
    </p:spTree>
    <p:extLst>
      <p:ext uri="{BB962C8B-B14F-4D97-AF65-F5344CB8AC3E}">
        <p14:creationId xmlns:p14="http://schemas.microsoft.com/office/powerpoint/2010/main" val="1417619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a:t>
            </a:r>
          </a:p>
          <a:p>
            <a:r>
              <a:rPr lang="en-CA" dirty="0"/>
              <a:t>Quickly move through 3 sections:  “Evolution” back to QAA in UK, in 2001, to its current manifestation as of 2009</a:t>
            </a:r>
          </a:p>
          <a:p>
            <a:endParaRPr lang="en-CA" dirty="0"/>
          </a:p>
          <a:p>
            <a:r>
              <a:rPr lang="en-CA" dirty="0"/>
              <a:t>II Relationship between OQF Qualification Standards &amp; the COU UDLEs:  (currency part of the title)</a:t>
            </a:r>
          </a:p>
          <a:p>
            <a:endParaRPr lang="en-CA" dirty="0"/>
          </a:p>
          <a:p>
            <a:r>
              <a:rPr lang="en-CA" dirty="0"/>
              <a:t>III Inclusion of the Indigenous Institutes –recent development</a:t>
            </a:r>
          </a:p>
        </p:txBody>
      </p:sp>
      <p:sp>
        <p:nvSpPr>
          <p:cNvPr id="4" name="Slide Number Placeholder 3"/>
          <p:cNvSpPr>
            <a:spLocks noGrp="1"/>
          </p:cNvSpPr>
          <p:nvPr>
            <p:ph type="sldNum" sz="quarter" idx="10"/>
          </p:nvPr>
        </p:nvSpPr>
        <p:spPr/>
        <p:txBody>
          <a:bodyPr/>
          <a:lstStyle/>
          <a:p>
            <a:pPr defTabSz="931774">
              <a:defRPr/>
            </a:pPr>
            <a:fld id="{1E9ACBA8-8890-42F0-AB16-6AD6B2E0E18D}" type="slidenum">
              <a:rPr lang="en-CA">
                <a:solidFill>
                  <a:prstClr val="black"/>
                </a:solidFill>
                <a:latin typeface="Calibri"/>
              </a:rPr>
              <a:pPr defTabSz="931774">
                <a:defRPr/>
              </a:pPr>
              <a:t>3</a:t>
            </a:fld>
            <a:endParaRPr lang="en-CA">
              <a:solidFill>
                <a:prstClr val="black"/>
              </a:solidFill>
              <a:latin typeface="Calibri"/>
            </a:endParaRPr>
          </a:p>
        </p:txBody>
      </p:sp>
    </p:spTree>
    <p:extLst>
      <p:ext uri="{BB962C8B-B14F-4D97-AF65-F5344CB8AC3E}">
        <p14:creationId xmlns:p14="http://schemas.microsoft.com/office/powerpoint/2010/main" val="1383779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a:t>
            </a:r>
          </a:p>
          <a:p>
            <a:r>
              <a:rPr lang="en-CA" dirty="0"/>
              <a:t> </a:t>
            </a:r>
          </a:p>
          <a:p>
            <a:r>
              <a:rPr lang="en-CA" dirty="0"/>
              <a:t>1. What’s now the OQF began life here in PEQAB’s “Degree Level Standards” specifically those for bachelor’s masters and doctoral degrees– as reflected in the PEQAB minutes of 2001.  These Standards were adapted from (mainly) a set of UK Standards–specifically from the Quality Assurance Agency for Higher Education in the United Kingdom.  Appears these were similar to 2009 OQF  (i.e. today’s!)</a:t>
            </a:r>
          </a:p>
          <a:p>
            <a:r>
              <a:rPr lang="en-CA" dirty="0"/>
              <a:t> </a:t>
            </a:r>
          </a:p>
          <a:p>
            <a:r>
              <a:rPr lang="en-CA" dirty="0"/>
              <a:t>2. By 2003, PEQAB has arranged these Degree Level Standards into something like a larger Qualifications Framework –one which is beginning to look like the current OQF as it’s then labelled a “Qualifications Framework” and laid out as a kind of comparison chart with the depth and breadth of knowledge and other competencies as categories down the left side and the various degrees compared across the horizontal.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3. Meanwhile, back at Ministry TCU, the “Framework for Programs of Instruction” 2003 is underway under the </a:t>
            </a:r>
            <a:r>
              <a:rPr lang="en-CA" i="1" dirty="0"/>
              <a:t>Ontario College of Applied Arts and Technology Act</a:t>
            </a:r>
            <a:r>
              <a:rPr lang="en-CA" dirty="0"/>
              <a:t> 2002, and they’re developing the “Scope of Curriculum Outcomes” for sub-degrees, specifically some “Complexity of Knowledge and Vocational Outcomes” – which map pretty closely over the “Depth and Breadth of Knowledge” competencies in the developing OQF.  They’re also developing some of the Part A. kinds of things now on the OQF  “Admission Requirements” “Name of Credential” for the sub-degree qualifications.</a:t>
            </a:r>
          </a:p>
          <a:p>
            <a:endParaRPr lang="en-CA" dirty="0"/>
          </a:p>
          <a:p>
            <a:r>
              <a:rPr lang="en-CA"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4.  By 2005, there’s extensive consultation among PEQAB, OCAV (for undergraduate degrees) and OCGS (for graduate degrees) and a harmonized framework  __ again, just for degrees is emerging. At this point, it’s very close to the current OQF  Part B. the “Qualifications Standards”  -- the more general stuff on Description, Admission, Providers, etc. has not yet been added. </a:t>
            </a:r>
          </a:p>
          <a:p>
            <a:r>
              <a:rPr lang="en-CA" dirty="0"/>
              <a:t> </a:t>
            </a:r>
          </a:p>
          <a:p>
            <a:r>
              <a:rPr lang="en-CA" dirty="0"/>
              <a:t>5.  By 2007,  with strong leadership by Ontario (as usual)  the Council of Ministers of Education Canada (CMEC) adopted </a:t>
            </a:r>
            <a:r>
              <a:rPr lang="en-CA" i="1" dirty="0"/>
              <a:t>the Ministerial Statement on Quality Assurance of Degree Education in Canada. </a:t>
            </a:r>
            <a:r>
              <a:rPr lang="en-CA" dirty="0"/>
              <a:t>The Statement contains  a Degree Qualifications Framework that describes the knowledge and skills expected of graduates holding degrees at the bachelor, master’s, and doctoral levels.  CMEC also adopted procedures (expert peer reviewers, site visits, self-study, written report, institution’s response, etc.) which are similar to PEQAB’s—and to most QA agencies actually—by this point there’s an emerging global consensus on how to do QA of postsecondary programs.</a:t>
            </a:r>
          </a:p>
          <a:p>
            <a:r>
              <a:rPr lang="en-CA" dirty="0"/>
              <a:t> </a:t>
            </a:r>
          </a:p>
          <a:p>
            <a:r>
              <a:rPr lang="en-CA" dirty="0"/>
              <a:t> </a:t>
            </a:r>
          </a:p>
          <a:p>
            <a:r>
              <a:rPr lang="en-CA" dirty="0"/>
              <a:t>6. Around 2009, these threads get pulled together in the Ministry, in the form of the current OQF, with the categories of Qualification Standards, coming from the UK/PEQAB/OCAV/OCGS side, and the substance of these categories for the sub-degrees, being filled in from the Ministry Framework for Programs of Instruction side.  And the categories for Qualification Descriptions coming from the Framework of Instruction for sub-degrees, with appropriate stuff being filled in for the Degrees. </a:t>
            </a:r>
          </a:p>
          <a:p>
            <a:r>
              <a:rPr lang="en-CA" dirty="0"/>
              <a:t> </a:t>
            </a:r>
          </a:p>
          <a:p>
            <a:r>
              <a:rPr lang="en-CA" dirty="0"/>
              <a:t>So the OQF can be related to a couple of Acts,  </a:t>
            </a:r>
            <a:r>
              <a:rPr lang="en-CA" i="1" dirty="0"/>
              <a:t>Postsecondary Education Choice and Excellence 2000  </a:t>
            </a:r>
            <a:r>
              <a:rPr lang="en-CA" dirty="0"/>
              <a:t>the Act under which PEQAB has authority to develop its own “criteria” (standards and frameworks), and to </a:t>
            </a:r>
            <a:r>
              <a:rPr lang="en-CA" i="1" dirty="0"/>
              <a:t>Ontario College of Applied Arts and Technology Act</a:t>
            </a:r>
            <a:r>
              <a:rPr lang="en-CA" dirty="0"/>
              <a:t> 2002, the Act under which the Minister’s Binding Policy Directive with its Framework for Programs of Instructions sit.</a:t>
            </a:r>
          </a:p>
          <a:p>
            <a:r>
              <a:rPr lang="en-CA" dirty="0"/>
              <a:t> </a:t>
            </a:r>
          </a:p>
          <a:p>
            <a:r>
              <a:rPr lang="en-CA" dirty="0"/>
              <a:t>However, when we/PEQAB branch wanted to change the OQF to add the Indigenous Institutes, all the advice we got – including from the Policy branch in the former SPPD, is that the OQF ‘s status is an expression of MTCU policy – and can be changed with a signed Decision Note from the Minister TCU.   </a:t>
            </a:r>
          </a:p>
          <a:p>
            <a:endParaRPr lang="en-CA" dirty="0"/>
          </a:p>
        </p:txBody>
      </p:sp>
      <p:sp>
        <p:nvSpPr>
          <p:cNvPr id="4" name="Slide Number Placeholder 3"/>
          <p:cNvSpPr>
            <a:spLocks noGrp="1"/>
          </p:cNvSpPr>
          <p:nvPr>
            <p:ph type="sldNum" sz="quarter" idx="10"/>
          </p:nvPr>
        </p:nvSpPr>
        <p:spPr/>
        <p:txBody>
          <a:bodyPr/>
          <a:lstStyle/>
          <a:p>
            <a:fld id="{1E9ACBA8-8890-42F0-AB16-6AD6B2E0E18D}" type="slidenum">
              <a:rPr lang="en-CA" smtClean="0"/>
              <a:t>4</a:t>
            </a:fld>
            <a:endParaRPr lang="en-CA"/>
          </a:p>
        </p:txBody>
      </p:sp>
    </p:spTree>
    <p:extLst>
      <p:ext uri="{BB962C8B-B14F-4D97-AF65-F5344CB8AC3E}">
        <p14:creationId xmlns:p14="http://schemas.microsoft.com/office/powerpoint/2010/main" val="393805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a:t>
            </a:r>
          </a:p>
          <a:p>
            <a:r>
              <a:rPr lang="en-CA" dirty="0"/>
              <a:t>Here, from PEQAB minutes– is how it looked in 2003 – when PEQAB is moving beyond a set of Standards  _statements of what a program should have in general principle, to a larger Framework -- </a:t>
            </a:r>
          </a:p>
        </p:txBody>
      </p:sp>
      <p:sp>
        <p:nvSpPr>
          <p:cNvPr id="4" name="Slide Number Placeholder 3"/>
          <p:cNvSpPr>
            <a:spLocks noGrp="1"/>
          </p:cNvSpPr>
          <p:nvPr>
            <p:ph type="sldNum" sz="quarter" idx="10"/>
          </p:nvPr>
        </p:nvSpPr>
        <p:spPr/>
        <p:txBody>
          <a:bodyPr/>
          <a:lstStyle/>
          <a:p>
            <a:pPr defTabSz="931774">
              <a:defRPr/>
            </a:pPr>
            <a:fld id="{1E9ACBA8-8890-42F0-AB16-6AD6B2E0E18D}" type="slidenum">
              <a:rPr lang="en-CA">
                <a:solidFill>
                  <a:prstClr val="black"/>
                </a:solidFill>
                <a:latin typeface="Calibri"/>
              </a:rPr>
              <a:pPr defTabSz="931774">
                <a:defRPr/>
              </a:pPr>
              <a:t>5</a:t>
            </a:fld>
            <a:endParaRPr lang="en-CA">
              <a:solidFill>
                <a:prstClr val="black"/>
              </a:solidFill>
              <a:latin typeface="Calibri"/>
            </a:endParaRPr>
          </a:p>
        </p:txBody>
      </p:sp>
    </p:spTree>
    <p:extLst>
      <p:ext uri="{BB962C8B-B14F-4D97-AF65-F5344CB8AC3E}">
        <p14:creationId xmlns:p14="http://schemas.microsoft.com/office/powerpoint/2010/main" val="3513705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a:t>
            </a:r>
          </a:p>
          <a:p>
            <a:r>
              <a:rPr lang="en-CA" dirty="0"/>
              <a:t>Here’s how a parallel thing looked in 2007  --the Canadian Qualification Framework –note here still just “degree” level (BA Masters </a:t>
            </a:r>
            <a:r>
              <a:rPr lang="en-CA" dirty="0" err="1"/>
              <a:t>Phd</a:t>
            </a:r>
            <a:r>
              <a:rPr lang="en-CA" dirty="0"/>
              <a:t>.</a:t>
            </a:r>
          </a:p>
          <a:p>
            <a:endParaRPr lang="en-CA" dirty="0"/>
          </a:p>
          <a:p>
            <a:r>
              <a:rPr lang="en-CA" dirty="0"/>
              <a:t>Note the similarity in the first standard  (Depth and Breadth of Knowledge).</a:t>
            </a:r>
          </a:p>
        </p:txBody>
      </p:sp>
      <p:sp>
        <p:nvSpPr>
          <p:cNvPr id="4" name="Slide Number Placeholder 3"/>
          <p:cNvSpPr>
            <a:spLocks noGrp="1"/>
          </p:cNvSpPr>
          <p:nvPr>
            <p:ph type="sldNum" sz="quarter" idx="10"/>
          </p:nvPr>
        </p:nvSpPr>
        <p:spPr/>
        <p:txBody>
          <a:bodyPr/>
          <a:lstStyle/>
          <a:p>
            <a:pPr defTabSz="931774">
              <a:defRPr/>
            </a:pPr>
            <a:fld id="{1E9ACBA8-8890-42F0-AB16-6AD6B2E0E18D}" type="slidenum">
              <a:rPr lang="en-CA">
                <a:solidFill>
                  <a:prstClr val="black"/>
                </a:solidFill>
                <a:latin typeface="Calibri"/>
              </a:rPr>
              <a:pPr defTabSz="931774">
                <a:defRPr/>
              </a:pPr>
              <a:t>6</a:t>
            </a:fld>
            <a:endParaRPr lang="en-CA">
              <a:solidFill>
                <a:prstClr val="black"/>
              </a:solidFill>
              <a:latin typeface="Calibri"/>
            </a:endParaRPr>
          </a:p>
        </p:txBody>
      </p:sp>
    </p:spTree>
    <p:extLst>
      <p:ext uri="{BB962C8B-B14F-4D97-AF65-F5344CB8AC3E}">
        <p14:creationId xmlns:p14="http://schemas.microsoft.com/office/powerpoint/2010/main" val="1123425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a:t>
            </a:r>
          </a:p>
          <a:p>
            <a:r>
              <a:rPr lang="en-CA" dirty="0"/>
              <a:t>Here’s the parallel development on the Ontario College’s side.   For the Colleges, the competencies (learning outcomes) were developed in categories which cross-cut those of the OQF  (Essential Employability Skills, General Education Requirements) also there’s a focus (still is)  on Vocational Learning Outcomes at the specific PROGRAM level—as opposed to the more general “Qualification/Credential “ Level.</a:t>
            </a:r>
          </a:p>
          <a:p>
            <a:endParaRPr lang="en-CA" dirty="0"/>
          </a:p>
          <a:p>
            <a:r>
              <a:rPr lang="en-CA" dirty="0"/>
              <a:t>But this is where the learning outcomes on the OQF for the College credentials other than degrees comes from.</a:t>
            </a:r>
          </a:p>
          <a:p>
            <a:endParaRPr lang="en-CA" dirty="0"/>
          </a:p>
          <a:p>
            <a:r>
              <a:rPr lang="en-CA" dirty="0"/>
              <a:t>. . . And Now for Something Completely Different . . .</a:t>
            </a:r>
          </a:p>
        </p:txBody>
      </p:sp>
      <p:sp>
        <p:nvSpPr>
          <p:cNvPr id="4" name="Slide Number Placeholder 3"/>
          <p:cNvSpPr>
            <a:spLocks noGrp="1"/>
          </p:cNvSpPr>
          <p:nvPr>
            <p:ph type="sldNum" sz="quarter" idx="10"/>
          </p:nvPr>
        </p:nvSpPr>
        <p:spPr/>
        <p:txBody>
          <a:bodyPr/>
          <a:lstStyle/>
          <a:p>
            <a:pPr defTabSz="931774">
              <a:defRPr/>
            </a:pPr>
            <a:fld id="{1E9ACBA8-8890-42F0-AB16-6AD6B2E0E18D}" type="slidenum">
              <a:rPr lang="en-CA">
                <a:solidFill>
                  <a:prstClr val="black"/>
                </a:solidFill>
                <a:latin typeface="Calibri"/>
              </a:rPr>
              <a:pPr defTabSz="931774">
                <a:defRPr/>
              </a:pPr>
              <a:t>7</a:t>
            </a:fld>
            <a:endParaRPr lang="en-CA">
              <a:solidFill>
                <a:prstClr val="black"/>
              </a:solidFill>
              <a:latin typeface="Calibri"/>
            </a:endParaRPr>
          </a:p>
        </p:txBody>
      </p:sp>
    </p:spTree>
    <p:extLst>
      <p:ext uri="{BB962C8B-B14F-4D97-AF65-F5344CB8AC3E}">
        <p14:creationId xmlns:p14="http://schemas.microsoft.com/office/powerpoint/2010/main" val="2590733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Let’s just look at first for differences—if you instantly</a:t>
            </a:r>
            <a:r>
              <a:rPr lang="en-CA" baseline="0" dirty="0"/>
              <a:t> know what these two columns are—don’t spoil the surprise for others.</a:t>
            </a:r>
          </a:p>
          <a:p>
            <a:endParaRPr lang="en-CA" baseline="0" dirty="0"/>
          </a:p>
          <a:p>
            <a:r>
              <a:rPr lang="en-CA" dirty="0"/>
              <a:t>(articles)  </a:t>
            </a:r>
          </a:p>
          <a:p>
            <a:endParaRPr lang="en-CA" dirty="0"/>
          </a:p>
          <a:p>
            <a:r>
              <a:rPr lang="en-CA" dirty="0"/>
              <a:t>Other</a:t>
            </a:r>
            <a:r>
              <a:rPr lang="en-CA" baseline="0" dirty="0"/>
              <a:t> differences?</a:t>
            </a:r>
          </a:p>
          <a:p>
            <a:endParaRPr lang="en-CA" baseline="0" dirty="0"/>
          </a:p>
          <a:p>
            <a:r>
              <a:rPr lang="en-CA" baseline="0" dirty="0"/>
              <a:t>Okay—next slide</a:t>
            </a:r>
            <a:endParaRPr lang="en-CA" dirty="0"/>
          </a:p>
        </p:txBody>
      </p:sp>
      <p:sp>
        <p:nvSpPr>
          <p:cNvPr id="4" name="Slide Number Placeholder 3"/>
          <p:cNvSpPr>
            <a:spLocks noGrp="1"/>
          </p:cNvSpPr>
          <p:nvPr>
            <p:ph type="sldNum" sz="quarter" idx="10"/>
          </p:nvPr>
        </p:nvSpPr>
        <p:spPr/>
        <p:txBody>
          <a:bodyPr/>
          <a:lstStyle/>
          <a:p>
            <a:fld id="{1E9ACBA8-8890-42F0-AB16-6AD6B2E0E18D}" type="slidenum">
              <a:rPr lang="en-CA" smtClean="0"/>
              <a:t>8</a:t>
            </a:fld>
            <a:endParaRPr lang="en-CA"/>
          </a:p>
        </p:txBody>
      </p:sp>
    </p:spTree>
    <p:extLst>
      <p:ext uri="{BB962C8B-B14F-4D97-AF65-F5344CB8AC3E}">
        <p14:creationId xmlns:p14="http://schemas.microsoft.com/office/powerpoint/2010/main" val="213686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Differences?</a:t>
            </a:r>
          </a:p>
          <a:p>
            <a:endParaRPr lang="en-CA" dirty="0"/>
          </a:p>
          <a:p>
            <a:r>
              <a:rPr lang="en-CA" dirty="0"/>
              <a:t>“Capitals”  </a:t>
            </a:r>
          </a:p>
          <a:p>
            <a:endParaRPr lang="en-CA" dirty="0"/>
          </a:p>
          <a:p>
            <a:r>
              <a:rPr lang="en-CA" dirty="0"/>
              <a:t>Others?</a:t>
            </a:r>
          </a:p>
          <a:p>
            <a:endParaRPr lang="en-CA" dirty="0"/>
          </a:p>
          <a:p>
            <a:r>
              <a:rPr lang="en-CA" dirty="0"/>
              <a:t>Next</a:t>
            </a:r>
            <a:r>
              <a:rPr lang="en-CA" baseline="0" dirty="0"/>
              <a:t> slide</a:t>
            </a:r>
            <a:endParaRPr lang="en-CA" dirty="0"/>
          </a:p>
        </p:txBody>
      </p:sp>
      <p:sp>
        <p:nvSpPr>
          <p:cNvPr id="4" name="Slide Number Placeholder 3"/>
          <p:cNvSpPr>
            <a:spLocks noGrp="1"/>
          </p:cNvSpPr>
          <p:nvPr>
            <p:ph type="sldNum" sz="quarter" idx="10"/>
          </p:nvPr>
        </p:nvSpPr>
        <p:spPr/>
        <p:txBody>
          <a:bodyPr/>
          <a:lstStyle/>
          <a:p>
            <a:fld id="{1E9ACBA8-8890-42F0-AB16-6AD6B2E0E18D}" type="slidenum">
              <a:rPr lang="en-CA" smtClean="0"/>
              <a:t>9</a:t>
            </a:fld>
            <a:endParaRPr lang="en-CA"/>
          </a:p>
        </p:txBody>
      </p:sp>
    </p:spTree>
    <p:extLst>
      <p:ext uri="{BB962C8B-B14F-4D97-AF65-F5344CB8AC3E}">
        <p14:creationId xmlns:p14="http://schemas.microsoft.com/office/powerpoint/2010/main" val="2101264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EDC9BC66-5026-4AED-AE06-F6BF7CE940F4}" type="datetimeFigureOut">
              <a:rPr lang="en-CA" smtClean="0"/>
              <a:t>10/05/2018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E4904C7-B709-4B78-B0A3-4A77FE23EB36}" type="slidenum">
              <a:rPr lang="en-CA" smtClean="0"/>
              <a:t>‹#›</a:t>
            </a:fld>
            <a:endParaRPr lang="en-CA"/>
          </a:p>
        </p:txBody>
      </p:sp>
    </p:spTree>
    <p:extLst>
      <p:ext uri="{BB962C8B-B14F-4D97-AF65-F5344CB8AC3E}">
        <p14:creationId xmlns:p14="http://schemas.microsoft.com/office/powerpoint/2010/main" val="432775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DC9BC66-5026-4AED-AE06-F6BF7CE940F4}" type="datetimeFigureOut">
              <a:rPr lang="en-CA" smtClean="0"/>
              <a:t>10/05/2018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E4904C7-B709-4B78-B0A3-4A77FE23EB36}" type="slidenum">
              <a:rPr lang="en-CA" smtClean="0"/>
              <a:t>‹#›</a:t>
            </a:fld>
            <a:endParaRPr lang="en-CA"/>
          </a:p>
        </p:txBody>
      </p:sp>
    </p:spTree>
    <p:extLst>
      <p:ext uri="{BB962C8B-B14F-4D97-AF65-F5344CB8AC3E}">
        <p14:creationId xmlns:p14="http://schemas.microsoft.com/office/powerpoint/2010/main" val="1905357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DC9BC66-5026-4AED-AE06-F6BF7CE940F4}" type="datetimeFigureOut">
              <a:rPr lang="en-CA" smtClean="0"/>
              <a:t>10/05/2018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E4904C7-B709-4B78-B0A3-4A77FE23EB36}" type="slidenum">
              <a:rPr lang="en-CA" smtClean="0"/>
              <a:t>‹#›</a:t>
            </a:fld>
            <a:endParaRPr lang="en-CA"/>
          </a:p>
        </p:txBody>
      </p:sp>
    </p:spTree>
    <p:extLst>
      <p:ext uri="{BB962C8B-B14F-4D97-AF65-F5344CB8AC3E}">
        <p14:creationId xmlns:p14="http://schemas.microsoft.com/office/powerpoint/2010/main" val="2613748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DC9BC66-5026-4AED-AE06-F6BF7CE940F4}" type="datetimeFigureOut">
              <a:rPr lang="en-CA" smtClean="0"/>
              <a:t>10/05/2018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E4904C7-B709-4B78-B0A3-4A77FE23EB36}" type="slidenum">
              <a:rPr lang="en-CA" smtClean="0"/>
              <a:t>‹#›</a:t>
            </a:fld>
            <a:endParaRPr lang="en-CA"/>
          </a:p>
        </p:txBody>
      </p:sp>
    </p:spTree>
    <p:extLst>
      <p:ext uri="{BB962C8B-B14F-4D97-AF65-F5344CB8AC3E}">
        <p14:creationId xmlns:p14="http://schemas.microsoft.com/office/powerpoint/2010/main" val="3579048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C9BC66-5026-4AED-AE06-F6BF7CE940F4}" type="datetimeFigureOut">
              <a:rPr lang="en-CA" smtClean="0"/>
              <a:t>10/05/2018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E4904C7-B709-4B78-B0A3-4A77FE23EB36}" type="slidenum">
              <a:rPr lang="en-CA" smtClean="0"/>
              <a:t>‹#›</a:t>
            </a:fld>
            <a:endParaRPr lang="en-CA"/>
          </a:p>
        </p:txBody>
      </p:sp>
    </p:spTree>
    <p:extLst>
      <p:ext uri="{BB962C8B-B14F-4D97-AF65-F5344CB8AC3E}">
        <p14:creationId xmlns:p14="http://schemas.microsoft.com/office/powerpoint/2010/main" val="590126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EDC9BC66-5026-4AED-AE06-F6BF7CE940F4}" type="datetimeFigureOut">
              <a:rPr lang="en-CA" smtClean="0"/>
              <a:t>10/05/2018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E4904C7-B709-4B78-B0A3-4A77FE23EB36}" type="slidenum">
              <a:rPr lang="en-CA" smtClean="0"/>
              <a:t>‹#›</a:t>
            </a:fld>
            <a:endParaRPr lang="en-CA"/>
          </a:p>
        </p:txBody>
      </p:sp>
    </p:spTree>
    <p:extLst>
      <p:ext uri="{BB962C8B-B14F-4D97-AF65-F5344CB8AC3E}">
        <p14:creationId xmlns:p14="http://schemas.microsoft.com/office/powerpoint/2010/main" val="2442860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EDC9BC66-5026-4AED-AE06-F6BF7CE940F4}" type="datetimeFigureOut">
              <a:rPr lang="en-CA" smtClean="0"/>
              <a:t>10/05/2018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E4904C7-B709-4B78-B0A3-4A77FE23EB36}" type="slidenum">
              <a:rPr lang="en-CA" smtClean="0"/>
              <a:t>‹#›</a:t>
            </a:fld>
            <a:endParaRPr lang="en-CA"/>
          </a:p>
        </p:txBody>
      </p:sp>
    </p:spTree>
    <p:extLst>
      <p:ext uri="{BB962C8B-B14F-4D97-AF65-F5344CB8AC3E}">
        <p14:creationId xmlns:p14="http://schemas.microsoft.com/office/powerpoint/2010/main" val="1919844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EDC9BC66-5026-4AED-AE06-F6BF7CE940F4}" type="datetimeFigureOut">
              <a:rPr lang="en-CA" smtClean="0"/>
              <a:t>10/05/2018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E4904C7-B709-4B78-B0A3-4A77FE23EB36}" type="slidenum">
              <a:rPr lang="en-CA" smtClean="0"/>
              <a:t>‹#›</a:t>
            </a:fld>
            <a:endParaRPr lang="en-CA"/>
          </a:p>
        </p:txBody>
      </p:sp>
    </p:spTree>
    <p:extLst>
      <p:ext uri="{BB962C8B-B14F-4D97-AF65-F5344CB8AC3E}">
        <p14:creationId xmlns:p14="http://schemas.microsoft.com/office/powerpoint/2010/main" val="3769457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C9BC66-5026-4AED-AE06-F6BF7CE940F4}" type="datetimeFigureOut">
              <a:rPr lang="en-CA" smtClean="0"/>
              <a:t>10/05/2018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lvl1pPr marL="228600" indent="-228600">
              <a:buFont typeface="+mj-lt"/>
              <a:buAutoNum type="arabicPeriod"/>
              <a:defRPr/>
            </a:lvl1pPr>
          </a:lstStyle>
          <a:p>
            <a:fld id="{CE4904C7-B709-4B78-B0A3-4A77FE23EB36}" type="slidenum">
              <a:rPr lang="en-CA" smtClean="0"/>
              <a:pPr/>
              <a:t>‹#›</a:t>
            </a:fld>
            <a:endParaRPr lang="en-CA" dirty="0"/>
          </a:p>
        </p:txBody>
      </p:sp>
    </p:spTree>
    <p:extLst>
      <p:ext uri="{BB962C8B-B14F-4D97-AF65-F5344CB8AC3E}">
        <p14:creationId xmlns:p14="http://schemas.microsoft.com/office/powerpoint/2010/main" val="128503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C9BC66-5026-4AED-AE06-F6BF7CE940F4}" type="datetimeFigureOut">
              <a:rPr lang="en-CA" smtClean="0"/>
              <a:t>10/05/2018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E4904C7-B709-4B78-B0A3-4A77FE23EB36}" type="slidenum">
              <a:rPr lang="en-CA" smtClean="0"/>
              <a:t>‹#›</a:t>
            </a:fld>
            <a:endParaRPr lang="en-CA"/>
          </a:p>
        </p:txBody>
      </p:sp>
    </p:spTree>
    <p:extLst>
      <p:ext uri="{BB962C8B-B14F-4D97-AF65-F5344CB8AC3E}">
        <p14:creationId xmlns:p14="http://schemas.microsoft.com/office/powerpoint/2010/main" val="194173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C9BC66-5026-4AED-AE06-F6BF7CE940F4}" type="datetimeFigureOut">
              <a:rPr lang="en-CA" smtClean="0"/>
              <a:t>10/05/2018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E4904C7-B709-4B78-B0A3-4A77FE23EB36}" type="slidenum">
              <a:rPr lang="en-CA" smtClean="0"/>
              <a:t>‹#›</a:t>
            </a:fld>
            <a:endParaRPr lang="en-CA"/>
          </a:p>
        </p:txBody>
      </p:sp>
    </p:spTree>
    <p:extLst>
      <p:ext uri="{BB962C8B-B14F-4D97-AF65-F5344CB8AC3E}">
        <p14:creationId xmlns:p14="http://schemas.microsoft.com/office/powerpoint/2010/main" val="454047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9BC66-5026-4AED-AE06-F6BF7CE940F4}" type="datetimeFigureOut">
              <a:rPr lang="en-CA" smtClean="0"/>
              <a:t>10/05/2018</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4904C7-B709-4B78-B0A3-4A77FE23EB36}" type="slidenum">
              <a:rPr lang="en-CA" smtClean="0"/>
              <a:t>‹#›</a:t>
            </a:fld>
            <a:endParaRPr lang="en-CA"/>
          </a:p>
        </p:txBody>
      </p:sp>
    </p:spTree>
    <p:extLst>
      <p:ext uri="{BB962C8B-B14F-4D97-AF65-F5344CB8AC3E}">
        <p14:creationId xmlns:p14="http://schemas.microsoft.com/office/powerpoint/2010/main" val="815005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tcu.gov.on.ca/pepg/programs/oqf/index.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mailto:james.brown@Ontario.c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CA" sz="4000" b="1" dirty="0">
                <a:solidFill>
                  <a:srgbClr val="C00000"/>
                </a:solidFill>
              </a:rPr>
              <a:t>Ontario Qualifications Framework: </a:t>
            </a:r>
            <a:r>
              <a:rPr lang="en-CA" sz="3200" b="1" dirty="0">
                <a:solidFill>
                  <a:srgbClr val="C00000"/>
                </a:solidFill>
              </a:rPr>
              <a:t>Evolution, Currency &amp; Recent Developments</a:t>
            </a:r>
          </a:p>
        </p:txBody>
      </p:sp>
      <p:sp>
        <p:nvSpPr>
          <p:cNvPr id="3" name="TextBox 2">
            <a:extLst>
              <a:ext uri="{FF2B5EF4-FFF2-40B4-BE49-F238E27FC236}">
                <a16:creationId xmlns:a16="http://schemas.microsoft.com/office/drawing/2014/main" id="{C0562E1D-EF5E-4D71-BB21-39FA2847E550}"/>
              </a:ext>
            </a:extLst>
          </p:cNvPr>
          <p:cNvSpPr txBox="1"/>
          <p:nvPr/>
        </p:nvSpPr>
        <p:spPr>
          <a:xfrm>
            <a:off x="3131840" y="4149080"/>
            <a:ext cx="2664296" cy="923330"/>
          </a:xfrm>
          <a:prstGeom prst="rect">
            <a:avLst/>
          </a:prstGeom>
          <a:noFill/>
        </p:spPr>
        <p:txBody>
          <a:bodyPr wrap="square" rtlCol="0">
            <a:spAutoFit/>
          </a:bodyPr>
          <a:lstStyle/>
          <a:p>
            <a:r>
              <a:rPr lang="en-CA" sz="3600" dirty="0"/>
              <a:t>James Brown</a:t>
            </a:r>
          </a:p>
          <a:p>
            <a:endParaRPr lang="en-CA" dirty="0"/>
          </a:p>
        </p:txBody>
      </p:sp>
      <p:pic>
        <p:nvPicPr>
          <p:cNvPr id="5" name="Picture 2" descr="G:\Post Secondary Education Quality Assessment Board (PEQAB)\Templates\Letterhead\PEQAB LOGO 2014 11 27\ENGLISH\peqab-eng.jpg">
            <a:extLst>
              <a:ext uri="{FF2B5EF4-FFF2-40B4-BE49-F238E27FC236}">
                <a16:creationId xmlns:a16="http://schemas.microsoft.com/office/drawing/2014/main" id="{8BE10641-243E-4798-A3EE-D3816DCED716}"/>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 y="6324600"/>
            <a:ext cx="1623062" cy="338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8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08512" y="428179"/>
            <a:ext cx="4572000" cy="6001643"/>
          </a:xfrm>
          <a:prstGeom prst="rect">
            <a:avLst/>
          </a:prstGeom>
        </p:spPr>
        <p:txBody>
          <a:bodyPr>
            <a:spAutoFit/>
          </a:bodyPr>
          <a:lstStyle/>
          <a:p>
            <a:pPr lvl="0"/>
            <a:r>
              <a:rPr lang="en-CA" sz="1600" b="1" dirty="0">
                <a:solidFill>
                  <a:prstClr val="black"/>
                </a:solidFill>
              </a:rPr>
              <a:t>3. Application of knowledge</a:t>
            </a:r>
          </a:p>
          <a:p>
            <a:pPr lvl="0"/>
            <a:r>
              <a:rPr lang="en-CA" sz="1600" dirty="0">
                <a:solidFill>
                  <a:prstClr val="black"/>
                </a:solidFill>
              </a:rPr>
              <a:t>The ability to review, present and critically evaluate qualitative and quantitative information to: </a:t>
            </a:r>
          </a:p>
          <a:p>
            <a:pPr lvl="0"/>
            <a:r>
              <a:rPr lang="en-CA" sz="1600" dirty="0">
                <a:solidFill>
                  <a:prstClr val="black"/>
                </a:solidFill>
              </a:rPr>
              <a:t>a) develop lines of argument;</a:t>
            </a:r>
          </a:p>
          <a:p>
            <a:pPr lvl="0"/>
            <a:r>
              <a:rPr lang="en-CA" sz="1600" dirty="0">
                <a:solidFill>
                  <a:prstClr val="black"/>
                </a:solidFill>
              </a:rPr>
              <a:t>b) make sound judgments in accordance with the major theories, concepts and methods of the subject(s) of study;</a:t>
            </a:r>
          </a:p>
          <a:p>
            <a:pPr lvl="0"/>
            <a:r>
              <a:rPr lang="en-CA" sz="1600" dirty="0">
                <a:solidFill>
                  <a:prstClr val="black"/>
                </a:solidFill>
              </a:rPr>
              <a:t>c) apply underlying concepts, principles, and techniques of analysis, both within and outside the discipline;</a:t>
            </a:r>
          </a:p>
          <a:p>
            <a:pPr lvl="0"/>
            <a:r>
              <a:rPr lang="en-CA" sz="1600" dirty="0">
                <a:solidFill>
                  <a:prstClr val="black"/>
                </a:solidFill>
              </a:rPr>
              <a:t>d) where appropriate use this knowledge in the creative process; and</a:t>
            </a:r>
          </a:p>
          <a:p>
            <a:pPr lvl="0"/>
            <a:endParaRPr lang="en-CA" sz="1600" dirty="0">
              <a:solidFill>
                <a:prstClr val="black"/>
              </a:solidFill>
            </a:endParaRPr>
          </a:p>
          <a:p>
            <a:pPr lvl="0"/>
            <a:r>
              <a:rPr lang="en-CA" sz="1600" dirty="0">
                <a:solidFill>
                  <a:prstClr val="black"/>
                </a:solidFill>
              </a:rPr>
              <a:t>The ability to use a range of established techniques to:</a:t>
            </a:r>
          </a:p>
          <a:p>
            <a:pPr lvl="0"/>
            <a:r>
              <a:rPr lang="en-CA" sz="1600" dirty="0">
                <a:solidFill>
                  <a:prstClr val="black"/>
                </a:solidFill>
              </a:rPr>
              <a:t>a) initiate and undertake critical evaluation of arguments, assumptions, abstract concepts and information;</a:t>
            </a:r>
          </a:p>
          <a:p>
            <a:pPr lvl="0"/>
            <a:r>
              <a:rPr lang="en-CA" sz="1600" dirty="0">
                <a:solidFill>
                  <a:prstClr val="black"/>
                </a:solidFill>
              </a:rPr>
              <a:t>b) propose solutions;</a:t>
            </a:r>
          </a:p>
          <a:p>
            <a:pPr lvl="0"/>
            <a:r>
              <a:rPr lang="en-CA" sz="1600" dirty="0">
                <a:solidFill>
                  <a:prstClr val="black"/>
                </a:solidFill>
              </a:rPr>
              <a:t>c) frame appropriate questions for the purpose of solving a problem;</a:t>
            </a:r>
          </a:p>
          <a:p>
            <a:pPr lvl="0"/>
            <a:r>
              <a:rPr lang="en-CA" sz="1600" dirty="0">
                <a:solidFill>
                  <a:prstClr val="black"/>
                </a:solidFill>
              </a:rPr>
              <a:t>d) solve a problem or create a new work; and</a:t>
            </a:r>
          </a:p>
          <a:p>
            <a:pPr lvl="0"/>
            <a:r>
              <a:rPr lang="en-CA" sz="1600" dirty="0">
                <a:solidFill>
                  <a:prstClr val="black"/>
                </a:solidFill>
              </a:rPr>
              <a:t>e) make critical use of scholarly reviews and</a:t>
            </a:r>
          </a:p>
          <a:p>
            <a:pPr lvl="0"/>
            <a:r>
              <a:rPr lang="en-CA" sz="1600" dirty="0">
                <a:solidFill>
                  <a:prstClr val="black"/>
                </a:solidFill>
              </a:rPr>
              <a:t> primary sources.</a:t>
            </a:r>
            <a:endParaRPr lang="en-CA" dirty="0"/>
          </a:p>
        </p:txBody>
      </p:sp>
      <p:sp>
        <p:nvSpPr>
          <p:cNvPr id="5" name="Rectangle 4"/>
          <p:cNvSpPr/>
          <p:nvPr/>
        </p:nvSpPr>
        <p:spPr>
          <a:xfrm>
            <a:off x="107504" y="404664"/>
            <a:ext cx="4680520" cy="6001643"/>
          </a:xfrm>
          <a:prstGeom prst="rect">
            <a:avLst/>
          </a:prstGeom>
        </p:spPr>
        <p:txBody>
          <a:bodyPr wrap="square">
            <a:spAutoFit/>
          </a:bodyPr>
          <a:lstStyle/>
          <a:p>
            <a:pPr lvl="0"/>
            <a:r>
              <a:rPr lang="en-CA" sz="1600" b="1" dirty="0">
                <a:solidFill>
                  <a:prstClr val="black"/>
                </a:solidFill>
              </a:rPr>
              <a:t>Application of knowledge</a:t>
            </a:r>
          </a:p>
          <a:p>
            <a:pPr lvl="0"/>
            <a:r>
              <a:rPr lang="en-CA" sz="1600" dirty="0">
                <a:solidFill>
                  <a:prstClr val="black"/>
                </a:solidFill>
              </a:rPr>
              <a:t>a) The ability to review, present and critically evaluate qualitative and quantitative information to: </a:t>
            </a:r>
          </a:p>
          <a:p>
            <a:pPr lvl="0"/>
            <a:r>
              <a:rPr lang="en-CA" sz="1600" dirty="0">
                <a:solidFill>
                  <a:prstClr val="black"/>
                </a:solidFill>
              </a:rPr>
              <a:t>i) develop lines of argument;</a:t>
            </a:r>
          </a:p>
          <a:p>
            <a:pPr lvl="0"/>
            <a:r>
              <a:rPr lang="en-CA" sz="1600" dirty="0">
                <a:solidFill>
                  <a:prstClr val="black"/>
                </a:solidFill>
              </a:rPr>
              <a:t>ii) make sound judgments in accordance with the major theories, concepts and methods of the subject(s) of study;</a:t>
            </a:r>
          </a:p>
          <a:p>
            <a:pPr lvl="0"/>
            <a:r>
              <a:rPr lang="en-CA" sz="1600" dirty="0">
                <a:solidFill>
                  <a:prstClr val="black"/>
                </a:solidFill>
              </a:rPr>
              <a:t>iii) apply underlying concepts, principles, and techniques of analysis, both within and outside the discipline;</a:t>
            </a:r>
          </a:p>
          <a:p>
            <a:pPr lvl="0"/>
            <a:r>
              <a:rPr lang="en-CA" sz="1600" dirty="0">
                <a:solidFill>
                  <a:prstClr val="black"/>
                </a:solidFill>
              </a:rPr>
              <a:t>iv) where appropriate use this knowledge in the creative process; and</a:t>
            </a:r>
          </a:p>
          <a:p>
            <a:pPr lvl="0"/>
            <a:endParaRPr lang="en-CA" sz="1600" dirty="0">
              <a:solidFill>
                <a:prstClr val="black"/>
              </a:solidFill>
            </a:endParaRPr>
          </a:p>
          <a:p>
            <a:pPr lvl="0"/>
            <a:r>
              <a:rPr lang="en-CA" sz="1600" dirty="0">
                <a:solidFill>
                  <a:prstClr val="black"/>
                </a:solidFill>
              </a:rPr>
              <a:t>b) The ability to use a range of established techniques to:</a:t>
            </a:r>
          </a:p>
          <a:p>
            <a:pPr lvl="0"/>
            <a:r>
              <a:rPr lang="en-CA" sz="1600" dirty="0">
                <a:solidFill>
                  <a:prstClr val="black"/>
                </a:solidFill>
              </a:rPr>
              <a:t>i) initiate and undertake critical evaluation of arguments, assumptions, abstract concepts and information;</a:t>
            </a:r>
          </a:p>
          <a:p>
            <a:pPr lvl="0"/>
            <a:r>
              <a:rPr lang="en-CA" sz="1600" dirty="0">
                <a:solidFill>
                  <a:prstClr val="black"/>
                </a:solidFill>
              </a:rPr>
              <a:t>ii) propose solutions;</a:t>
            </a:r>
          </a:p>
          <a:p>
            <a:pPr lvl="0"/>
            <a:r>
              <a:rPr lang="en-CA" sz="1600" dirty="0">
                <a:solidFill>
                  <a:prstClr val="black"/>
                </a:solidFill>
              </a:rPr>
              <a:t>iii) frame appropriate questions for the purpose of solving a problem;</a:t>
            </a:r>
          </a:p>
          <a:p>
            <a:pPr lvl="0"/>
            <a:r>
              <a:rPr lang="en-CA" sz="1600" dirty="0">
                <a:solidFill>
                  <a:prstClr val="black"/>
                </a:solidFill>
              </a:rPr>
              <a:t>iv) solve a problem or create a new work; </a:t>
            </a:r>
          </a:p>
          <a:p>
            <a:pPr lvl="0"/>
            <a:r>
              <a:rPr lang="en-CA" sz="1600" dirty="0">
                <a:solidFill>
                  <a:prstClr val="black"/>
                </a:solidFill>
              </a:rPr>
              <a:t>c) The ability to make use of scholarly reviews and primary sources.</a:t>
            </a:r>
            <a:endParaRPr lang="en-CA" dirty="0"/>
          </a:p>
        </p:txBody>
      </p:sp>
    </p:spTree>
    <p:extLst>
      <p:ext uri="{BB962C8B-B14F-4D97-AF65-F5344CB8AC3E}">
        <p14:creationId xmlns:p14="http://schemas.microsoft.com/office/powerpoint/2010/main" val="1368100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476672"/>
            <a:ext cx="4572000" cy="2308324"/>
          </a:xfrm>
          <a:prstGeom prst="rect">
            <a:avLst/>
          </a:prstGeom>
        </p:spPr>
        <p:txBody>
          <a:bodyPr>
            <a:spAutoFit/>
          </a:bodyPr>
          <a:lstStyle/>
          <a:p>
            <a:r>
              <a:rPr lang="en-CA" b="1" dirty="0"/>
              <a:t> Communication skills</a:t>
            </a:r>
          </a:p>
          <a:p>
            <a:r>
              <a:rPr lang="en-CA" dirty="0"/>
              <a:t>The ability to communicate information, arguments, and analyses accurately and reliably, orally and in writing to specialist and non-specialist audiences, using structured and coherent arguments, and, where appropriate, informed by key concepts and techniques of the discipline.</a:t>
            </a:r>
          </a:p>
        </p:txBody>
      </p:sp>
      <p:sp>
        <p:nvSpPr>
          <p:cNvPr id="4" name="Rectangle 3"/>
          <p:cNvSpPr/>
          <p:nvPr/>
        </p:nvSpPr>
        <p:spPr>
          <a:xfrm>
            <a:off x="4536504" y="476672"/>
            <a:ext cx="4572000" cy="1477328"/>
          </a:xfrm>
          <a:prstGeom prst="rect">
            <a:avLst/>
          </a:prstGeom>
        </p:spPr>
        <p:txBody>
          <a:bodyPr>
            <a:spAutoFit/>
          </a:bodyPr>
          <a:lstStyle/>
          <a:p>
            <a:r>
              <a:rPr lang="en-CA" b="1" dirty="0"/>
              <a:t>4. Communication skills</a:t>
            </a:r>
          </a:p>
          <a:p>
            <a:r>
              <a:rPr lang="en-CA" dirty="0"/>
              <a:t>The ability to communicate information, arguments, and analyses accurately and reliably, orally and in writing to a range of audiences.</a:t>
            </a:r>
          </a:p>
        </p:txBody>
      </p:sp>
      <p:sp>
        <p:nvSpPr>
          <p:cNvPr id="3" name="Rectangle 2"/>
          <p:cNvSpPr/>
          <p:nvPr/>
        </p:nvSpPr>
        <p:spPr>
          <a:xfrm>
            <a:off x="107504" y="3269883"/>
            <a:ext cx="3960440" cy="2031325"/>
          </a:xfrm>
          <a:prstGeom prst="rect">
            <a:avLst/>
          </a:prstGeom>
        </p:spPr>
        <p:txBody>
          <a:bodyPr wrap="square">
            <a:spAutoFit/>
          </a:bodyPr>
          <a:lstStyle/>
          <a:p>
            <a:r>
              <a:rPr lang="en-CA" b="1" dirty="0"/>
              <a:t>Awareness of the Limits of knowledge</a:t>
            </a:r>
          </a:p>
          <a:p>
            <a:r>
              <a:rPr lang="en-CA" dirty="0"/>
              <a:t>An understanding of the limits to their own knowledge and ability, and an appreciation of the uncertainty, ambiguity and limits to knowledge and how this might influence analyses and interpretations.</a:t>
            </a:r>
          </a:p>
        </p:txBody>
      </p:sp>
      <p:sp>
        <p:nvSpPr>
          <p:cNvPr id="6" name="Rectangle 5"/>
          <p:cNvSpPr/>
          <p:nvPr/>
        </p:nvSpPr>
        <p:spPr>
          <a:xfrm>
            <a:off x="4572000" y="3284984"/>
            <a:ext cx="3960440" cy="2031325"/>
          </a:xfrm>
          <a:prstGeom prst="rect">
            <a:avLst/>
          </a:prstGeom>
        </p:spPr>
        <p:txBody>
          <a:bodyPr wrap="square">
            <a:spAutoFit/>
          </a:bodyPr>
          <a:lstStyle/>
          <a:p>
            <a:r>
              <a:rPr lang="en-CA" b="1" dirty="0"/>
              <a:t>5. Limits of knowledge</a:t>
            </a:r>
          </a:p>
          <a:p>
            <a:r>
              <a:rPr lang="en-CA" dirty="0"/>
              <a:t>An understanding of the limits to their own knowledge and ability, and an appreciation of the uncertainty, ambiguity and limits to knowledge and how this might influence analyses and interpretations.</a:t>
            </a:r>
          </a:p>
        </p:txBody>
      </p:sp>
    </p:spTree>
    <p:extLst>
      <p:ext uri="{BB962C8B-B14F-4D97-AF65-F5344CB8AC3E}">
        <p14:creationId xmlns:p14="http://schemas.microsoft.com/office/powerpoint/2010/main" val="813825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404664"/>
            <a:ext cx="4392488" cy="5909310"/>
          </a:xfrm>
          <a:prstGeom prst="rect">
            <a:avLst/>
          </a:prstGeom>
        </p:spPr>
        <p:txBody>
          <a:bodyPr wrap="square">
            <a:spAutoFit/>
          </a:bodyPr>
          <a:lstStyle/>
          <a:p>
            <a:r>
              <a:rPr lang="en-CA" b="1" dirty="0"/>
              <a:t>Professional Capacity/Autonomy</a:t>
            </a:r>
          </a:p>
          <a:p>
            <a:r>
              <a:rPr lang="en-CA" dirty="0"/>
              <a:t>a) The qualities and transferable skills necessary for further study, employment, community involvement and other activities requiring:</a:t>
            </a:r>
          </a:p>
          <a:p>
            <a:endParaRPr lang="en-CA" dirty="0"/>
          </a:p>
          <a:p>
            <a:r>
              <a:rPr lang="en-CA" dirty="0" err="1"/>
              <a:t>i</a:t>
            </a:r>
            <a:r>
              <a:rPr lang="en-CA" dirty="0"/>
              <a:t>) the exercise of initiative, personal responsibility and accountability in both personal and group contexts;</a:t>
            </a:r>
          </a:p>
          <a:p>
            <a:pPr marL="342900" indent="-342900">
              <a:buAutoNum type="alphaLcParenR"/>
            </a:pPr>
            <a:endParaRPr lang="en-CA" dirty="0"/>
          </a:p>
          <a:p>
            <a:r>
              <a:rPr lang="en-CA" dirty="0"/>
              <a:t>ii) </a:t>
            </a:r>
            <a:r>
              <a:rPr lang="en-CA"/>
              <a:t>working  reflectively </a:t>
            </a:r>
            <a:r>
              <a:rPr lang="en-CA" dirty="0"/>
              <a:t>with others;</a:t>
            </a:r>
          </a:p>
          <a:p>
            <a:br>
              <a:rPr lang="en-CA" dirty="0"/>
            </a:br>
            <a:r>
              <a:rPr lang="en-CA" dirty="0"/>
              <a:t>iii) decision-making in complex contexts;</a:t>
            </a:r>
          </a:p>
          <a:p>
            <a:endParaRPr lang="en-CA" dirty="0"/>
          </a:p>
          <a:p>
            <a:r>
              <a:rPr lang="en-CA" dirty="0"/>
              <a:t>b) The ability to manage their own learning in changing circumstances, both within and outside the discipline and to select an appropriate program of further study; </a:t>
            </a:r>
          </a:p>
          <a:p>
            <a:endParaRPr lang="en-CA" dirty="0"/>
          </a:p>
          <a:p>
            <a:r>
              <a:rPr lang="en-CA" dirty="0"/>
              <a:t>c) Behaviour consistent with academic </a:t>
            </a:r>
          </a:p>
          <a:p>
            <a:r>
              <a:rPr lang="en-CA" dirty="0"/>
              <a:t>integrity and social responsibility.</a:t>
            </a:r>
          </a:p>
        </p:txBody>
      </p:sp>
      <p:sp>
        <p:nvSpPr>
          <p:cNvPr id="3" name="Rectangle 2"/>
          <p:cNvSpPr/>
          <p:nvPr/>
        </p:nvSpPr>
        <p:spPr>
          <a:xfrm>
            <a:off x="4572000" y="404664"/>
            <a:ext cx="4572000" cy="5909310"/>
          </a:xfrm>
          <a:prstGeom prst="rect">
            <a:avLst/>
          </a:prstGeom>
        </p:spPr>
        <p:txBody>
          <a:bodyPr>
            <a:spAutoFit/>
          </a:bodyPr>
          <a:lstStyle/>
          <a:p>
            <a:r>
              <a:rPr lang="en-CA" b="1" dirty="0"/>
              <a:t>6. Autonomy &amp; professional capacity</a:t>
            </a:r>
          </a:p>
          <a:p>
            <a:r>
              <a:rPr lang="en-CA" dirty="0"/>
              <a:t>Qualities and transferable skills necessary for further study, employment, </a:t>
            </a:r>
          </a:p>
          <a:p>
            <a:r>
              <a:rPr lang="en-CA" dirty="0"/>
              <a:t>community involvement and other activities requiring:</a:t>
            </a:r>
          </a:p>
          <a:p>
            <a:endParaRPr lang="en-CA" dirty="0"/>
          </a:p>
          <a:p>
            <a:pPr>
              <a:buAutoNum type="alphaLcParenR"/>
            </a:pPr>
            <a:r>
              <a:rPr lang="en-CA" dirty="0"/>
              <a:t> the exercise of initiative, personal responsibility and accountability in both personal and group contexts;</a:t>
            </a:r>
          </a:p>
          <a:p>
            <a:pPr marL="342900" indent="-342900">
              <a:buAutoNum type="alphaLcParenR"/>
            </a:pPr>
            <a:endParaRPr lang="en-CA" dirty="0"/>
          </a:p>
          <a:p>
            <a:r>
              <a:rPr lang="en-CA" dirty="0"/>
              <a:t>b) working effectively with others;</a:t>
            </a:r>
          </a:p>
          <a:p>
            <a:br>
              <a:rPr lang="en-CA" dirty="0"/>
            </a:br>
            <a:r>
              <a:rPr lang="en-CA" dirty="0"/>
              <a:t>c) decision-making in complex contexts;</a:t>
            </a:r>
          </a:p>
          <a:p>
            <a:endParaRPr lang="en-CA" dirty="0"/>
          </a:p>
          <a:p>
            <a:r>
              <a:rPr lang="en-CA" dirty="0"/>
              <a:t>d) ability to manage their own learning in changing circumstances, both within and outside the discipline and to select an appropriate program of further study; and</a:t>
            </a:r>
          </a:p>
          <a:p>
            <a:endParaRPr lang="en-CA" dirty="0"/>
          </a:p>
          <a:p>
            <a:r>
              <a:rPr lang="en-CA" dirty="0"/>
              <a:t>e) behaviour consistent with academic integrity and social responsibility.</a:t>
            </a:r>
          </a:p>
        </p:txBody>
      </p:sp>
    </p:spTree>
    <p:extLst>
      <p:ext uri="{BB962C8B-B14F-4D97-AF65-F5344CB8AC3E}">
        <p14:creationId xmlns:p14="http://schemas.microsoft.com/office/powerpoint/2010/main" val="3761765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3209061"/>
            <a:ext cx="4572000" cy="646331"/>
          </a:xfrm>
          <a:prstGeom prst="rect">
            <a:avLst/>
          </a:prstGeom>
        </p:spPr>
        <p:txBody>
          <a:bodyPr>
            <a:spAutoFit/>
          </a:bodyPr>
          <a:lstStyle/>
          <a:p>
            <a:r>
              <a:rPr lang="en-CA" dirty="0"/>
              <a:t>of the major fields in a discipline;</a:t>
            </a:r>
          </a:p>
          <a:p>
            <a:endParaRPr lang="en-CA" dirty="0"/>
          </a:p>
        </p:txBody>
      </p:sp>
      <p:sp>
        <p:nvSpPr>
          <p:cNvPr id="4" name="Rectangle 3"/>
          <p:cNvSpPr/>
          <p:nvPr/>
        </p:nvSpPr>
        <p:spPr>
          <a:xfrm>
            <a:off x="107504" y="827384"/>
            <a:ext cx="4572000" cy="5693866"/>
          </a:xfrm>
          <a:prstGeom prst="rect">
            <a:avLst/>
          </a:prstGeom>
        </p:spPr>
        <p:txBody>
          <a:bodyPr>
            <a:spAutoFit/>
          </a:bodyPr>
          <a:lstStyle/>
          <a:p>
            <a:endParaRPr lang="en-CA" sz="1400" b="1" dirty="0"/>
          </a:p>
          <a:p>
            <a:r>
              <a:rPr lang="en-CA" sz="1400" b="1" dirty="0"/>
              <a:t>Depth &amp; Breadth of Knowledge</a:t>
            </a:r>
          </a:p>
          <a:p>
            <a:r>
              <a:rPr lang="en-CA" sz="1400" dirty="0"/>
              <a:t>a) </a:t>
            </a:r>
            <a:r>
              <a:rPr lang="en-CA" sz="1400" dirty="0">
                <a:solidFill>
                  <a:srgbClr val="FF0000"/>
                </a:solidFill>
              </a:rPr>
              <a:t>A</a:t>
            </a:r>
            <a:r>
              <a:rPr lang="en-CA" sz="1400" dirty="0"/>
              <a:t> developed knowledge and critical understanding of the key concepts, methodologies, current advances, theoretical approaches and assumptions in a discipline overall, as well as in a specialized area of a discipline;</a:t>
            </a:r>
          </a:p>
          <a:p>
            <a:endParaRPr lang="en-CA" sz="1400" dirty="0"/>
          </a:p>
          <a:p>
            <a:r>
              <a:rPr lang="en-CA" sz="1400" dirty="0"/>
              <a:t>b) </a:t>
            </a:r>
            <a:r>
              <a:rPr lang="en-CA" sz="1400" dirty="0">
                <a:solidFill>
                  <a:srgbClr val="FF0000"/>
                </a:solidFill>
              </a:rPr>
              <a:t>A</a:t>
            </a:r>
            <a:r>
              <a:rPr lang="en-CA" sz="1400" dirty="0"/>
              <a:t> developed understanding of many of the major fields in a discipline, including, where appropriate, from an interdisciplinary perspective, and how the fields may intersect with fields in related disciplines;</a:t>
            </a:r>
          </a:p>
          <a:p>
            <a:endParaRPr lang="en-CA" sz="1400" dirty="0"/>
          </a:p>
          <a:p>
            <a:r>
              <a:rPr lang="en-CA" sz="1400" dirty="0"/>
              <a:t>c) </a:t>
            </a:r>
            <a:r>
              <a:rPr lang="en-CA" sz="1400" dirty="0">
                <a:solidFill>
                  <a:srgbClr val="FF0000"/>
                </a:solidFill>
              </a:rPr>
              <a:t>A</a:t>
            </a:r>
            <a:r>
              <a:rPr lang="en-CA" sz="1400" dirty="0"/>
              <a:t> developed ability to:</a:t>
            </a:r>
          </a:p>
          <a:p>
            <a:r>
              <a:rPr lang="en-CA" sz="1400" dirty="0" err="1"/>
              <a:t>i</a:t>
            </a:r>
            <a:r>
              <a:rPr lang="en-CA" sz="1400" dirty="0"/>
              <a:t>) gather, review, evaluate and interpret information; and</a:t>
            </a:r>
          </a:p>
          <a:p>
            <a:r>
              <a:rPr lang="en-CA" sz="1400" dirty="0"/>
              <a:t>ii) compare the merits of alternate hypotheses or creative options, relevant to one or more of the major fields in a discipline;</a:t>
            </a:r>
          </a:p>
          <a:p>
            <a:endParaRPr lang="en-CA" sz="1400" dirty="0"/>
          </a:p>
          <a:p>
            <a:r>
              <a:rPr lang="en-CA" sz="1400" dirty="0"/>
              <a:t>d) </a:t>
            </a:r>
            <a:r>
              <a:rPr lang="en-CA" sz="1400" dirty="0">
                <a:solidFill>
                  <a:srgbClr val="FF0000"/>
                </a:solidFill>
              </a:rPr>
              <a:t>A</a:t>
            </a:r>
            <a:r>
              <a:rPr lang="en-CA" sz="1400" dirty="0"/>
              <a:t> developed detailed knowledge of and experience in research in an area of the discipline;</a:t>
            </a:r>
          </a:p>
          <a:p>
            <a:endParaRPr lang="en-CA" sz="1400" dirty="0"/>
          </a:p>
          <a:p>
            <a:r>
              <a:rPr lang="en-CA" sz="1400" dirty="0"/>
              <a:t>e) Developed critical thinking and analytical skills inside and outside the discipline; </a:t>
            </a:r>
          </a:p>
          <a:p>
            <a:endParaRPr lang="en-CA" sz="1400" dirty="0"/>
          </a:p>
          <a:p>
            <a:r>
              <a:rPr lang="en-CA" sz="1400" dirty="0"/>
              <a:t>f) </a:t>
            </a:r>
            <a:r>
              <a:rPr lang="en-CA" sz="1400" dirty="0">
                <a:solidFill>
                  <a:srgbClr val="FF0000"/>
                </a:solidFill>
              </a:rPr>
              <a:t>The</a:t>
            </a:r>
            <a:r>
              <a:rPr lang="en-CA" sz="1400" dirty="0"/>
              <a:t> ability to apply learning from one or more areas outside the discipline.</a:t>
            </a:r>
          </a:p>
        </p:txBody>
      </p:sp>
      <p:sp>
        <p:nvSpPr>
          <p:cNvPr id="5" name="Rectangle 4"/>
          <p:cNvSpPr/>
          <p:nvPr/>
        </p:nvSpPr>
        <p:spPr>
          <a:xfrm>
            <a:off x="4536504" y="1046921"/>
            <a:ext cx="4572000" cy="5478423"/>
          </a:xfrm>
          <a:prstGeom prst="rect">
            <a:avLst/>
          </a:prstGeom>
        </p:spPr>
        <p:txBody>
          <a:bodyPr>
            <a:spAutoFit/>
          </a:bodyPr>
          <a:lstStyle/>
          <a:p>
            <a:r>
              <a:rPr lang="en-CA" sz="1400" b="1" dirty="0"/>
              <a:t>Depth &amp; Breadth of Knowledge</a:t>
            </a:r>
          </a:p>
          <a:p>
            <a:r>
              <a:rPr lang="en-CA" sz="1400" dirty="0"/>
              <a:t>a) Developed knowledge and critical understanding of the key concepts, methodologies, current advances, theoretical approaches and assumptions in a discipline overall, as well as in a specialized area of a discipline;</a:t>
            </a:r>
          </a:p>
          <a:p>
            <a:endParaRPr lang="en-CA" sz="1400" dirty="0"/>
          </a:p>
          <a:p>
            <a:r>
              <a:rPr lang="en-CA" sz="1400" dirty="0"/>
              <a:t>b) Developed understanding of many of the major fields in a discipline, including, where appropriate, from an interdisciplinary perspective, and how the fields may intersect with fields in related disciplines;</a:t>
            </a:r>
          </a:p>
          <a:p>
            <a:endParaRPr lang="en-CA" sz="1400" dirty="0"/>
          </a:p>
          <a:p>
            <a:r>
              <a:rPr lang="en-CA" sz="1400" dirty="0"/>
              <a:t>c) Developed ability to:</a:t>
            </a:r>
          </a:p>
          <a:p>
            <a:r>
              <a:rPr lang="en-CA" sz="1400" dirty="0" err="1"/>
              <a:t>i</a:t>
            </a:r>
            <a:r>
              <a:rPr lang="en-CA" sz="1400" dirty="0"/>
              <a:t>) gather, review, evaluate and interpret information; and</a:t>
            </a:r>
          </a:p>
          <a:p>
            <a:r>
              <a:rPr lang="en-CA" sz="1400" dirty="0"/>
              <a:t>ii) compare the merits of alternate hypotheses or creative options, relevant to one or more of the major fields in a discipline;</a:t>
            </a:r>
          </a:p>
          <a:p>
            <a:endParaRPr lang="en-CA" sz="1400" dirty="0"/>
          </a:p>
          <a:p>
            <a:r>
              <a:rPr lang="en-CA" sz="1400" dirty="0"/>
              <a:t>d) Developed detailed knowledge of and experience in research in an area of the discipline;</a:t>
            </a:r>
          </a:p>
          <a:p>
            <a:endParaRPr lang="en-CA" sz="1400" dirty="0"/>
          </a:p>
          <a:p>
            <a:r>
              <a:rPr lang="en-CA" sz="1400" dirty="0"/>
              <a:t>e) Developed critical thinking and analytical skills inside and outside the discipline; </a:t>
            </a:r>
            <a:r>
              <a:rPr lang="en-CA" sz="1400" dirty="0">
                <a:solidFill>
                  <a:srgbClr val="FF0000"/>
                </a:solidFill>
              </a:rPr>
              <a:t>and</a:t>
            </a:r>
          </a:p>
          <a:p>
            <a:endParaRPr lang="en-CA" sz="1400" dirty="0"/>
          </a:p>
          <a:p>
            <a:r>
              <a:rPr lang="en-CA" sz="1400" dirty="0"/>
              <a:t>f) Ability to apply learning from one or more areas outside the discipline.</a:t>
            </a:r>
          </a:p>
        </p:txBody>
      </p:sp>
      <p:sp>
        <p:nvSpPr>
          <p:cNvPr id="3" name="TextBox 2"/>
          <p:cNvSpPr txBox="1"/>
          <p:nvPr/>
        </p:nvSpPr>
        <p:spPr>
          <a:xfrm>
            <a:off x="107504" y="116632"/>
            <a:ext cx="4381584" cy="646331"/>
          </a:xfrm>
          <a:prstGeom prst="rect">
            <a:avLst/>
          </a:prstGeom>
          <a:noFill/>
        </p:spPr>
        <p:txBody>
          <a:bodyPr wrap="none" rtlCol="0">
            <a:spAutoFit/>
          </a:bodyPr>
          <a:lstStyle/>
          <a:p>
            <a:r>
              <a:rPr lang="en-CA" b="1" dirty="0">
                <a:solidFill>
                  <a:srgbClr val="FF0000"/>
                </a:solidFill>
              </a:rPr>
              <a:t>Ontario’s Qualifications Framework (OQF)</a:t>
            </a:r>
          </a:p>
          <a:p>
            <a:r>
              <a:rPr lang="en-CA" dirty="0">
                <a:solidFill>
                  <a:srgbClr val="FF0000"/>
                </a:solidFill>
              </a:rPr>
              <a:t>Qualification Standards:  Honours Bachelors</a:t>
            </a:r>
          </a:p>
        </p:txBody>
      </p:sp>
      <p:sp>
        <p:nvSpPr>
          <p:cNvPr id="6" name="TextBox 5"/>
          <p:cNvSpPr txBox="1"/>
          <p:nvPr/>
        </p:nvSpPr>
        <p:spPr>
          <a:xfrm>
            <a:off x="4427984" y="116632"/>
            <a:ext cx="4320480" cy="923330"/>
          </a:xfrm>
          <a:prstGeom prst="rect">
            <a:avLst/>
          </a:prstGeom>
          <a:noFill/>
        </p:spPr>
        <p:txBody>
          <a:bodyPr wrap="square" rtlCol="0">
            <a:spAutoFit/>
          </a:bodyPr>
          <a:lstStyle/>
          <a:p>
            <a:r>
              <a:rPr lang="en-CA" dirty="0">
                <a:solidFill>
                  <a:srgbClr val="FF0000"/>
                </a:solidFill>
              </a:rPr>
              <a:t>Ontario Council of Academic Vice-Presidents (OCAV):  Honours Bachelors</a:t>
            </a:r>
          </a:p>
          <a:p>
            <a:r>
              <a:rPr lang="en-CA" b="1" dirty="0">
                <a:solidFill>
                  <a:srgbClr val="FF0000"/>
                </a:solidFill>
              </a:rPr>
              <a:t>Undergraduate Degree Level Expectations</a:t>
            </a:r>
          </a:p>
        </p:txBody>
      </p:sp>
    </p:spTree>
    <p:extLst>
      <p:ext uri="{BB962C8B-B14F-4D97-AF65-F5344CB8AC3E}">
        <p14:creationId xmlns:p14="http://schemas.microsoft.com/office/powerpoint/2010/main" val="92011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548680"/>
            <a:ext cx="4572000" cy="4801314"/>
          </a:xfrm>
          <a:prstGeom prst="rect">
            <a:avLst/>
          </a:prstGeom>
        </p:spPr>
        <p:txBody>
          <a:bodyPr>
            <a:spAutoFit/>
          </a:bodyPr>
          <a:lstStyle/>
          <a:p>
            <a:r>
              <a:rPr lang="en-CA" b="1" dirty="0">
                <a:solidFill>
                  <a:srgbClr val="FF0000"/>
                </a:solidFill>
              </a:rPr>
              <a:t>Conceptual &amp;</a:t>
            </a:r>
            <a:r>
              <a:rPr lang="en-CA" b="1" dirty="0"/>
              <a:t> Methodological </a:t>
            </a:r>
            <a:r>
              <a:rPr lang="en-CA" b="1" dirty="0">
                <a:solidFill>
                  <a:srgbClr val="FF0000"/>
                </a:solidFill>
              </a:rPr>
              <a:t>Awareness/</a:t>
            </a:r>
          </a:p>
          <a:p>
            <a:r>
              <a:rPr lang="en-CA" b="1" dirty="0">
                <a:solidFill>
                  <a:srgbClr val="FF0000"/>
                </a:solidFill>
              </a:rPr>
              <a:t>Research and Scholarship</a:t>
            </a:r>
          </a:p>
          <a:p>
            <a:endParaRPr lang="en-CA" dirty="0"/>
          </a:p>
          <a:p>
            <a:r>
              <a:rPr lang="en-CA" dirty="0"/>
              <a:t>An understanding of methods of enquiry or creative activity, or both, in their primary area of study that enables the student to:</a:t>
            </a:r>
          </a:p>
          <a:p>
            <a:endParaRPr lang="en-CA" dirty="0"/>
          </a:p>
          <a:p>
            <a:pPr>
              <a:buAutoNum type="alphaLcParenR"/>
            </a:pPr>
            <a:r>
              <a:rPr lang="en-CA" dirty="0"/>
              <a:t> </a:t>
            </a:r>
            <a:r>
              <a:rPr lang="en-CA" dirty="0">
                <a:solidFill>
                  <a:srgbClr val="FF0000"/>
                </a:solidFill>
              </a:rPr>
              <a:t>E</a:t>
            </a:r>
            <a:r>
              <a:rPr lang="en-CA" dirty="0"/>
              <a:t>valuate the appropriateness of different approaches to solving problems using well established ideas and techniques;</a:t>
            </a:r>
          </a:p>
          <a:p>
            <a:pPr marL="342900" indent="-342900">
              <a:buAutoNum type="alphaLcParenR"/>
            </a:pPr>
            <a:endParaRPr lang="en-CA" dirty="0"/>
          </a:p>
          <a:p>
            <a:r>
              <a:rPr lang="en-CA" dirty="0"/>
              <a:t>b) </a:t>
            </a:r>
            <a:r>
              <a:rPr lang="en-CA" dirty="0">
                <a:solidFill>
                  <a:srgbClr val="FF0000"/>
                </a:solidFill>
              </a:rPr>
              <a:t>D</a:t>
            </a:r>
            <a:r>
              <a:rPr lang="en-CA" dirty="0"/>
              <a:t>evise and sustain arguments or solve problems using these methods; </a:t>
            </a:r>
          </a:p>
          <a:p>
            <a:endParaRPr lang="en-CA" dirty="0"/>
          </a:p>
          <a:p>
            <a:r>
              <a:rPr lang="en-CA" dirty="0"/>
              <a:t>c) </a:t>
            </a:r>
            <a:r>
              <a:rPr lang="en-CA" dirty="0">
                <a:solidFill>
                  <a:srgbClr val="FF0000"/>
                </a:solidFill>
              </a:rPr>
              <a:t>D</a:t>
            </a:r>
            <a:r>
              <a:rPr lang="en-CA" dirty="0"/>
              <a:t>escribe and comment upon particular aspects of current research or equivalent advanced scholarship.</a:t>
            </a:r>
          </a:p>
        </p:txBody>
      </p:sp>
      <p:sp>
        <p:nvSpPr>
          <p:cNvPr id="3" name="Rectangle 2"/>
          <p:cNvSpPr/>
          <p:nvPr/>
        </p:nvSpPr>
        <p:spPr>
          <a:xfrm>
            <a:off x="4464496" y="548680"/>
            <a:ext cx="4572000" cy="4801314"/>
          </a:xfrm>
          <a:prstGeom prst="rect">
            <a:avLst/>
          </a:prstGeom>
        </p:spPr>
        <p:txBody>
          <a:bodyPr>
            <a:spAutoFit/>
          </a:bodyPr>
          <a:lstStyle/>
          <a:p>
            <a:r>
              <a:rPr lang="en-CA" b="1" dirty="0"/>
              <a:t>2. Knowledge of methodologies</a:t>
            </a:r>
          </a:p>
          <a:p>
            <a:endParaRPr lang="en-CA" dirty="0"/>
          </a:p>
          <a:p>
            <a:endParaRPr lang="en-CA" dirty="0"/>
          </a:p>
          <a:p>
            <a:r>
              <a:rPr lang="en-CA" dirty="0"/>
              <a:t>An understanding of methods of enquiry or creative activity, or both, in their primary area of study that enables the student to:</a:t>
            </a:r>
          </a:p>
          <a:p>
            <a:endParaRPr lang="en-CA" dirty="0"/>
          </a:p>
          <a:p>
            <a:pPr>
              <a:buAutoNum type="alphaLcParenR"/>
            </a:pPr>
            <a:r>
              <a:rPr lang="en-CA" dirty="0"/>
              <a:t> evaluate the appropriateness of different approaches to solving problems using well established ideas and techniques;</a:t>
            </a:r>
          </a:p>
          <a:p>
            <a:pPr marL="342900" indent="-342900">
              <a:buAutoNum type="alphaLcParenR"/>
            </a:pPr>
            <a:endParaRPr lang="en-CA" dirty="0"/>
          </a:p>
          <a:p>
            <a:r>
              <a:rPr lang="en-CA" dirty="0"/>
              <a:t>b) devise and sustain arguments or solve problems using these methods; </a:t>
            </a:r>
            <a:r>
              <a:rPr lang="en-CA" dirty="0">
                <a:solidFill>
                  <a:srgbClr val="FF0000"/>
                </a:solidFill>
              </a:rPr>
              <a:t>and</a:t>
            </a:r>
          </a:p>
          <a:p>
            <a:endParaRPr lang="en-CA" dirty="0"/>
          </a:p>
          <a:p>
            <a:r>
              <a:rPr lang="en-CA" dirty="0"/>
              <a:t>c) describe and comment upon particular aspects of current research or equivalent advanced scholarship.</a:t>
            </a:r>
          </a:p>
        </p:txBody>
      </p:sp>
    </p:spTree>
    <p:extLst>
      <p:ext uri="{BB962C8B-B14F-4D97-AF65-F5344CB8AC3E}">
        <p14:creationId xmlns:p14="http://schemas.microsoft.com/office/powerpoint/2010/main" val="1301844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08512" y="428179"/>
            <a:ext cx="4572000" cy="6001643"/>
          </a:xfrm>
          <a:prstGeom prst="rect">
            <a:avLst/>
          </a:prstGeom>
        </p:spPr>
        <p:txBody>
          <a:bodyPr>
            <a:spAutoFit/>
          </a:bodyPr>
          <a:lstStyle/>
          <a:p>
            <a:pPr lvl="0"/>
            <a:r>
              <a:rPr lang="en-CA" sz="1600" b="1" dirty="0">
                <a:solidFill>
                  <a:srgbClr val="FF0000"/>
                </a:solidFill>
              </a:rPr>
              <a:t>3. </a:t>
            </a:r>
            <a:r>
              <a:rPr lang="en-CA" sz="1600" b="1" dirty="0">
                <a:solidFill>
                  <a:prstClr val="black"/>
                </a:solidFill>
              </a:rPr>
              <a:t>Application of knowledge</a:t>
            </a:r>
          </a:p>
          <a:p>
            <a:pPr lvl="0"/>
            <a:r>
              <a:rPr lang="en-CA" sz="1600" dirty="0">
                <a:solidFill>
                  <a:prstClr val="black"/>
                </a:solidFill>
              </a:rPr>
              <a:t>The ability to review, present and critically evaluate qualitative and quantitative information to: </a:t>
            </a:r>
          </a:p>
          <a:p>
            <a:pPr lvl="0"/>
            <a:r>
              <a:rPr lang="en-CA" sz="1600" dirty="0">
                <a:solidFill>
                  <a:prstClr val="black"/>
                </a:solidFill>
              </a:rPr>
              <a:t>a) develop lines of argument;</a:t>
            </a:r>
          </a:p>
          <a:p>
            <a:pPr lvl="0"/>
            <a:r>
              <a:rPr lang="en-CA" sz="1600" dirty="0">
                <a:solidFill>
                  <a:prstClr val="black"/>
                </a:solidFill>
              </a:rPr>
              <a:t>b) make sound judgments in accordance with the major theories, concepts and methods of the subject(s) of study;</a:t>
            </a:r>
          </a:p>
          <a:p>
            <a:pPr lvl="0"/>
            <a:r>
              <a:rPr lang="en-CA" sz="1600" dirty="0">
                <a:solidFill>
                  <a:prstClr val="black"/>
                </a:solidFill>
              </a:rPr>
              <a:t>c) apply underlying concepts, principles, and techniques of analysis, both within and outside the discipline;</a:t>
            </a:r>
          </a:p>
          <a:p>
            <a:pPr lvl="0"/>
            <a:r>
              <a:rPr lang="en-CA" sz="1600" dirty="0">
                <a:solidFill>
                  <a:prstClr val="black"/>
                </a:solidFill>
              </a:rPr>
              <a:t>d) where appropriate use this knowledge in the creative process; and</a:t>
            </a:r>
          </a:p>
          <a:p>
            <a:pPr lvl="0"/>
            <a:endParaRPr lang="en-CA" sz="1600" dirty="0">
              <a:solidFill>
                <a:prstClr val="black"/>
              </a:solidFill>
            </a:endParaRPr>
          </a:p>
          <a:p>
            <a:pPr lvl="0"/>
            <a:r>
              <a:rPr lang="en-CA" sz="1600" dirty="0">
                <a:solidFill>
                  <a:prstClr val="black"/>
                </a:solidFill>
              </a:rPr>
              <a:t>The ability to use a range of established </a:t>
            </a:r>
          </a:p>
          <a:p>
            <a:pPr lvl="0"/>
            <a:r>
              <a:rPr lang="en-CA" sz="1600" dirty="0">
                <a:solidFill>
                  <a:prstClr val="black"/>
                </a:solidFill>
              </a:rPr>
              <a:t>techniques to:</a:t>
            </a:r>
          </a:p>
          <a:p>
            <a:pPr lvl="0"/>
            <a:r>
              <a:rPr lang="en-CA" sz="1600" dirty="0">
                <a:solidFill>
                  <a:prstClr val="black"/>
                </a:solidFill>
              </a:rPr>
              <a:t>a) initiate and undertake critical evaluation of arguments, assumptions, abstract concepts and information;</a:t>
            </a:r>
          </a:p>
          <a:p>
            <a:pPr lvl="0"/>
            <a:r>
              <a:rPr lang="en-CA" sz="1600" dirty="0">
                <a:solidFill>
                  <a:prstClr val="black"/>
                </a:solidFill>
              </a:rPr>
              <a:t>b) propose solutions;</a:t>
            </a:r>
          </a:p>
          <a:p>
            <a:pPr lvl="0"/>
            <a:r>
              <a:rPr lang="en-CA" sz="1600" dirty="0">
                <a:solidFill>
                  <a:prstClr val="black"/>
                </a:solidFill>
              </a:rPr>
              <a:t>c) frame appropriate questions for the purpose of solving a problem;</a:t>
            </a:r>
          </a:p>
          <a:p>
            <a:pPr lvl="0"/>
            <a:r>
              <a:rPr lang="en-CA" sz="1600" dirty="0">
                <a:solidFill>
                  <a:prstClr val="black"/>
                </a:solidFill>
              </a:rPr>
              <a:t>d) solve a problem or create a new work; </a:t>
            </a:r>
            <a:r>
              <a:rPr lang="en-CA" sz="1600" dirty="0">
                <a:solidFill>
                  <a:srgbClr val="FF0000"/>
                </a:solidFill>
              </a:rPr>
              <a:t>and</a:t>
            </a:r>
          </a:p>
          <a:p>
            <a:pPr lvl="0"/>
            <a:r>
              <a:rPr lang="en-CA" sz="1600" dirty="0">
                <a:solidFill>
                  <a:prstClr val="black"/>
                </a:solidFill>
              </a:rPr>
              <a:t>e) make critical use of scholarly reviews and</a:t>
            </a:r>
          </a:p>
          <a:p>
            <a:pPr lvl="0"/>
            <a:r>
              <a:rPr lang="en-CA" sz="1600" dirty="0">
                <a:solidFill>
                  <a:prstClr val="black"/>
                </a:solidFill>
              </a:rPr>
              <a:t> primary sources.</a:t>
            </a:r>
            <a:endParaRPr lang="en-CA" dirty="0"/>
          </a:p>
        </p:txBody>
      </p:sp>
      <p:sp>
        <p:nvSpPr>
          <p:cNvPr id="5" name="Rectangle 4"/>
          <p:cNvSpPr/>
          <p:nvPr/>
        </p:nvSpPr>
        <p:spPr>
          <a:xfrm>
            <a:off x="107504" y="476672"/>
            <a:ext cx="4572000" cy="6001643"/>
          </a:xfrm>
          <a:prstGeom prst="rect">
            <a:avLst/>
          </a:prstGeom>
        </p:spPr>
        <p:txBody>
          <a:bodyPr>
            <a:spAutoFit/>
          </a:bodyPr>
          <a:lstStyle/>
          <a:p>
            <a:pPr lvl="0"/>
            <a:r>
              <a:rPr lang="en-CA" sz="1600" b="1" dirty="0">
                <a:solidFill>
                  <a:prstClr val="black"/>
                </a:solidFill>
              </a:rPr>
              <a:t>Application of knowledge</a:t>
            </a:r>
          </a:p>
          <a:p>
            <a:pPr lvl="0"/>
            <a:r>
              <a:rPr lang="en-CA" sz="1600" dirty="0">
                <a:solidFill>
                  <a:srgbClr val="FF0000"/>
                </a:solidFill>
              </a:rPr>
              <a:t>a) </a:t>
            </a:r>
            <a:r>
              <a:rPr lang="en-CA" sz="1600" dirty="0">
                <a:solidFill>
                  <a:prstClr val="black"/>
                </a:solidFill>
              </a:rPr>
              <a:t>The ability to review, present and critically evaluate qualitative and quantitative information to: </a:t>
            </a:r>
          </a:p>
          <a:p>
            <a:pPr lvl="0"/>
            <a:r>
              <a:rPr lang="en-CA" sz="1600" dirty="0">
                <a:solidFill>
                  <a:srgbClr val="FF0000"/>
                </a:solidFill>
              </a:rPr>
              <a:t>i) </a:t>
            </a:r>
            <a:r>
              <a:rPr lang="en-CA" sz="1600" dirty="0">
                <a:solidFill>
                  <a:prstClr val="black"/>
                </a:solidFill>
              </a:rPr>
              <a:t>develop lines of argument;</a:t>
            </a:r>
          </a:p>
          <a:p>
            <a:pPr lvl="0"/>
            <a:r>
              <a:rPr lang="en-CA" sz="1600" dirty="0">
                <a:solidFill>
                  <a:srgbClr val="FF0000"/>
                </a:solidFill>
              </a:rPr>
              <a:t>ii) </a:t>
            </a:r>
            <a:r>
              <a:rPr lang="en-CA" sz="1600" dirty="0">
                <a:solidFill>
                  <a:prstClr val="black"/>
                </a:solidFill>
              </a:rPr>
              <a:t>make sound judgments in accordance with the major theories, concepts and methods of the subject(s) of study;</a:t>
            </a:r>
          </a:p>
          <a:p>
            <a:pPr lvl="0"/>
            <a:r>
              <a:rPr lang="en-CA" sz="1600" dirty="0">
                <a:solidFill>
                  <a:srgbClr val="FF0000"/>
                </a:solidFill>
              </a:rPr>
              <a:t>iii) </a:t>
            </a:r>
            <a:r>
              <a:rPr lang="en-CA" sz="1600" dirty="0">
                <a:solidFill>
                  <a:prstClr val="black"/>
                </a:solidFill>
              </a:rPr>
              <a:t>apply underlying concepts, principles, and techniques of analysis, both within and outside the discipline;</a:t>
            </a:r>
          </a:p>
          <a:p>
            <a:pPr lvl="0"/>
            <a:r>
              <a:rPr lang="en-CA" sz="1600" dirty="0">
                <a:solidFill>
                  <a:srgbClr val="FF0000"/>
                </a:solidFill>
              </a:rPr>
              <a:t>iv) </a:t>
            </a:r>
            <a:r>
              <a:rPr lang="en-CA" sz="1600" dirty="0">
                <a:solidFill>
                  <a:prstClr val="black"/>
                </a:solidFill>
              </a:rPr>
              <a:t>where appropriate use this knowledge in the creative process; and</a:t>
            </a:r>
          </a:p>
          <a:p>
            <a:pPr lvl="0"/>
            <a:endParaRPr lang="en-CA" sz="1600" dirty="0">
              <a:solidFill>
                <a:prstClr val="black"/>
              </a:solidFill>
            </a:endParaRPr>
          </a:p>
          <a:p>
            <a:pPr lvl="0"/>
            <a:r>
              <a:rPr lang="en-CA" sz="1600" dirty="0">
                <a:solidFill>
                  <a:srgbClr val="FF0000"/>
                </a:solidFill>
              </a:rPr>
              <a:t>b) </a:t>
            </a:r>
            <a:r>
              <a:rPr lang="en-CA" sz="1600" dirty="0">
                <a:solidFill>
                  <a:prstClr val="black"/>
                </a:solidFill>
              </a:rPr>
              <a:t>The ability to use a range of established techniques to:</a:t>
            </a:r>
          </a:p>
          <a:p>
            <a:pPr lvl="0"/>
            <a:r>
              <a:rPr lang="en-CA" sz="1600" dirty="0">
                <a:solidFill>
                  <a:srgbClr val="FF0000"/>
                </a:solidFill>
              </a:rPr>
              <a:t>i) </a:t>
            </a:r>
            <a:r>
              <a:rPr lang="en-CA" sz="1600" dirty="0">
                <a:solidFill>
                  <a:prstClr val="black"/>
                </a:solidFill>
              </a:rPr>
              <a:t>initiate and undertake critical evaluation of arguments, assumptions, abstract concepts and information;</a:t>
            </a:r>
          </a:p>
          <a:p>
            <a:pPr lvl="0"/>
            <a:r>
              <a:rPr lang="en-CA" sz="1600" dirty="0">
                <a:solidFill>
                  <a:srgbClr val="FF0000"/>
                </a:solidFill>
              </a:rPr>
              <a:t>ii) </a:t>
            </a:r>
            <a:r>
              <a:rPr lang="en-CA" sz="1600" dirty="0">
                <a:solidFill>
                  <a:prstClr val="black"/>
                </a:solidFill>
              </a:rPr>
              <a:t>propose solutions;</a:t>
            </a:r>
          </a:p>
          <a:p>
            <a:pPr lvl="0"/>
            <a:r>
              <a:rPr lang="en-CA" sz="1600" dirty="0">
                <a:solidFill>
                  <a:srgbClr val="FF0000"/>
                </a:solidFill>
              </a:rPr>
              <a:t>iii) </a:t>
            </a:r>
            <a:r>
              <a:rPr lang="en-CA" sz="1600" dirty="0">
                <a:solidFill>
                  <a:prstClr val="black"/>
                </a:solidFill>
              </a:rPr>
              <a:t>frame appropriate questions for the purpose of solving a problem;</a:t>
            </a:r>
          </a:p>
          <a:p>
            <a:pPr lvl="0"/>
            <a:r>
              <a:rPr lang="en-CA" sz="1600" dirty="0">
                <a:solidFill>
                  <a:srgbClr val="FF0000"/>
                </a:solidFill>
              </a:rPr>
              <a:t>iv) </a:t>
            </a:r>
            <a:r>
              <a:rPr lang="en-CA" sz="1600" dirty="0">
                <a:solidFill>
                  <a:prstClr val="black"/>
                </a:solidFill>
              </a:rPr>
              <a:t>solve a problem or create a new work; </a:t>
            </a:r>
          </a:p>
          <a:p>
            <a:pPr lvl="0"/>
            <a:r>
              <a:rPr lang="en-CA" sz="1600" dirty="0">
                <a:solidFill>
                  <a:srgbClr val="FF0000"/>
                </a:solidFill>
              </a:rPr>
              <a:t>c) </a:t>
            </a:r>
            <a:r>
              <a:rPr lang="en-CA" sz="1600" dirty="0">
                <a:solidFill>
                  <a:prstClr val="black"/>
                </a:solidFill>
              </a:rPr>
              <a:t>The ability to make use of scholarly reviews and primary sources.</a:t>
            </a:r>
            <a:endParaRPr lang="en-CA" dirty="0"/>
          </a:p>
        </p:txBody>
      </p:sp>
    </p:spTree>
    <p:extLst>
      <p:ext uri="{BB962C8B-B14F-4D97-AF65-F5344CB8AC3E}">
        <p14:creationId xmlns:p14="http://schemas.microsoft.com/office/powerpoint/2010/main" val="3249843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476672"/>
            <a:ext cx="4572000" cy="2308324"/>
          </a:xfrm>
          <a:prstGeom prst="rect">
            <a:avLst/>
          </a:prstGeom>
        </p:spPr>
        <p:txBody>
          <a:bodyPr>
            <a:spAutoFit/>
          </a:bodyPr>
          <a:lstStyle/>
          <a:p>
            <a:r>
              <a:rPr lang="en-CA" b="1" dirty="0"/>
              <a:t>Communication skills</a:t>
            </a:r>
          </a:p>
          <a:p>
            <a:r>
              <a:rPr lang="en-CA" dirty="0"/>
              <a:t>The ability to communicate information, arguments, and analyses accurately and reliably, orally and in writing </a:t>
            </a:r>
            <a:r>
              <a:rPr lang="en-CA" dirty="0">
                <a:solidFill>
                  <a:srgbClr val="FF0000"/>
                </a:solidFill>
              </a:rPr>
              <a:t>to specialist and non-specialist audiences, using structured and coherent arguments, and, where appropriate, informed by key concepts and techniques of the discipline.</a:t>
            </a:r>
          </a:p>
        </p:txBody>
      </p:sp>
      <p:sp>
        <p:nvSpPr>
          <p:cNvPr id="4" name="Rectangle 3"/>
          <p:cNvSpPr/>
          <p:nvPr/>
        </p:nvSpPr>
        <p:spPr>
          <a:xfrm>
            <a:off x="4536504" y="476672"/>
            <a:ext cx="4572000" cy="1477328"/>
          </a:xfrm>
          <a:prstGeom prst="rect">
            <a:avLst/>
          </a:prstGeom>
        </p:spPr>
        <p:txBody>
          <a:bodyPr>
            <a:spAutoFit/>
          </a:bodyPr>
          <a:lstStyle/>
          <a:p>
            <a:r>
              <a:rPr lang="en-CA" b="1" dirty="0">
                <a:solidFill>
                  <a:srgbClr val="FF0000"/>
                </a:solidFill>
              </a:rPr>
              <a:t>4. </a:t>
            </a:r>
            <a:r>
              <a:rPr lang="en-CA" b="1" dirty="0"/>
              <a:t>Communication skills</a:t>
            </a:r>
          </a:p>
          <a:p>
            <a:r>
              <a:rPr lang="en-CA" dirty="0"/>
              <a:t>The ability to communicate information, arguments, and analyses accurately and reliably, orally and in writing </a:t>
            </a:r>
            <a:r>
              <a:rPr lang="en-CA" dirty="0">
                <a:solidFill>
                  <a:srgbClr val="FF0000"/>
                </a:solidFill>
              </a:rPr>
              <a:t>to a range of audiences.</a:t>
            </a:r>
          </a:p>
        </p:txBody>
      </p:sp>
      <p:sp>
        <p:nvSpPr>
          <p:cNvPr id="3" name="Rectangle 2"/>
          <p:cNvSpPr/>
          <p:nvPr/>
        </p:nvSpPr>
        <p:spPr>
          <a:xfrm>
            <a:off x="107504" y="3269883"/>
            <a:ext cx="3960440" cy="2031325"/>
          </a:xfrm>
          <a:prstGeom prst="rect">
            <a:avLst/>
          </a:prstGeom>
        </p:spPr>
        <p:txBody>
          <a:bodyPr wrap="square">
            <a:spAutoFit/>
          </a:bodyPr>
          <a:lstStyle/>
          <a:p>
            <a:r>
              <a:rPr lang="en-CA" b="1" dirty="0">
                <a:solidFill>
                  <a:srgbClr val="FF0000"/>
                </a:solidFill>
              </a:rPr>
              <a:t>Awareness of the </a:t>
            </a:r>
            <a:r>
              <a:rPr lang="en-CA" b="1" dirty="0"/>
              <a:t>Limits of knowledge</a:t>
            </a:r>
          </a:p>
          <a:p>
            <a:r>
              <a:rPr lang="en-CA" dirty="0"/>
              <a:t>An understanding of the limits to their own knowledge and ability, and an appreciation of the uncertainty, ambiguity and limits to knowledge and how this might influence analyses and interpretations.</a:t>
            </a:r>
          </a:p>
        </p:txBody>
      </p:sp>
      <p:sp>
        <p:nvSpPr>
          <p:cNvPr id="6" name="Rectangle 5"/>
          <p:cNvSpPr/>
          <p:nvPr/>
        </p:nvSpPr>
        <p:spPr>
          <a:xfrm>
            <a:off x="4572000" y="3284984"/>
            <a:ext cx="3960440" cy="2031325"/>
          </a:xfrm>
          <a:prstGeom prst="rect">
            <a:avLst/>
          </a:prstGeom>
        </p:spPr>
        <p:txBody>
          <a:bodyPr wrap="square">
            <a:spAutoFit/>
          </a:bodyPr>
          <a:lstStyle/>
          <a:p>
            <a:r>
              <a:rPr lang="en-CA" b="1" dirty="0">
                <a:solidFill>
                  <a:srgbClr val="FF0000"/>
                </a:solidFill>
              </a:rPr>
              <a:t>5. </a:t>
            </a:r>
            <a:r>
              <a:rPr lang="en-CA" b="1" dirty="0"/>
              <a:t>Limits of knowledge</a:t>
            </a:r>
          </a:p>
          <a:p>
            <a:r>
              <a:rPr lang="en-CA" dirty="0"/>
              <a:t>An understanding of the limits to their own knowledge and ability, and an appreciation of the uncertainty, ambiguity and limits to knowledge and how this might influence analyses and interpretations.</a:t>
            </a:r>
          </a:p>
        </p:txBody>
      </p:sp>
    </p:spTree>
    <p:extLst>
      <p:ext uri="{BB962C8B-B14F-4D97-AF65-F5344CB8AC3E}">
        <p14:creationId xmlns:p14="http://schemas.microsoft.com/office/powerpoint/2010/main" val="1386558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404664"/>
            <a:ext cx="4392488" cy="5909310"/>
          </a:xfrm>
          <a:prstGeom prst="rect">
            <a:avLst/>
          </a:prstGeom>
        </p:spPr>
        <p:txBody>
          <a:bodyPr wrap="square">
            <a:spAutoFit/>
          </a:bodyPr>
          <a:lstStyle/>
          <a:p>
            <a:r>
              <a:rPr lang="en-CA" b="1" dirty="0"/>
              <a:t>Professional Capacity/Autonomy</a:t>
            </a:r>
          </a:p>
          <a:p>
            <a:r>
              <a:rPr lang="en-CA" dirty="0">
                <a:solidFill>
                  <a:srgbClr val="FF0000"/>
                </a:solidFill>
              </a:rPr>
              <a:t>a) </a:t>
            </a:r>
            <a:r>
              <a:rPr lang="en-CA" dirty="0"/>
              <a:t>The qualities and transferable skills necessary for further study, employment, community involvement and other activities requiring:</a:t>
            </a:r>
          </a:p>
          <a:p>
            <a:endParaRPr lang="en-CA" dirty="0"/>
          </a:p>
          <a:p>
            <a:r>
              <a:rPr lang="en-CA" dirty="0" err="1">
                <a:solidFill>
                  <a:srgbClr val="FF0000"/>
                </a:solidFill>
              </a:rPr>
              <a:t>i</a:t>
            </a:r>
            <a:r>
              <a:rPr lang="en-CA" dirty="0">
                <a:solidFill>
                  <a:srgbClr val="FF0000"/>
                </a:solidFill>
              </a:rPr>
              <a:t>) </a:t>
            </a:r>
            <a:r>
              <a:rPr lang="en-CA" dirty="0"/>
              <a:t>the exercise of initiative, personal responsibility and accountability in both personal and group contexts;</a:t>
            </a:r>
          </a:p>
          <a:p>
            <a:pPr marL="342900" indent="-342900">
              <a:buAutoNum type="alphaLcParenR"/>
            </a:pPr>
            <a:endParaRPr lang="en-CA" dirty="0"/>
          </a:p>
          <a:p>
            <a:r>
              <a:rPr lang="en-CA" dirty="0">
                <a:solidFill>
                  <a:srgbClr val="FF0000"/>
                </a:solidFill>
              </a:rPr>
              <a:t>ii) </a:t>
            </a:r>
            <a:r>
              <a:rPr lang="en-CA" dirty="0"/>
              <a:t>working </a:t>
            </a:r>
            <a:r>
              <a:rPr lang="en-CA" dirty="0">
                <a:solidFill>
                  <a:srgbClr val="FF0000"/>
                </a:solidFill>
              </a:rPr>
              <a:t>refl</a:t>
            </a:r>
            <a:r>
              <a:rPr lang="en-CA" dirty="0"/>
              <a:t>ectively with others;</a:t>
            </a:r>
          </a:p>
          <a:p>
            <a:br>
              <a:rPr lang="en-CA" dirty="0"/>
            </a:br>
            <a:r>
              <a:rPr lang="en-CA" dirty="0">
                <a:solidFill>
                  <a:srgbClr val="FF0000"/>
                </a:solidFill>
              </a:rPr>
              <a:t>iii) </a:t>
            </a:r>
            <a:r>
              <a:rPr lang="en-CA" dirty="0"/>
              <a:t>decision-making in complex contexts;</a:t>
            </a:r>
          </a:p>
          <a:p>
            <a:endParaRPr lang="en-CA" dirty="0"/>
          </a:p>
          <a:p>
            <a:r>
              <a:rPr lang="en-CA" dirty="0">
                <a:solidFill>
                  <a:srgbClr val="FF0000"/>
                </a:solidFill>
              </a:rPr>
              <a:t>b) </a:t>
            </a:r>
            <a:r>
              <a:rPr lang="en-CA" dirty="0"/>
              <a:t>The ability to manage their own learning in changing circumstances, both within and outside the discipline and to select an appropriate program of further study; </a:t>
            </a:r>
          </a:p>
          <a:p>
            <a:endParaRPr lang="en-CA" dirty="0"/>
          </a:p>
          <a:p>
            <a:r>
              <a:rPr lang="en-CA" dirty="0">
                <a:solidFill>
                  <a:srgbClr val="FF0000"/>
                </a:solidFill>
              </a:rPr>
              <a:t>c) </a:t>
            </a:r>
            <a:r>
              <a:rPr lang="en-CA" dirty="0"/>
              <a:t>Behaviour consistent with academic </a:t>
            </a:r>
          </a:p>
          <a:p>
            <a:r>
              <a:rPr lang="en-CA" dirty="0"/>
              <a:t>integrity and social responsibility.</a:t>
            </a:r>
          </a:p>
        </p:txBody>
      </p:sp>
      <p:sp>
        <p:nvSpPr>
          <p:cNvPr id="3" name="Rectangle 2"/>
          <p:cNvSpPr/>
          <p:nvPr/>
        </p:nvSpPr>
        <p:spPr>
          <a:xfrm>
            <a:off x="4572000" y="404664"/>
            <a:ext cx="4572000" cy="5909310"/>
          </a:xfrm>
          <a:prstGeom prst="rect">
            <a:avLst/>
          </a:prstGeom>
        </p:spPr>
        <p:txBody>
          <a:bodyPr>
            <a:spAutoFit/>
          </a:bodyPr>
          <a:lstStyle/>
          <a:p>
            <a:r>
              <a:rPr lang="en-CA" b="1" dirty="0">
                <a:solidFill>
                  <a:srgbClr val="FF0000"/>
                </a:solidFill>
              </a:rPr>
              <a:t>6. Autonomy &amp; professional capacity</a:t>
            </a:r>
          </a:p>
          <a:p>
            <a:r>
              <a:rPr lang="en-CA" dirty="0"/>
              <a:t>Qualities and transferable skills necessary for further study, employment, </a:t>
            </a:r>
          </a:p>
          <a:p>
            <a:r>
              <a:rPr lang="en-CA" dirty="0"/>
              <a:t>community involvement and other activities requiring:</a:t>
            </a:r>
          </a:p>
          <a:p>
            <a:endParaRPr lang="en-CA" dirty="0"/>
          </a:p>
          <a:p>
            <a:pPr>
              <a:buAutoNum type="alphaLcParenR"/>
            </a:pPr>
            <a:r>
              <a:rPr lang="en-CA" dirty="0"/>
              <a:t> the exercise of initiative, personal responsibility and accountability in both personal and group contexts;</a:t>
            </a:r>
          </a:p>
          <a:p>
            <a:pPr marL="342900" indent="-342900">
              <a:buAutoNum type="alphaLcParenR"/>
            </a:pPr>
            <a:endParaRPr lang="en-CA" dirty="0"/>
          </a:p>
          <a:p>
            <a:r>
              <a:rPr lang="en-CA" dirty="0"/>
              <a:t>b) working effectively with others;</a:t>
            </a:r>
          </a:p>
          <a:p>
            <a:br>
              <a:rPr lang="en-CA" dirty="0"/>
            </a:br>
            <a:r>
              <a:rPr lang="en-CA" dirty="0"/>
              <a:t>c) decision-making in complex contexts;</a:t>
            </a:r>
          </a:p>
          <a:p>
            <a:endParaRPr lang="en-CA" dirty="0"/>
          </a:p>
          <a:p>
            <a:r>
              <a:rPr lang="en-CA" dirty="0"/>
              <a:t>d) ability to manage their own learning in changing circumstances, both within and outside the discipline and to select an appropriate program of further study; </a:t>
            </a:r>
            <a:r>
              <a:rPr lang="en-CA" dirty="0">
                <a:solidFill>
                  <a:srgbClr val="FF0000"/>
                </a:solidFill>
              </a:rPr>
              <a:t>and</a:t>
            </a:r>
          </a:p>
          <a:p>
            <a:endParaRPr lang="en-CA" dirty="0"/>
          </a:p>
          <a:p>
            <a:r>
              <a:rPr lang="en-CA" dirty="0"/>
              <a:t>e) behaviour consistent with academic integrity and social responsibility.</a:t>
            </a:r>
          </a:p>
        </p:txBody>
      </p:sp>
    </p:spTree>
    <p:extLst>
      <p:ext uri="{BB962C8B-B14F-4D97-AF65-F5344CB8AC3E}">
        <p14:creationId xmlns:p14="http://schemas.microsoft.com/office/powerpoint/2010/main" val="227633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A9E9F-90B6-4BDC-82DB-D678841FCD25}"/>
              </a:ext>
            </a:extLst>
          </p:cNvPr>
          <p:cNvSpPr>
            <a:spLocks noGrp="1"/>
          </p:cNvSpPr>
          <p:nvPr>
            <p:ph type="title"/>
          </p:nvPr>
        </p:nvSpPr>
        <p:spPr/>
        <p:txBody>
          <a:bodyPr>
            <a:normAutofit fontScale="90000"/>
          </a:bodyPr>
          <a:lstStyle/>
          <a:p>
            <a:pPr algn="l"/>
            <a:r>
              <a:rPr lang="en-CA" sz="3100" b="1" dirty="0">
                <a:solidFill>
                  <a:srgbClr val="C0504D"/>
                </a:solidFill>
              </a:rPr>
              <a:t>Indigenous Institutes Act (2017)</a:t>
            </a:r>
            <a:br>
              <a:rPr lang="en-CA" sz="2600" b="1" dirty="0">
                <a:solidFill>
                  <a:srgbClr val="C0504D"/>
                </a:solidFill>
              </a:rPr>
            </a:br>
            <a:endParaRPr lang="en-CA" dirty="0"/>
          </a:p>
        </p:txBody>
      </p:sp>
      <p:cxnSp>
        <p:nvCxnSpPr>
          <p:cNvPr id="4" name="Straight Connector 3">
            <a:extLst>
              <a:ext uri="{FF2B5EF4-FFF2-40B4-BE49-F238E27FC236}">
                <a16:creationId xmlns:a16="http://schemas.microsoft.com/office/drawing/2014/main" id="{2AEB60C9-9ABA-48D6-B701-AEF4B2999CA8}"/>
              </a:ext>
            </a:extLst>
          </p:cNvPr>
          <p:cNvCxnSpPr/>
          <p:nvPr/>
        </p:nvCxnSpPr>
        <p:spPr>
          <a:xfrm>
            <a:off x="531812" y="908720"/>
            <a:ext cx="8154987" cy="0"/>
          </a:xfrm>
          <a:prstGeom prst="line">
            <a:avLst/>
          </a:prstGeom>
          <a:ln w="63500" cmpd="sng">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16B16EA-2FF5-4430-9056-4A8711B7E97B}"/>
              </a:ext>
            </a:extLst>
          </p:cNvPr>
          <p:cNvPicPr>
            <a:picLocks noChangeAspect="1"/>
          </p:cNvPicPr>
          <p:nvPr/>
        </p:nvPicPr>
        <p:blipFill>
          <a:blip r:embed="rId3"/>
          <a:stretch>
            <a:fillRect/>
          </a:stretch>
        </p:blipFill>
        <p:spPr>
          <a:xfrm>
            <a:off x="531810" y="1196752"/>
            <a:ext cx="8360670" cy="5661247"/>
          </a:xfrm>
          <a:prstGeom prst="rect">
            <a:avLst/>
          </a:prstGeom>
        </p:spPr>
      </p:pic>
    </p:spTree>
    <p:extLst>
      <p:ext uri="{BB962C8B-B14F-4D97-AF65-F5344CB8AC3E}">
        <p14:creationId xmlns:p14="http://schemas.microsoft.com/office/powerpoint/2010/main" val="3829811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CA" sz="2600" b="1" dirty="0">
                <a:solidFill>
                  <a:schemeClr val="accent2"/>
                </a:solidFill>
              </a:rPr>
              <a:t>Questions and Additional Information?</a:t>
            </a:r>
          </a:p>
        </p:txBody>
      </p:sp>
      <p:sp>
        <p:nvSpPr>
          <p:cNvPr id="3" name="Content Placeholder 2"/>
          <p:cNvSpPr>
            <a:spLocks noGrp="1"/>
          </p:cNvSpPr>
          <p:nvPr>
            <p:ph idx="1"/>
          </p:nvPr>
        </p:nvSpPr>
        <p:spPr>
          <a:xfrm>
            <a:off x="457200" y="1371601"/>
            <a:ext cx="8229600" cy="5105400"/>
          </a:xfrm>
        </p:spPr>
        <p:txBody>
          <a:bodyPr>
            <a:normAutofit/>
          </a:bodyPr>
          <a:lstStyle/>
          <a:p>
            <a:pPr marL="0" indent="0">
              <a:buNone/>
            </a:pPr>
            <a:endParaRPr lang="en-CA" sz="1800" dirty="0"/>
          </a:p>
          <a:p>
            <a:r>
              <a:rPr lang="en-CA" sz="1800" dirty="0"/>
              <a:t>Ontario’s Qualifications Framework website: </a:t>
            </a:r>
            <a:r>
              <a:rPr lang="en-CA" sz="1800" u="sng" dirty="0">
                <a:hlinkClick r:id="rId3"/>
              </a:rPr>
              <a:t>http://www.tcu.gov.on.ca/pepg/programs/oqf/index.html</a:t>
            </a:r>
            <a:endParaRPr lang="en-CA" sz="1800" u="sng" dirty="0"/>
          </a:p>
          <a:p>
            <a:endParaRPr lang="en-CA" sz="1800" u="sng" dirty="0"/>
          </a:p>
          <a:p>
            <a:r>
              <a:rPr lang="en-CA" sz="1800" u="sng" dirty="0"/>
              <a:t>James Brown:  </a:t>
            </a:r>
            <a:r>
              <a:rPr lang="en-CA" sz="1800" u="sng" dirty="0">
                <a:hlinkClick r:id="rId4"/>
              </a:rPr>
              <a:t>james.brown@Ontario.ca</a:t>
            </a:r>
            <a:r>
              <a:rPr lang="en-CA" sz="1800" u="sng" dirty="0"/>
              <a:t> </a:t>
            </a:r>
          </a:p>
          <a:p>
            <a:endParaRPr lang="en-CA" sz="1800" u="sng" dirty="0"/>
          </a:p>
          <a:p>
            <a:pPr>
              <a:buNone/>
            </a:pPr>
            <a:endParaRPr lang="en-CA" sz="1800" dirty="0"/>
          </a:p>
        </p:txBody>
      </p:sp>
      <p:pic>
        <p:nvPicPr>
          <p:cNvPr id="1026" name="Picture 2" descr="G:\Post Secondary Education Quality Assessment Board (PEQAB)\Templates\Letterhead\PEQAB LOGO 2014 11 27\ENGLISH\peqab-eng.jpg"/>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 y="6324600"/>
            <a:ext cx="1623062" cy="33813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B833FE6-74C8-4B35-A4E0-D642EC387886}" type="slidenum">
              <a:rPr lang="en-CA" smtClean="0">
                <a:solidFill>
                  <a:schemeClr val="accent3"/>
                </a:solidFill>
              </a:rPr>
              <a:t>19</a:t>
            </a:fld>
            <a:endParaRPr lang="en-CA" dirty="0">
              <a:solidFill>
                <a:schemeClr val="accent3"/>
              </a:solidFill>
            </a:endParaRPr>
          </a:p>
        </p:txBody>
      </p:sp>
      <p:cxnSp>
        <p:nvCxnSpPr>
          <p:cNvPr id="6" name="Straight Connector 5"/>
          <p:cNvCxnSpPr/>
          <p:nvPr/>
        </p:nvCxnSpPr>
        <p:spPr>
          <a:xfrm>
            <a:off x="531813" y="1143000"/>
            <a:ext cx="8154987" cy="0"/>
          </a:xfrm>
          <a:prstGeom prst="line">
            <a:avLst/>
          </a:prstGeom>
          <a:ln w="63500" cmpd="sng">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9570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3124200" y="6067425"/>
            <a:ext cx="2895600" cy="365125"/>
          </a:xfrm>
        </p:spPr>
        <p:txBody>
          <a:bodyPr/>
          <a:lstStyle/>
          <a:p>
            <a:pPr>
              <a:defRPr/>
            </a:pPr>
            <a:fld id="{E00EB212-89D3-4AB7-9777-C7775D273941}" type="slidenum">
              <a:rPr lang="en-CA"/>
              <a:pPr>
                <a:defRPr/>
              </a:pPr>
              <a:t>2</a:t>
            </a:fld>
            <a:endParaRPr lang="en-CA"/>
          </a:p>
        </p:txBody>
      </p:sp>
      <p:pic>
        <p:nvPicPr>
          <p:cNvPr id="13316"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700338" y="3140075"/>
            <a:ext cx="5089525" cy="2801938"/>
          </a:xfrm>
          <a:noFill/>
          <a:extLst>
            <a:ext uri="{91240B29-F687-4F45-9708-019B960494DF}">
              <a14:hiddenLine xmlns:a14="http://schemas.microsoft.com/office/drawing/2010/main" w="9525">
                <a:solidFill>
                  <a:schemeClr val="tx1"/>
                </a:solidFill>
                <a:miter lim="800000"/>
                <a:headEnd/>
                <a:tailEnd/>
              </a14:hiddenLine>
            </a:ext>
          </a:extLst>
        </p:spPr>
      </p:pic>
      <p:pic>
        <p:nvPicPr>
          <p:cNvPr id="133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339850"/>
            <a:ext cx="754063"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838" y="1700213"/>
            <a:ext cx="4938712" cy="7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9" name="Line 7"/>
          <p:cNvSpPr>
            <a:spLocks noChangeShapeType="1"/>
          </p:cNvSpPr>
          <p:nvPr/>
        </p:nvSpPr>
        <p:spPr bwMode="auto">
          <a:xfrm flipH="1" flipV="1">
            <a:off x="1763713" y="1411288"/>
            <a:ext cx="936625" cy="2016125"/>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20" name="Line 8"/>
          <p:cNvSpPr>
            <a:spLocks noChangeShapeType="1"/>
          </p:cNvSpPr>
          <p:nvPr/>
        </p:nvSpPr>
        <p:spPr bwMode="auto">
          <a:xfrm flipH="1">
            <a:off x="1692275" y="5948363"/>
            <a:ext cx="1008063" cy="144462"/>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21" name="Line 9"/>
          <p:cNvSpPr>
            <a:spLocks noChangeShapeType="1"/>
          </p:cNvSpPr>
          <p:nvPr/>
        </p:nvSpPr>
        <p:spPr bwMode="auto">
          <a:xfrm flipH="1" flipV="1">
            <a:off x="3779838" y="2419350"/>
            <a:ext cx="2447925" cy="720725"/>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22" name="Line 10"/>
          <p:cNvSpPr>
            <a:spLocks noChangeShapeType="1"/>
          </p:cNvSpPr>
          <p:nvPr/>
        </p:nvSpPr>
        <p:spPr bwMode="auto">
          <a:xfrm flipH="1" flipV="1">
            <a:off x="6227763" y="3140075"/>
            <a:ext cx="0" cy="358775"/>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23" name="Line 11"/>
          <p:cNvSpPr>
            <a:spLocks noChangeShapeType="1"/>
          </p:cNvSpPr>
          <p:nvPr/>
        </p:nvSpPr>
        <p:spPr bwMode="auto">
          <a:xfrm flipV="1">
            <a:off x="7812088" y="2347913"/>
            <a:ext cx="792162" cy="79375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24" name="Line 12"/>
          <p:cNvSpPr>
            <a:spLocks noChangeShapeType="1"/>
          </p:cNvSpPr>
          <p:nvPr/>
        </p:nvSpPr>
        <p:spPr bwMode="auto">
          <a:xfrm flipH="1" flipV="1">
            <a:off x="7812088" y="3140075"/>
            <a:ext cx="0" cy="358775"/>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25" name="Oval 13"/>
          <p:cNvSpPr>
            <a:spLocks noChangeArrowheads="1"/>
          </p:cNvSpPr>
          <p:nvPr/>
        </p:nvSpPr>
        <p:spPr bwMode="auto">
          <a:xfrm>
            <a:off x="2484438" y="3284538"/>
            <a:ext cx="574675" cy="280828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6" name="Oval 14"/>
          <p:cNvSpPr>
            <a:spLocks noChangeArrowheads="1"/>
          </p:cNvSpPr>
          <p:nvPr/>
        </p:nvSpPr>
        <p:spPr bwMode="auto">
          <a:xfrm>
            <a:off x="6084888" y="3211513"/>
            <a:ext cx="1871662" cy="280828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Title 1"/>
          <p:cNvSpPr>
            <a:spLocks noGrp="1"/>
          </p:cNvSpPr>
          <p:nvPr>
            <p:ph type="title"/>
          </p:nvPr>
        </p:nvSpPr>
        <p:spPr>
          <a:xfrm>
            <a:off x="457200" y="152400"/>
            <a:ext cx="8229600" cy="1143000"/>
          </a:xfrm>
        </p:spPr>
        <p:txBody>
          <a:bodyPr>
            <a:normAutofit/>
          </a:bodyPr>
          <a:lstStyle/>
          <a:p>
            <a:pPr algn="l"/>
            <a:r>
              <a:rPr lang="en-CA" sz="2600" b="1" dirty="0">
                <a:solidFill>
                  <a:schemeClr val="accent2"/>
                </a:solidFill>
              </a:rPr>
              <a:t>Ontario Qualifications Framework</a:t>
            </a:r>
          </a:p>
        </p:txBody>
      </p:sp>
      <p:cxnSp>
        <p:nvCxnSpPr>
          <p:cNvPr id="17" name="Straight Connector 16"/>
          <p:cNvCxnSpPr/>
          <p:nvPr/>
        </p:nvCxnSpPr>
        <p:spPr>
          <a:xfrm>
            <a:off x="531812" y="990600"/>
            <a:ext cx="8154987" cy="0"/>
          </a:xfrm>
          <a:prstGeom prst="line">
            <a:avLst/>
          </a:prstGeom>
          <a:ln w="63500" cmpd="sng">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3053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A9E9F-90B6-4BDC-82DB-D678841FCD25}"/>
              </a:ext>
            </a:extLst>
          </p:cNvPr>
          <p:cNvSpPr>
            <a:spLocks noGrp="1"/>
          </p:cNvSpPr>
          <p:nvPr>
            <p:ph type="title"/>
          </p:nvPr>
        </p:nvSpPr>
        <p:spPr/>
        <p:txBody>
          <a:bodyPr>
            <a:normAutofit fontScale="90000"/>
          </a:bodyPr>
          <a:lstStyle/>
          <a:p>
            <a:pPr algn="l"/>
            <a:r>
              <a:rPr lang="en-CA" sz="3100" b="1" dirty="0">
                <a:solidFill>
                  <a:srgbClr val="C0504D"/>
                </a:solidFill>
              </a:rPr>
              <a:t>Overview</a:t>
            </a:r>
            <a:br>
              <a:rPr lang="en-CA" sz="2600" b="1" dirty="0">
                <a:solidFill>
                  <a:srgbClr val="C0504D"/>
                </a:solidFill>
              </a:rPr>
            </a:br>
            <a:endParaRPr lang="en-CA" dirty="0"/>
          </a:p>
        </p:txBody>
      </p:sp>
      <p:sp>
        <p:nvSpPr>
          <p:cNvPr id="3" name="Content Placeholder 2">
            <a:extLst>
              <a:ext uri="{FF2B5EF4-FFF2-40B4-BE49-F238E27FC236}">
                <a16:creationId xmlns:a16="http://schemas.microsoft.com/office/drawing/2014/main" id="{C02B218D-AF28-4952-88E8-BCA29A5023F0}"/>
              </a:ext>
            </a:extLst>
          </p:cNvPr>
          <p:cNvSpPr>
            <a:spLocks noGrp="1"/>
          </p:cNvSpPr>
          <p:nvPr>
            <p:ph idx="1"/>
          </p:nvPr>
        </p:nvSpPr>
        <p:spPr/>
        <p:txBody>
          <a:bodyPr>
            <a:normAutofit/>
          </a:bodyPr>
          <a:lstStyle/>
          <a:p>
            <a:pPr marL="0" indent="0">
              <a:buNone/>
            </a:pPr>
            <a:r>
              <a:rPr lang="en-CA" dirty="0"/>
              <a:t>I 	Evolution of the Ontario Qualifications 		Framework (OQF)</a:t>
            </a:r>
          </a:p>
          <a:p>
            <a:pPr marL="0" indent="0">
              <a:buNone/>
            </a:pPr>
            <a:r>
              <a:rPr lang="en-CA" dirty="0"/>
              <a:t>II	Relationship between OQF and Council of 		Ontario Universities Undergraduate 		Degree Level Expectations (UDLEs)</a:t>
            </a:r>
          </a:p>
          <a:p>
            <a:pPr marL="0" indent="0">
              <a:buNone/>
            </a:pPr>
            <a:r>
              <a:rPr lang="en-CA" dirty="0"/>
              <a:t>III	Update 2017:  the Inclusion of the 			Indigenous Institutes as “Providers”</a:t>
            </a:r>
          </a:p>
          <a:p>
            <a:pPr lvl="1"/>
            <a:endParaRPr lang="en-CA" dirty="0"/>
          </a:p>
          <a:p>
            <a:pPr lvl="1"/>
            <a:endParaRPr lang="en-CA" dirty="0"/>
          </a:p>
        </p:txBody>
      </p:sp>
      <p:cxnSp>
        <p:nvCxnSpPr>
          <p:cNvPr id="4" name="Straight Connector 3">
            <a:extLst>
              <a:ext uri="{FF2B5EF4-FFF2-40B4-BE49-F238E27FC236}">
                <a16:creationId xmlns:a16="http://schemas.microsoft.com/office/drawing/2014/main" id="{2AEB60C9-9ABA-48D6-B701-AEF4B2999CA8}"/>
              </a:ext>
            </a:extLst>
          </p:cNvPr>
          <p:cNvCxnSpPr/>
          <p:nvPr/>
        </p:nvCxnSpPr>
        <p:spPr>
          <a:xfrm>
            <a:off x="531812" y="908720"/>
            <a:ext cx="8154987" cy="0"/>
          </a:xfrm>
          <a:prstGeom prst="line">
            <a:avLst/>
          </a:prstGeom>
          <a:ln w="63500" cmpd="sng">
            <a:solidFill>
              <a:srgbClr val="C00000"/>
            </a:solidFill>
          </a:ln>
        </p:spPr>
        <p:style>
          <a:lnRef idx="1">
            <a:schemeClr val="accent1"/>
          </a:lnRef>
          <a:fillRef idx="0">
            <a:schemeClr val="accent1"/>
          </a:fillRef>
          <a:effectRef idx="0">
            <a:schemeClr val="accent1"/>
          </a:effectRef>
          <a:fontRef idx="minor">
            <a:schemeClr val="tx1"/>
          </a:fontRef>
        </p:style>
      </p:cxnSp>
      <p:pic>
        <p:nvPicPr>
          <p:cNvPr id="5" name="Picture 2" descr="G:\Post Secondary Education Quality Assessment Board (PEQAB)\Templates\Letterhead\PEQAB LOGO 2014 11 27\ENGLISH\peqab-eng.jpg">
            <a:extLst>
              <a:ext uri="{FF2B5EF4-FFF2-40B4-BE49-F238E27FC236}">
                <a16:creationId xmlns:a16="http://schemas.microsoft.com/office/drawing/2014/main" id="{3F2225BF-B59C-4A61-A21B-A2A4619F1AB2}"/>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 y="6324600"/>
            <a:ext cx="1623062" cy="338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586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A9E9F-90B6-4BDC-82DB-D678841FCD25}"/>
              </a:ext>
            </a:extLst>
          </p:cNvPr>
          <p:cNvSpPr>
            <a:spLocks noGrp="1"/>
          </p:cNvSpPr>
          <p:nvPr>
            <p:ph type="title"/>
          </p:nvPr>
        </p:nvSpPr>
        <p:spPr/>
        <p:txBody>
          <a:bodyPr>
            <a:normAutofit fontScale="90000"/>
          </a:bodyPr>
          <a:lstStyle/>
          <a:p>
            <a:pPr algn="l"/>
            <a:r>
              <a:rPr lang="en-CA" sz="3100" b="1" dirty="0">
                <a:solidFill>
                  <a:srgbClr val="C0504D"/>
                </a:solidFill>
              </a:rPr>
              <a:t>Evolution of the OQF</a:t>
            </a:r>
            <a:br>
              <a:rPr lang="en-CA" sz="2600" b="1" dirty="0">
                <a:solidFill>
                  <a:srgbClr val="C0504D"/>
                </a:solidFill>
              </a:rPr>
            </a:br>
            <a:endParaRPr lang="en-CA" dirty="0"/>
          </a:p>
        </p:txBody>
      </p:sp>
      <p:sp>
        <p:nvSpPr>
          <p:cNvPr id="3" name="Content Placeholder 2">
            <a:extLst>
              <a:ext uri="{FF2B5EF4-FFF2-40B4-BE49-F238E27FC236}">
                <a16:creationId xmlns:a16="http://schemas.microsoft.com/office/drawing/2014/main" id="{C02B218D-AF28-4952-88E8-BCA29A5023F0}"/>
              </a:ext>
            </a:extLst>
          </p:cNvPr>
          <p:cNvSpPr>
            <a:spLocks noGrp="1"/>
          </p:cNvSpPr>
          <p:nvPr>
            <p:ph idx="1"/>
          </p:nvPr>
        </p:nvSpPr>
        <p:spPr/>
        <p:txBody>
          <a:bodyPr>
            <a:normAutofit fontScale="70000" lnSpcReduction="20000"/>
          </a:bodyPr>
          <a:lstStyle/>
          <a:p>
            <a:r>
              <a:rPr lang="en-CA" dirty="0"/>
              <a:t>Quality Assurance Agency for Higher Education in the United Kingdom,  (QAA) 2001</a:t>
            </a:r>
          </a:p>
          <a:p>
            <a:r>
              <a:rPr lang="en-CA" dirty="0"/>
              <a:t>Postsecondary Education Quality Assessment Board (PEQAB), </a:t>
            </a:r>
          </a:p>
          <a:p>
            <a:pPr marL="0" indent="0">
              <a:buNone/>
            </a:pPr>
            <a:r>
              <a:rPr lang="en-CA" dirty="0"/>
              <a:t>      2001-09</a:t>
            </a:r>
          </a:p>
          <a:p>
            <a:r>
              <a:rPr lang="en-CA" dirty="0"/>
              <a:t>Ministry of Training, Colleges &amp; Universities, “Framework for Programs of Instruction”, (Minister’s Binding Policy Directive) 2003</a:t>
            </a:r>
          </a:p>
          <a:p>
            <a:r>
              <a:rPr lang="en-CA" dirty="0"/>
              <a:t>Ontario Council of Academic Vice-Presidents (OCAV), 2005-09</a:t>
            </a:r>
          </a:p>
          <a:p>
            <a:r>
              <a:rPr lang="en-CA" dirty="0"/>
              <a:t>Ontario Council on Graduate Studies (OCGS), 2005-09</a:t>
            </a:r>
          </a:p>
          <a:p>
            <a:r>
              <a:rPr lang="en-CA" dirty="0"/>
              <a:t>OQF and </a:t>
            </a:r>
            <a:r>
              <a:rPr lang="en-CA" i="1" dirty="0"/>
              <a:t>Ministerial Statement on Quality Assurance of Degree Education in Canada 2007</a:t>
            </a:r>
          </a:p>
          <a:p>
            <a:pPr lvl="1"/>
            <a:r>
              <a:rPr lang="en-CA" dirty="0"/>
              <a:t>Council of Ministers of Education, Canada (CMEC)</a:t>
            </a:r>
          </a:p>
          <a:p>
            <a:r>
              <a:rPr lang="en-CA" dirty="0"/>
              <a:t>MTCU Ontario Qualifications Framework, 2009</a:t>
            </a:r>
          </a:p>
          <a:p>
            <a:pPr lvl="1"/>
            <a:endParaRPr lang="en-CA" dirty="0"/>
          </a:p>
          <a:p>
            <a:pPr lvl="1"/>
            <a:endParaRPr lang="en-CA" dirty="0"/>
          </a:p>
        </p:txBody>
      </p:sp>
      <p:cxnSp>
        <p:nvCxnSpPr>
          <p:cNvPr id="4" name="Straight Connector 3">
            <a:extLst>
              <a:ext uri="{FF2B5EF4-FFF2-40B4-BE49-F238E27FC236}">
                <a16:creationId xmlns:a16="http://schemas.microsoft.com/office/drawing/2014/main" id="{2AEB60C9-9ABA-48D6-B701-AEF4B2999CA8}"/>
              </a:ext>
            </a:extLst>
          </p:cNvPr>
          <p:cNvCxnSpPr/>
          <p:nvPr/>
        </p:nvCxnSpPr>
        <p:spPr>
          <a:xfrm>
            <a:off x="531812" y="908720"/>
            <a:ext cx="8154987" cy="0"/>
          </a:xfrm>
          <a:prstGeom prst="line">
            <a:avLst/>
          </a:prstGeom>
          <a:ln w="63500" cmpd="sng">
            <a:solidFill>
              <a:srgbClr val="C00000"/>
            </a:solidFill>
          </a:ln>
        </p:spPr>
        <p:style>
          <a:lnRef idx="1">
            <a:schemeClr val="accent1"/>
          </a:lnRef>
          <a:fillRef idx="0">
            <a:schemeClr val="accent1"/>
          </a:fillRef>
          <a:effectRef idx="0">
            <a:schemeClr val="accent1"/>
          </a:effectRef>
          <a:fontRef idx="minor">
            <a:schemeClr val="tx1"/>
          </a:fontRef>
        </p:style>
      </p:cxnSp>
      <p:pic>
        <p:nvPicPr>
          <p:cNvPr id="5" name="Picture 2" descr="G:\Post Secondary Education Quality Assessment Board (PEQAB)\Templates\Letterhead\PEQAB LOGO 2014 11 27\ENGLISH\peqab-eng.jpg">
            <a:extLst>
              <a:ext uri="{FF2B5EF4-FFF2-40B4-BE49-F238E27FC236}">
                <a16:creationId xmlns:a16="http://schemas.microsoft.com/office/drawing/2014/main" id="{3F2225BF-B59C-4A61-A21B-A2A4619F1AB2}"/>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 y="6324600"/>
            <a:ext cx="1623062" cy="338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66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A9E9F-90B6-4BDC-82DB-D678841FCD25}"/>
              </a:ext>
            </a:extLst>
          </p:cNvPr>
          <p:cNvSpPr>
            <a:spLocks noGrp="1"/>
          </p:cNvSpPr>
          <p:nvPr>
            <p:ph type="title"/>
          </p:nvPr>
        </p:nvSpPr>
        <p:spPr/>
        <p:txBody>
          <a:bodyPr>
            <a:normAutofit fontScale="90000"/>
          </a:bodyPr>
          <a:lstStyle/>
          <a:p>
            <a:pPr algn="l"/>
            <a:r>
              <a:rPr lang="en-CA" sz="3100" b="1" dirty="0">
                <a:solidFill>
                  <a:srgbClr val="C0504D"/>
                </a:solidFill>
              </a:rPr>
              <a:t>First Ontario “Framework”   PEQAB 2003</a:t>
            </a:r>
            <a:br>
              <a:rPr lang="en-CA" sz="2600" b="1" dirty="0">
                <a:solidFill>
                  <a:srgbClr val="C0504D"/>
                </a:solidFill>
              </a:rPr>
            </a:br>
            <a:endParaRPr lang="en-CA" dirty="0"/>
          </a:p>
        </p:txBody>
      </p:sp>
      <p:sp>
        <p:nvSpPr>
          <p:cNvPr id="3" name="Content Placeholder 2">
            <a:extLst>
              <a:ext uri="{FF2B5EF4-FFF2-40B4-BE49-F238E27FC236}">
                <a16:creationId xmlns:a16="http://schemas.microsoft.com/office/drawing/2014/main" id="{C02B218D-AF28-4952-88E8-BCA29A5023F0}"/>
              </a:ext>
            </a:extLst>
          </p:cNvPr>
          <p:cNvSpPr>
            <a:spLocks noGrp="1"/>
          </p:cNvSpPr>
          <p:nvPr>
            <p:ph idx="1"/>
          </p:nvPr>
        </p:nvSpPr>
        <p:spPr/>
        <p:txBody>
          <a:bodyPr>
            <a:normAutofit/>
          </a:bodyPr>
          <a:lstStyle/>
          <a:p>
            <a:pPr marL="457200" lvl="1" indent="0">
              <a:buNone/>
            </a:pPr>
            <a:endParaRPr lang="en-CA" dirty="0"/>
          </a:p>
          <a:p>
            <a:pPr lvl="1"/>
            <a:endParaRPr lang="en-CA" dirty="0"/>
          </a:p>
        </p:txBody>
      </p:sp>
      <p:cxnSp>
        <p:nvCxnSpPr>
          <p:cNvPr id="4" name="Straight Connector 3">
            <a:extLst>
              <a:ext uri="{FF2B5EF4-FFF2-40B4-BE49-F238E27FC236}">
                <a16:creationId xmlns:a16="http://schemas.microsoft.com/office/drawing/2014/main" id="{2AEB60C9-9ABA-48D6-B701-AEF4B2999CA8}"/>
              </a:ext>
            </a:extLst>
          </p:cNvPr>
          <p:cNvCxnSpPr/>
          <p:nvPr/>
        </p:nvCxnSpPr>
        <p:spPr>
          <a:xfrm>
            <a:off x="531812" y="908720"/>
            <a:ext cx="8154987" cy="0"/>
          </a:xfrm>
          <a:prstGeom prst="line">
            <a:avLst/>
          </a:prstGeom>
          <a:ln w="63500" cmpd="sng">
            <a:solidFill>
              <a:srgbClr val="C00000"/>
            </a:solidFill>
          </a:ln>
        </p:spPr>
        <p:style>
          <a:lnRef idx="1">
            <a:schemeClr val="accent1"/>
          </a:lnRef>
          <a:fillRef idx="0">
            <a:schemeClr val="accent1"/>
          </a:fillRef>
          <a:effectRef idx="0">
            <a:schemeClr val="accent1"/>
          </a:effectRef>
          <a:fontRef idx="minor">
            <a:schemeClr val="tx1"/>
          </a:fontRef>
        </p:style>
      </p:cxnSp>
      <p:pic>
        <p:nvPicPr>
          <p:cNvPr id="5" name="Picture 2" descr="G:\Post Secondary Education Quality Assessment Board (PEQAB)\Templates\Letterhead\PEQAB LOGO 2014 11 27\ENGLISH\peqab-eng.jpg">
            <a:extLst>
              <a:ext uri="{FF2B5EF4-FFF2-40B4-BE49-F238E27FC236}">
                <a16:creationId xmlns:a16="http://schemas.microsoft.com/office/drawing/2014/main" id="{3F2225BF-B59C-4A61-A21B-A2A4619F1AB2}"/>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 y="6324600"/>
            <a:ext cx="1623062" cy="3381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C23D74E-8AB1-44E4-A1B7-4302782AD59C}"/>
              </a:ext>
            </a:extLst>
          </p:cNvPr>
          <p:cNvPicPr>
            <a:picLocks noChangeAspect="1"/>
          </p:cNvPicPr>
          <p:nvPr/>
        </p:nvPicPr>
        <p:blipFill>
          <a:blip r:embed="rId4"/>
          <a:stretch>
            <a:fillRect/>
          </a:stretch>
        </p:blipFill>
        <p:spPr>
          <a:xfrm>
            <a:off x="323528" y="1141487"/>
            <a:ext cx="8712968" cy="5095825"/>
          </a:xfrm>
          <a:prstGeom prst="rect">
            <a:avLst/>
          </a:prstGeom>
        </p:spPr>
      </p:pic>
    </p:spTree>
    <p:extLst>
      <p:ext uri="{BB962C8B-B14F-4D97-AF65-F5344CB8AC3E}">
        <p14:creationId xmlns:p14="http://schemas.microsoft.com/office/powerpoint/2010/main" val="626735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A9E9F-90B6-4BDC-82DB-D678841FCD25}"/>
              </a:ext>
            </a:extLst>
          </p:cNvPr>
          <p:cNvSpPr>
            <a:spLocks noGrp="1"/>
          </p:cNvSpPr>
          <p:nvPr>
            <p:ph type="title"/>
          </p:nvPr>
        </p:nvSpPr>
        <p:spPr/>
        <p:txBody>
          <a:bodyPr>
            <a:normAutofit fontScale="90000"/>
          </a:bodyPr>
          <a:lstStyle/>
          <a:p>
            <a:pPr algn="l"/>
            <a:r>
              <a:rPr lang="en-CA" sz="3100" b="1" dirty="0">
                <a:solidFill>
                  <a:srgbClr val="C0504D"/>
                </a:solidFill>
              </a:rPr>
              <a:t>CMEC Ministerial Statement Framework 2007</a:t>
            </a:r>
            <a:br>
              <a:rPr lang="en-CA" sz="2600" b="1" dirty="0">
                <a:solidFill>
                  <a:srgbClr val="C0504D"/>
                </a:solidFill>
              </a:rPr>
            </a:br>
            <a:endParaRPr lang="en-CA" dirty="0"/>
          </a:p>
        </p:txBody>
      </p:sp>
      <p:cxnSp>
        <p:nvCxnSpPr>
          <p:cNvPr id="4" name="Straight Connector 3">
            <a:extLst>
              <a:ext uri="{FF2B5EF4-FFF2-40B4-BE49-F238E27FC236}">
                <a16:creationId xmlns:a16="http://schemas.microsoft.com/office/drawing/2014/main" id="{2AEB60C9-9ABA-48D6-B701-AEF4B2999CA8}"/>
              </a:ext>
            </a:extLst>
          </p:cNvPr>
          <p:cNvCxnSpPr/>
          <p:nvPr/>
        </p:nvCxnSpPr>
        <p:spPr>
          <a:xfrm>
            <a:off x="531812" y="908720"/>
            <a:ext cx="8154987" cy="0"/>
          </a:xfrm>
          <a:prstGeom prst="line">
            <a:avLst/>
          </a:prstGeom>
          <a:ln w="63500" cmpd="sng">
            <a:solidFill>
              <a:srgbClr val="C00000"/>
            </a:solidFill>
          </a:ln>
        </p:spPr>
        <p:style>
          <a:lnRef idx="1">
            <a:schemeClr val="accent1"/>
          </a:lnRef>
          <a:fillRef idx="0">
            <a:schemeClr val="accent1"/>
          </a:fillRef>
          <a:effectRef idx="0">
            <a:schemeClr val="accent1"/>
          </a:effectRef>
          <a:fontRef idx="minor">
            <a:schemeClr val="tx1"/>
          </a:fontRef>
        </p:style>
      </p:cxnSp>
      <p:pic>
        <p:nvPicPr>
          <p:cNvPr id="5" name="Picture 2" descr="G:\Post Secondary Education Quality Assessment Board (PEQAB)\Templates\Letterhead\PEQAB LOGO 2014 11 27\ENGLISH\peqab-eng.jpg">
            <a:extLst>
              <a:ext uri="{FF2B5EF4-FFF2-40B4-BE49-F238E27FC236}">
                <a16:creationId xmlns:a16="http://schemas.microsoft.com/office/drawing/2014/main" id="{3F2225BF-B59C-4A61-A21B-A2A4619F1AB2}"/>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 y="6324600"/>
            <a:ext cx="1623062" cy="3381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D2160C2-7A9D-4530-9B70-C80C49017781}"/>
              </a:ext>
            </a:extLst>
          </p:cNvPr>
          <p:cNvPicPr>
            <a:picLocks noChangeAspect="1"/>
          </p:cNvPicPr>
          <p:nvPr/>
        </p:nvPicPr>
        <p:blipFill>
          <a:blip r:embed="rId4"/>
          <a:stretch>
            <a:fillRect/>
          </a:stretch>
        </p:blipFill>
        <p:spPr>
          <a:xfrm>
            <a:off x="228600" y="1107504"/>
            <a:ext cx="8159823" cy="6858000"/>
          </a:xfrm>
          <a:prstGeom prst="rect">
            <a:avLst/>
          </a:prstGeom>
        </p:spPr>
      </p:pic>
    </p:spTree>
    <p:extLst>
      <p:ext uri="{BB962C8B-B14F-4D97-AF65-F5344CB8AC3E}">
        <p14:creationId xmlns:p14="http://schemas.microsoft.com/office/powerpoint/2010/main" val="1583776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20ED3FF-9C78-4346-B630-54A933804E85}"/>
              </a:ext>
            </a:extLst>
          </p:cNvPr>
          <p:cNvPicPr>
            <a:picLocks noChangeAspect="1"/>
          </p:cNvPicPr>
          <p:nvPr/>
        </p:nvPicPr>
        <p:blipFill>
          <a:blip r:embed="rId3"/>
          <a:stretch>
            <a:fillRect/>
          </a:stretch>
        </p:blipFill>
        <p:spPr>
          <a:xfrm>
            <a:off x="899592" y="531440"/>
            <a:ext cx="7344815" cy="6858000"/>
          </a:xfrm>
          <a:prstGeom prst="rect">
            <a:avLst/>
          </a:prstGeom>
        </p:spPr>
      </p:pic>
      <p:sp>
        <p:nvSpPr>
          <p:cNvPr id="2" name="Title 1">
            <a:extLst>
              <a:ext uri="{FF2B5EF4-FFF2-40B4-BE49-F238E27FC236}">
                <a16:creationId xmlns:a16="http://schemas.microsoft.com/office/drawing/2014/main" id="{9B8A9E9F-90B6-4BDC-82DB-D678841FCD25}"/>
              </a:ext>
            </a:extLst>
          </p:cNvPr>
          <p:cNvSpPr>
            <a:spLocks noGrp="1"/>
          </p:cNvSpPr>
          <p:nvPr>
            <p:ph type="title"/>
          </p:nvPr>
        </p:nvSpPr>
        <p:spPr>
          <a:xfrm>
            <a:off x="457200" y="557808"/>
            <a:ext cx="8229600" cy="1143000"/>
          </a:xfrm>
        </p:spPr>
        <p:txBody>
          <a:bodyPr>
            <a:normAutofit fontScale="90000"/>
          </a:bodyPr>
          <a:lstStyle/>
          <a:p>
            <a:pPr algn="l"/>
            <a:r>
              <a:rPr lang="en-CA" sz="3100" b="1" dirty="0">
                <a:solidFill>
                  <a:srgbClr val="C0504D"/>
                </a:solidFill>
              </a:rPr>
              <a:t>Minister’s Binding Policy Directive: Framework for Programs of Instruction for Ontario Colleges (2003)</a:t>
            </a:r>
            <a:br>
              <a:rPr lang="en-CA" sz="3100" b="1" dirty="0">
                <a:solidFill>
                  <a:srgbClr val="C0504D"/>
                </a:solidFill>
              </a:rPr>
            </a:br>
            <a:br>
              <a:rPr lang="en-CA" sz="2600" b="1" dirty="0">
                <a:solidFill>
                  <a:srgbClr val="C0504D"/>
                </a:solidFill>
              </a:rPr>
            </a:br>
            <a:endParaRPr lang="en-CA" dirty="0"/>
          </a:p>
        </p:txBody>
      </p:sp>
      <p:cxnSp>
        <p:nvCxnSpPr>
          <p:cNvPr id="4" name="Straight Connector 3">
            <a:extLst>
              <a:ext uri="{FF2B5EF4-FFF2-40B4-BE49-F238E27FC236}">
                <a16:creationId xmlns:a16="http://schemas.microsoft.com/office/drawing/2014/main" id="{2AEB60C9-9ABA-48D6-B701-AEF4B2999CA8}"/>
              </a:ext>
            </a:extLst>
          </p:cNvPr>
          <p:cNvCxnSpPr/>
          <p:nvPr/>
        </p:nvCxnSpPr>
        <p:spPr>
          <a:xfrm>
            <a:off x="531812" y="1196752"/>
            <a:ext cx="8154987" cy="0"/>
          </a:xfrm>
          <a:prstGeom prst="line">
            <a:avLst/>
          </a:prstGeom>
          <a:ln w="63500" cmpd="sng">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7696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3209061"/>
            <a:ext cx="4572000" cy="646331"/>
          </a:xfrm>
          <a:prstGeom prst="rect">
            <a:avLst/>
          </a:prstGeom>
        </p:spPr>
        <p:txBody>
          <a:bodyPr>
            <a:spAutoFit/>
          </a:bodyPr>
          <a:lstStyle/>
          <a:p>
            <a:r>
              <a:rPr lang="en-CA" dirty="0"/>
              <a:t>of the major fields in a discipline;</a:t>
            </a:r>
          </a:p>
          <a:p>
            <a:endParaRPr lang="en-CA" dirty="0"/>
          </a:p>
        </p:txBody>
      </p:sp>
      <p:sp>
        <p:nvSpPr>
          <p:cNvPr id="4" name="Rectangle 3"/>
          <p:cNvSpPr/>
          <p:nvPr/>
        </p:nvSpPr>
        <p:spPr>
          <a:xfrm>
            <a:off x="107504" y="116632"/>
            <a:ext cx="4572000" cy="6740307"/>
          </a:xfrm>
          <a:prstGeom prst="rect">
            <a:avLst/>
          </a:prstGeom>
        </p:spPr>
        <p:txBody>
          <a:bodyPr>
            <a:spAutoFit/>
          </a:bodyPr>
          <a:lstStyle/>
          <a:p>
            <a:r>
              <a:rPr lang="en-CA" sz="1600" b="1" dirty="0"/>
              <a:t>Depth &amp; Breadth of Knowledge</a:t>
            </a:r>
          </a:p>
          <a:p>
            <a:r>
              <a:rPr lang="en-CA" sz="1600" dirty="0"/>
              <a:t>a) A developed knowledge and critical understanding of the key concepts, methodologies, current advances, theoretical approaches and assumptions in a discipline overall, as well as in a specialized area of a discipline;</a:t>
            </a:r>
          </a:p>
          <a:p>
            <a:endParaRPr lang="en-CA" sz="1600" dirty="0"/>
          </a:p>
          <a:p>
            <a:r>
              <a:rPr lang="en-CA" sz="1600" dirty="0"/>
              <a:t>b) A developed understanding of many of the major fields in a discipline, including, where appropriate, from an interdisciplinary perspective, and how the fields may intersect with fields in related disciplines;</a:t>
            </a:r>
          </a:p>
          <a:p>
            <a:endParaRPr lang="en-CA" sz="1600" dirty="0"/>
          </a:p>
          <a:p>
            <a:r>
              <a:rPr lang="en-CA" sz="1600" dirty="0"/>
              <a:t>c) A developed ability to:</a:t>
            </a:r>
          </a:p>
          <a:p>
            <a:r>
              <a:rPr lang="en-CA" sz="1600" dirty="0" err="1"/>
              <a:t>i</a:t>
            </a:r>
            <a:r>
              <a:rPr lang="en-CA" sz="1600" dirty="0"/>
              <a:t>) gather, review, evaluate and interpret information; and</a:t>
            </a:r>
          </a:p>
          <a:p>
            <a:r>
              <a:rPr lang="en-CA" sz="1600" dirty="0"/>
              <a:t>ii) compare the merits of alternate hypotheses or creative options, relevant to one or more of the major fields in a discipline;</a:t>
            </a:r>
          </a:p>
          <a:p>
            <a:endParaRPr lang="en-CA" sz="1600" dirty="0"/>
          </a:p>
          <a:p>
            <a:r>
              <a:rPr lang="en-CA" sz="1600" dirty="0"/>
              <a:t>d) A developed detailed knowledge of and experience in research in an area of the discipline;</a:t>
            </a:r>
          </a:p>
          <a:p>
            <a:endParaRPr lang="en-CA" sz="1600" dirty="0"/>
          </a:p>
          <a:p>
            <a:r>
              <a:rPr lang="en-CA" sz="1600" dirty="0"/>
              <a:t>e) Developed critical thinking and analytical skills inside and outside the discipline; </a:t>
            </a:r>
          </a:p>
          <a:p>
            <a:endParaRPr lang="en-CA" sz="1600" dirty="0"/>
          </a:p>
          <a:p>
            <a:r>
              <a:rPr lang="en-CA" sz="1600" dirty="0"/>
              <a:t>f) The ability to apply learning from one or more areas outside the discipline.</a:t>
            </a:r>
          </a:p>
        </p:txBody>
      </p:sp>
      <p:sp>
        <p:nvSpPr>
          <p:cNvPr id="5" name="Rectangle 4"/>
          <p:cNvSpPr/>
          <p:nvPr/>
        </p:nvSpPr>
        <p:spPr>
          <a:xfrm>
            <a:off x="4536504" y="116632"/>
            <a:ext cx="4572000" cy="6740307"/>
          </a:xfrm>
          <a:prstGeom prst="rect">
            <a:avLst/>
          </a:prstGeom>
        </p:spPr>
        <p:txBody>
          <a:bodyPr>
            <a:spAutoFit/>
          </a:bodyPr>
          <a:lstStyle/>
          <a:p>
            <a:r>
              <a:rPr lang="en-CA" sz="1600" b="1" dirty="0"/>
              <a:t>1. Depth &amp; Breadth of Knowledge</a:t>
            </a:r>
          </a:p>
          <a:p>
            <a:r>
              <a:rPr lang="en-CA" sz="1600" dirty="0"/>
              <a:t>a) Developed knowledge and critical understanding of the key concepts, methodologies, current advances, theoretical approaches and assumptions in a discipline overall, as well as in a specialized area of a discipline;</a:t>
            </a:r>
          </a:p>
          <a:p>
            <a:endParaRPr lang="en-CA" sz="1600" dirty="0"/>
          </a:p>
          <a:p>
            <a:r>
              <a:rPr lang="en-CA" sz="1600" dirty="0"/>
              <a:t>b) Developed understanding of many of the major fields in a discipline, including, where appropriate, from an interdisciplinary perspective, and how the fields may intersect with fields in related disciplines;</a:t>
            </a:r>
          </a:p>
          <a:p>
            <a:endParaRPr lang="en-CA" sz="1600" dirty="0"/>
          </a:p>
          <a:p>
            <a:r>
              <a:rPr lang="en-CA" sz="1600" dirty="0"/>
              <a:t>c) Developed ability to:</a:t>
            </a:r>
          </a:p>
          <a:p>
            <a:r>
              <a:rPr lang="en-CA" sz="1600" dirty="0" err="1"/>
              <a:t>i</a:t>
            </a:r>
            <a:r>
              <a:rPr lang="en-CA" sz="1600" dirty="0"/>
              <a:t>) gather, review, evaluate and interpret information; and</a:t>
            </a:r>
          </a:p>
          <a:p>
            <a:r>
              <a:rPr lang="en-CA" sz="1600" dirty="0"/>
              <a:t>ii) compare the merits of alternate hypotheses or creative options, relevant to one or more of the major fields in a discipline;</a:t>
            </a:r>
          </a:p>
          <a:p>
            <a:endParaRPr lang="en-CA" sz="1600" dirty="0"/>
          </a:p>
          <a:p>
            <a:r>
              <a:rPr lang="en-CA" sz="1600" dirty="0"/>
              <a:t>d) Developed detailed knowledge of and experience in research in an area of the discipline;</a:t>
            </a:r>
          </a:p>
          <a:p>
            <a:endParaRPr lang="en-CA" sz="1600" dirty="0"/>
          </a:p>
          <a:p>
            <a:r>
              <a:rPr lang="en-CA" sz="1600" dirty="0"/>
              <a:t>e) Developed critical thinking and analytical skills inside and outside the discipline; and</a:t>
            </a:r>
          </a:p>
          <a:p>
            <a:endParaRPr lang="en-CA" sz="1600" dirty="0"/>
          </a:p>
          <a:p>
            <a:r>
              <a:rPr lang="en-CA" sz="1600" dirty="0"/>
              <a:t>f) Ability to apply learning from one or more areas outside the discipline.</a:t>
            </a:r>
          </a:p>
        </p:txBody>
      </p:sp>
    </p:spTree>
    <p:extLst>
      <p:ext uri="{BB962C8B-B14F-4D97-AF65-F5344CB8AC3E}">
        <p14:creationId xmlns:p14="http://schemas.microsoft.com/office/powerpoint/2010/main" val="3943946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548680"/>
            <a:ext cx="4572000" cy="4801314"/>
          </a:xfrm>
          <a:prstGeom prst="rect">
            <a:avLst/>
          </a:prstGeom>
        </p:spPr>
        <p:txBody>
          <a:bodyPr>
            <a:spAutoFit/>
          </a:bodyPr>
          <a:lstStyle/>
          <a:p>
            <a:r>
              <a:rPr lang="en-CA" b="1" dirty="0"/>
              <a:t>Conceptual &amp; Methodological Awareness/</a:t>
            </a:r>
          </a:p>
          <a:p>
            <a:r>
              <a:rPr lang="en-CA" b="1" dirty="0"/>
              <a:t>Research and Scholarship</a:t>
            </a:r>
          </a:p>
          <a:p>
            <a:endParaRPr lang="en-CA" dirty="0"/>
          </a:p>
          <a:p>
            <a:r>
              <a:rPr lang="en-CA" dirty="0"/>
              <a:t>An understanding of methods of enquiry or creative activity, or both, in their primary area of study that enables the student to:</a:t>
            </a:r>
          </a:p>
          <a:p>
            <a:endParaRPr lang="en-CA" dirty="0"/>
          </a:p>
          <a:p>
            <a:pPr>
              <a:buAutoNum type="alphaLcParenR"/>
            </a:pPr>
            <a:r>
              <a:rPr lang="en-CA" dirty="0"/>
              <a:t> Evaluate the appropriateness of different approaches to solving problems using well established ideas and techniques;</a:t>
            </a:r>
          </a:p>
          <a:p>
            <a:pPr marL="342900" indent="-342900">
              <a:buAutoNum type="alphaLcParenR"/>
            </a:pPr>
            <a:endParaRPr lang="en-CA" dirty="0"/>
          </a:p>
          <a:p>
            <a:r>
              <a:rPr lang="en-CA" dirty="0"/>
              <a:t>b) Devise and sustain arguments or solve problems using these methods; </a:t>
            </a:r>
          </a:p>
          <a:p>
            <a:endParaRPr lang="en-CA" dirty="0"/>
          </a:p>
          <a:p>
            <a:r>
              <a:rPr lang="en-CA" dirty="0"/>
              <a:t>c) Describe and comment upon particular aspects of current research or equivalent advanced scholarship.</a:t>
            </a:r>
          </a:p>
        </p:txBody>
      </p:sp>
      <p:sp>
        <p:nvSpPr>
          <p:cNvPr id="3" name="Rectangle 2"/>
          <p:cNvSpPr/>
          <p:nvPr/>
        </p:nvSpPr>
        <p:spPr>
          <a:xfrm>
            <a:off x="4464496" y="548680"/>
            <a:ext cx="4572000" cy="4801314"/>
          </a:xfrm>
          <a:prstGeom prst="rect">
            <a:avLst/>
          </a:prstGeom>
        </p:spPr>
        <p:txBody>
          <a:bodyPr>
            <a:spAutoFit/>
          </a:bodyPr>
          <a:lstStyle/>
          <a:p>
            <a:r>
              <a:rPr lang="en-CA" b="1" dirty="0"/>
              <a:t>2. Knowledge of methodologies</a:t>
            </a:r>
          </a:p>
          <a:p>
            <a:endParaRPr lang="en-CA" dirty="0"/>
          </a:p>
          <a:p>
            <a:endParaRPr lang="en-CA" dirty="0"/>
          </a:p>
          <a:p>
            <a:r>
              <a:rPr lang="en-CA" dirty="0"/>
              <a:t>An understanding of methods of enquiry or creative activity, or both, in their primary area of study that enables the student to:</a:t>
            </a:r>
          </a:p>
          <a:p>
            <a:endParaRPr lang="en-CA" dirty="0"/>
          </a:p>
          <a:p>
            <a:pPr>
              <a:buAutoNum type="alphaLcParenR"/>
            </a:pPr>
            <a:r>
              <a:rPr lang="en-CA" dirty="0"/>
              <a:t> evaluate the appropriateness of different approaches to solving problems using well established ideas and techniques;</a:t>
            </a:r>
          </a:p>
          <a:p>
            <a:pPr marL="342900" indent="-342900">
              <a:buAutoNum type="alphaLcParenR"/>
            </a:pPr>
            <a:endParaRPr lang="en-CA" dirty="0"/>
          </a:p>
          <a:p>
            <a:r>
              <a:rPr lang="en-CA" dirty="0"/>
              <a:t>b) devise and sustain arguments or solve problems using these methods; and</a:t>
            </a:r>
          </a:p>
          <a:p>
            <a:endParaRPr lang="en-CA" dirty="0"/>
          </a:p>
          <a:p>
            <a:r>
              <a:rPr lang="en-CA" dirty="0"/>
              <a:t>c) describe and comment upon particular aspects of current research or equivalent advanced scholarship.</a:t>
            </a:r>
          </a:p>
        </p:txBody>
      </p:sp>
    </p:spTree>
    <p:extLst>
      <p:ext uri="{BB962C8B-B14F-4D97-AF65-F5344CB8AC3E}">
        <p14:creationId xmlns:p14="http://schemas.microsoft.com/office/powerpoint/2010/main" val="28822027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1695</TotalTime>
  <Words>2818</Words>
  <Application>Microsoft Office PowerPoint</Application>
  <PresentationFormat>On-screen Show (4:3)</PresentationFormat>
  <Paragraphs>362</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Ontario Qualifications Framework: Evolution, Currency &amp; Recent Developments</vt:lpstr>
      <vt:lpstr>Ontario Qualifications Framework</vt:lpstr>
      <vt:lpstr>Overview </vt:lpstr>
      <vt:lpstr>Evolution of the OQF </vt:lpstr>
      <vt:lpstr>First Ontario “Framework”   PEQAB 2003 </vt:lpstr>
      <vt:lpstr>CMEC Ministerial Statement Framework 2007 </vt:lpstr>
      <vt:lpstr>Minister’s Binding Policy Directive: Framework for Programs of Instruction for Ontario Colleges (2003)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Indigenous Institutes Act (2017) </vt:lpstr>
      <vt:lpstr>Questions and Additional Information?</vt:lpstr>
    </vt:vector>
  </TitlesOfParts>
  <Company>MGS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Brown, James (TCU)</dc:creator>
  <cp:lastModifiedBy>Brown, James (TCU)</cp:lastModifiedBy>
  <cp:revision>105</cp:revision>
  <cp:lastPrinted>2018-10-05T15:07:19Z</cp:lastPrinted>
  <dcterms:created xsi:type="dcterms:W3CDTF">2017-05-26T19:41:48Z</dcterms:created>
  <dcterms:modified xsi:type="dcterms:W3CDTF">2018-10-05T19:08:48Z</dcterms:modified>
</cp:coreProperties>
</file>