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2.xml" ContentType="application/vnd.openxmlformats-officedocument.themeOverride+xml"/>
  <Override PartName="/ppt/notesSlides/notesSlide1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notesSlides/notesSlide13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75" r:id="rId3"/>
    <p:sldId id="261" r:id="rId4"/>
    <p:sldId id="257" r:id="rId5"/>
    <p:sldId id="276" r:id="rId6"/>
    <p:sldId id="279" r:id="rId7"/>
    <p:sldId id="280" r:id="rId8"/>
    <p:sldId id="262" r:id="rId9"/>
    <p:sldId id="284" r:id="rId10"/>
    <p:sldId id="285" r:id="rId11"/>
    <p:sldId id="288" r:id="rId12"/>
    <p:sldId id="287" r:id="rId13"/>
    <p:sldId id="271" r:id="rId14"/>
    <p:sldId id="273" r:id="rId15"/>
    <p:sldId id="265" r:id="rId16"/>
    <p:sldId id="274" r:id="rId17"/>
    <p:sldId id="266" r:id="rId18"/>
    <p:sldId id="267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C20430"/>
    <a:srgbClr val="FFC72A"/>
    <a:srgbClr val="69A3B9"/>
    <a:srgbClr val="C3002F"/>
    <a:srgbClr val="01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4791A3-82CE-03E7-AE31-7EF6D8C9C3E7}" v="200" dt="2018-09-18T20:03:28.210"/>
    <p1510:client id="{C7625DDF-87F1-447D-A37C-9229DA845E68}" v="3" dt="2018-09-18T19:40:42.6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00" autoAdjust="0"/>
    <p:restoredTop sz="63488" autoAdjust="0"/>
  </p:normalViewPr>
  <p:slideViewPr>
    <p:cSldViewPr snapToGrid="0">
      <p:cViewPr varScale="1">
        <p:scale>
          <a:sx n="73" d="100"/>
          <a:sy n="73" d="100"/>
        </p:scale>
        <p:origin x="231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orth\iar$\Projects\Student\HIPs\1%20-%20W17%20Main%20Campus%20Survey\5%20-%20Analysis\2%20-%20Outputs\4%20-%20HIPs\W17%20HIPs_GraphsforRepor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cook\AppData\Local\Microsoft\Windows\INetCache\Content.Outlook\DIY7Y947\Graphs%20for%20Presentation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\\north\iar$\Projects\Student\HIPs\1%20-%20W17%20Main%20Campus%20Survey\5%20-%20Analysis\2%20-%20Outputs\6%20-%20Learning%20Outcomes\Copy%20of%20Graphs%20for%20Presentation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\\north\iar$\Projects\Student\HIPs\1%20-%20W17%20Main%20Campus%20Survey\5%20-%20Analysis\2%20-%20Outputs\6%20-%20Learning%20Outcomes\Copy%20of%20Graphs%20for%20Presentation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\\north\iar$\Projects\Student\HIPs\1%20-%20W17%20Main%20Campus%20Survey\5%20-%20Analysis\2%20-%20Outputs\6%20-%20Learning%20Outcomes\Copy%20of%20Graphs%20for%20Presentation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\\north\iar$\Projects\Student\HIPs\1%20-%20W17%20Main%20Campus%20Survey\5%20-%20Analysis\2%20-%20Outputs\6%20-%20Learning%20Outcomes\Copy%20of%20Graphs%20for%20Presentation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\\north\iar$\Projects\Student\HIPs\1%20-%20W17%20Main%20Campus%20Survey\5%20-%20Analysis\2%20-%20Outputs\6%20-%20Learning%20Outcomes\ELHIPSLOCOLLEGECOMPARI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b="1" dirty="0"/>
              <a:t>Prevalence of HIPs Reported by Students</a:t>
            </a:r>
          </a:p>
          <a:p>
            <a:pPr>
              <a:defRPr b="1"/>
            </a:pP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D942C3DB-8343-4483-94AD-0683C23231A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295E-490B-8B5E-B2A0F76F3A8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D4906B47-946A-4A91-A436-A50A4F90931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295E-490B-8B5E-B2A0F76F3A80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636631A3-F761-4EBC-9883-215D8D68F95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295E-490B-8B5E-B2A0F76F3A8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BBC48CCA-A736-4C91-95AD-32FDBEA0BBD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295E-490B-8B5E-B2A0F76F3A80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E55B3896-5F63-451C-9565-E149E7D78FB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295E-490B-8B5E-B2A0F76F3A80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44AFAEBF-0FE5-45A4-9F44-08B75066A0C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295E-490B-8B5E-B2A0F76F3A80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fld id="{A871D091-CEC9-4B71-8380-44208D103373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295E-490B-8B5E-B2A0F76F3A80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fld id="{14E5D3E4-8FCE-4677-8215-3E3CF48E88E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295E-490B-8B5E-B2A0F76F3A80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fld id="{62E4D62F-61C6-46F7-B859-67AD5661FAA0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295E-490B-8B5E-B2A0F76F3A80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fld id="{49882B72-16B1-495F-90A7-6F7F6ADB703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295E-490B-8B5E-B2A0F76F3A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Prevalence!$M$29:$M$38</c:f>
              <c:strCache>
                <c:ptCount val="10"/>
                <c:pt idx="0">
                  <c:v>Common Intellectual Experiences</c:v>
                </c:pt>
                <c:pt idx="1">
                  <c:v>Collaborative Assignments</c:v>
                </c:pt>
                <c:pt idx="2">
                  <c:v>Learning Communities</c:v>
                </c:pt>
                <c:pt idx="3">
                  <c:v>First Year Seminars</c:v>
                </c:pt>
                <c:pt idx="4">
                  <c:v>Internships</c:v>
                </c:pt>
                <c:pt idx="5">
                  <c:v>Research</c:v>
                </c:pt>
                <c:pt idx="6">
                  <c:v>Writing-intensive Courses</c:v>
                </c:pt>
                <c:pt idx="7">
                  <c:v>Diversity/Global Learning</c:v>
                </c:pt>
                <c:pt idx="8">
                  <c:v>Service/Community-based Learning</c:v>
                </c:pt>
                <c:pt idx="9">
                  <c:v>Capstones</c:v>
                </c:pt>
              </c:strCache>
            </c:strRef>
          </c:cat>
          <c:val>
            <c:numRef>
              <c:f>Prevalence!$N$29:$N$38</c:f>
              <c:numCache>
                <c:formatCode>General</c:formatCode>
                <c:ptCount val="10"/>
                <c:pt idx="0">
                  <c:v>1547</c:v>
                </c:pt>
                <c:pt idx="1">
                  <c:v>1464</c:v>
                </c:pt>
                <c:pt idx="2">
                  <c:v>1095</c:v>
                </c:pt>
                <c:pt idx="3">
                  <c:v>664</c:v>
                </c:pt>
                <c:pt idx="4">
                  <c:v>599</c:v>
                </c:pt>
                <c:pt idx="5">
                  <c:v>570</c:v>
                </c:pt>
                <c:pt idx="6">
                  <c:v>560</c:v>
                </c:pt>
                <c:pt idx="7">
                  <c:v>343</c:v>
                </c:pt>
                <c:pt idx="8">
                  <c:v>336</c:v>
                </c:pt>
                <c:pt idx="9">
                  <c:v>277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Prevalence!$N$29:$N$38</c15:f>
                <c15:dlblRangeCache>
                  <c:ptCount val="10"/>
                  <c:pt idx="0">
                    <c:v>1547</c:v>
                  </c:pt>
                  <c:pt idx="1">
                    <c:v>1464</c:v>
                  </c:pt>
                  <c:pt idx="2">
                    <c:v>1095</c:v>
                  </c:pt>
                  <c:pt idx="3">
                    <c:v>664</c:v>
                  </c:pt>
                  <c:pt idx="4">
                    <c:v>599</c:v>
                  </c:pt>
                  <c:pt idx="5">
                    <c:v>570</c:v>
                  </c:pt>
                  <c:pt idx="6">
                    <c:v>560</c:v>
                  </c:pt>
                  <c:pt idx="7">
                    <c:v>343</c:v>
                  </c:pt>
                  <c:pt idx="8">
                    <c:v>336</c:v>
                  </c:pt>
                  <c:pt idx="9">
                    <c:v>277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A-295E-490B-8B5E-B2A0F76F3A8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68756800"/>
        <c:axId val="368768936"/>
      </c:barChart>
      <c:catAx>
        <c:axId val="36875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768936"/>
        <c:crosses val="autoZero"/>
        <c:auto val="1"/>
        <c:lblAlgn val="ctr"/>
        <c:lblOffset val="100"/>
        <c:noMultiLvlLbl val="0"/>
      </c:catAx>
      <c:valAx>
        <c:axId val="368768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Frequency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8756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Professional &amp; Ethical Behaviour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'ProffesionalEthical Behaviour'!$O$4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'ProffesionalEthical Behaviour'!$P$3:$S$3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'ProffesionalEthical Behaviour'!$P$4:$S$4</c:f>
              <c:numCache>
                <c:formatCode>General</c:formatCode>
                <c:ptCount val="4"/>
                <c:pt idx="0">
                  <c:v>0.2</c:v>
                </c:pt>
                <c:pt idx="1">
                  <c:v>0</c:v>
                </c:pt>
                <c:pt idx="2">
                  <c:v>0.4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E5-4791-99DE-F5240EA902A7}"/>
            </c:ext>
          </c:extLst>
        </c:ser>
        <c:ser>
          <c:idx val="1"/>
          <c:order val="1"/>
          <c:tx>
            <c:strRef>
              <c:f>'ProffesionalEthical Behaviour'!$O$5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'ProffesionalEthical Behaviour'!$P$3:$S$3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'ProffesionalEthical Behaviour'!$P$5:$S$5</c:f>
              <c:numCache>
                <c:formatCode>General</c:formatCode>
                <c:ptCount val="4"/>
                <c:pt idx="0">
                  <c:v>0.7</c:v>
                </c:pt>
                <c:pt idx="1">
                  <c:v>2</c:v>
                </c:pt>
                <c:pt idx="2">
                  <c:v>1.1000000000000001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9E5-4791-99DE-F5240EA902A7}"/>
            </c:ext>
          </c:extLst>
        </c:ser>
        <c:ser>
          <c:idx val="2"/>
          <c:order val="2"/>
          <c:tx>
            <c:strRef>
              <c:f>'ProffesionalEthical Behaviour'!$O$6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'ProffesionalEthical Behaviour'!$P$3:$S$3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'ProffesionalEthical Behaviour'!$P$6:$S$6</c:f>
              <c:numCache>
                <c:formatCode>General</c:formatCode>
                <c:ptCount val="4"/>
                <c:pt idx="0">
                  <c:v>6.6</c:v>
                </c:pt>
                <c:pt idx="1">
                  <c:v>11.9</c:v>
                </c:pt>
                <c:pt idx="2">
                  <c:v>11.3</c:v>
                </c:pt>
                <c:pt idx="3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9E5-4791-99DE-F5240EA902A7}"/>
            </c:ext>
          </c:extLst>
        </c:ser>
        <c:ser>
          <c:idx val="3"/>
          <c:order val="3"/>
          <c:tx>
            <c:strRef>
              <c:f>'ProffesionalEthical Behaviour'!$O$7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'ProffesionalEthical Behaviour'!$P$3:$S$3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'ProffesionalEthical Behaviour'!$P$7:$S$7</c:f>
              <c:numCache>
                <c:formatCode>General</c:formatCode>
                <c:ptCount val="4"/>
                <c:pt idx="0">
                  <c:v>33.299999999999997</c:v>
                </c:pt>
                <c:pt idx="1">
                  <c:v>39.4</c:v>
                </c:pt>
                <c:pt idx="2">
                  <c:v>39.4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9E5-4791-99DE-F5240EA902A7}"/>
            </c:ext>
          </c:extLst>
        </c:ser>
        <c:ser>
          <c:idx val="4"/>
          <c:order val="4"/>
          <c:tx>
            <c:strRef>
              <c:f>'ProffesionalEthical Behaviour'!$O$8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'ProffesionalEthical Behaviour'!$P$3:$S$3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'ProffesionalEthical Behaviour'!$P$8:$S$8</c:f>
              <c:numCache>
                <c:formatCode>General</c:formatCode>
                <c:ptCount val="4"/>
                <c:pt idx="0">
                  <c:v>59.1</c:v>
                </c:pt>
                <c:pt idx="1">
                  <c:v>46.7</c:v>
                </c:pt>
                <c:pt idx="2">
                  <c:v>47.9</c:v>
                </c:pt>
                <c:pt idx="3">
                  <c:v>78.3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E5-4791-99DE-F5240EA902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2878144"/>
        <c:axId val="562879128"/>
      </c:barChart>
      <c:catAx>
        <c:axId val="562878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879128"/>
        <c:crosses val="autoZero"/>
        <c:auto val="1"/>
        <c:lblAlgn val="ctr"/>
        <c:lblOffset val="100"/>
        <c:noMultiLvlLbl val="0"/>
      </c:catAx>
      <c:valAx>
        <c:axId val="562879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2878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Critical/Creative Thinking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'Criticalcreative Thinking'!$N$22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'Criticalcreative Thinking'!$M$23:$M$26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'Criticalcreative Thinking'!$N$23:$N$26</c:f>
              <c:numCache>
                <c:formatCode>General</c:formatCode>
                <c:ptCount val="4"/>
                <c:pt idx="0">
                  <c:v>0.5</c:v>
                </c:pt>
                <c:pt idx="1">
                  <c:v>0</c:v>
                </c:pt>
                <c:pt idx="2">
                  <c:v>0.4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13-423B-85F1-5EE0FDF9A092}"/>
            </c:ext>
          </c:extLst>
        </c:ser>
        <c:ser>
          <c:idx val="1"/>
          <c:order val="1"/>
          <c:tx>
            <c:strRef>
              <c:f>'Criticalcreative Thinking'!$O$22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ysClr val="windowText" lastClr="000000">
                <a:lumMod val="50000"/>
                <a:lumOff val="50000"/>
              </a:sysClr>
            </a:solidFill>
            <a:ln>
              <a:noFill/>
            </a:ln>
            <a:effectLst/>
          </c:spPr>
          <c:invertIfNegative val="0"/>
          <c:cat>
            <c:strRef>
              <c:f>'Criticalcreative Thinking'!$M$23:$M$26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'Criticalcreative Thinking'!$O$23:$O$26</c:f>
              <c:numCache>
                <c:formatCode>General</c:formatCode>
                <c:ptCount val="4"/>
                <c:pt idx="0">
                  <c:v>0.9</c:v>
                </c:pt>
                <c:pt idx="1">
                  <c:v>1</c:v>
                </c:pt>
                <c:pt idx="2">
                  <c:v>4.7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13-423B-85F1-5EE0FDF9A092}"/>
            </c:ext>
          </c:extLst>
        </c:ser>
        <c:ser>
          <c:idx val="2"/>
          <c:order val="2"/>
          <c:tx>
            <c:strRef>
              <c:f>'Criticalcreative Thinking'!$P$22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'Criticalcreative Thinking'!$M$23:$M$26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'Criticalcreative Thinking'!$P$23:$P$26</c:f>
              <c:numCache>
                <c:formatCode>General</c:formatCode>
                <c:ptCount val="4"/>
                <c:pt idx="0">
                  <c:v>6.1</c:v>
                </c:pt>
                <c:pt idx="1">
                  <c:v>8.5</c:v>
                </c:pt>
                <c:pt idx="2">
                  <c:v>18.100000000000001</c:v>
                </c:pt>
                <c:pt idx="3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13-423B-85F1-5EE0FDF9A092}"/>
            </c:ext>
          </c:extLst>
        </c:ser>
        <c:ser>
          <c:idx val="3"/>
          <c:order val="3"/>
          <c:tx>
            <c:strRef>
              <c:f>'Criticalcreative Thinking'!$Q$22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'Criticalcreative Thinking'!$M$23:$M$26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'Criticalcreative Thinking'!$Q$23:$Q$26</c:f>
              <c:numCache>
                <c:formatCode>General</c:formatCode>
                <c:ptCount val="4"/>
                <c:pt idx="0">
                  <c:v>35.299999999999997</c:v>
                </c:pt>
                <c:pt idx="1">
                  <c:v>42.3</c:v>
                </c:pt>
                <c:pt idx="2">
                  <c:v>38.6</c:v>
                </c:pt>
                <c:pt idx="3">
                  <c:v>32.200000000000003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13-423B-85F1-5EE0FDF9A092}"/>
            </c:ext>
          </c:extLst>
        </c:ser>
        <c:ser>
          <c:idx val="4"/>
          <c:order val="4"/>
          <c:tx>
            <c:strRef>
              <c:f>'Criticalcreative Thinking'!$R$22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'Criticalcreative Thinking'!$M$23:$M$26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'Criticalcreative Thinking'!$R$23:$R$26</c:f>
              <c:numCache>
                <c:formatCode>General</c:formatCode>
                <c:ptCount val="4"/>
                <c:pt idx="0">
                  <c:v>57.2</c:v>
                </c:pt>
                <c:pt idx="1">
                  <c:v>48.2</c:v>
                </c:pt>
                <c:pt idx="2">
                  <c:v>38.199999999999996</c:v>
                </c:pt>
                <c:pt idx="3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13-423B-85F1-5EE0FDF9A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6540528"/>
        <c:axId val="606542168"/>
      </c:barChart>
      <c:catAx>
        <c:axId val="606540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542168"/>
        <c:crosses val="autoZero"/>
        <c:auto val="1"/>
        <c:lblAlgn val="ctr"/>
        <c:lblOffset val="100"/>
        <c:noMultiLvlLbl val="0"/>
      </c:catAx>
      <c:valAx>
        <c:axId val="606542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540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ysClr val="window" lastClr="FFFFFF"/>
    </a:solidFill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Literacy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Literacy!$O$9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>
                <a:lumMod val="95000"/>
                <a:lumOff val="5000"/>
              </a:schemeClr>
            </a:solidFill>
            <a:ln>
              <a:noFill/>
            </a:ln>
            <a:effectLst/>
          </c:spPr>
          <c:invertIfNegative val="0"/>
          <c:cat>
            <c:strRef>
              <c:f>Literacy!$P$4:$S$4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Literacy!$P$9:$S$9</c:f>
              <c:numCache>
                <c:formatCode>General</c:formatCode>
                <c:ptCount val="4"/>
                <c:pt idx="0">
                  <c:v>0.5</c:v>
                </c:pt>
                <c:pt idx="1">
                  <c:v>0.3</c:v>
                </c:pt>
                <c:pt idx="2">
                  <c:v>1.5</c:v>
                </c:pt>
                <c:pt idx="3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9-4DB6-AAAA-6B843581B95D}"/>
            </c:ext>
          </c:extLst>
        </c:ser>
        <c:ser>
          <c:idx val="1"/>
          <c:order val="1"/>
          <c:tx>
            <c:strRef>
              <c:f>Literacy!$O$8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Literacy!$P$4:$S$4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Literacy!$P$8:$S$8</c:f>
              <c:numCache>
                <c:formatCode>General</c:formatCode>
                <c:ptCount val="4"/>
                <c:pt idx="0">
                  <c:v>3.4</c:v>
                </c:pt>
                <c:pt idx="1">
                  <c:v>6.4</c:v>
                </c:pt>
                <c:pt idx="2">
                  <c:v>15.5</c:v>
                </c:pt>
                <c:pt idx="3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9-4DB6-AAAA-6B843581B95D}"/>
            </c:ext>
          </c:extLst>
        </c:ser>
        <c:ser>
          <c:idx val="2"/>
          <c:order val="2"/>
          <c:tx>
            <c:strRef>
              <c:f>Literacy!$O$7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Literacy!$P$4:$S$4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Literacy!$P$7:$S$7</c:f>
              <c:numCache>
                <c:formatCode>General</c:formatCode>
                <c:ptCount val="4"/>
                <c:pt idx="0">
                  <c:v>17.7</c:v>
                </c:pt>
                <c:pt idx="1">
                  <c:v>25.1</c:v>
                </c:pt>
                <c:pt idx="2">
                  <c:v>33.6</c:v>
                </c:pt>
                <c:pt idx="3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9-4DB6-AAAA-6B843581B95D}"/>
            </c:ext>
          </c:extLst>
        </c:ser>
        <c:ser>
          <c:idx val="3"/>
          <c:order val="3"/>
          <c:tx>
            <c:strRef>
              <c:f>Literacy!$O$6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Literacy!$P$4:$S$4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Literacy!$P$6:$S$6</c:f>
              <c:numCache>
                <c:formatCode>General</c:formatCode>
                <c:ptCount val="4"/>
                <c:pt idx="0">
                  <c:v>34.5</c:v>
                </c:pt>
                <c:pt idx="1">
                  <c:v>40</c:v>
                </c:pt>
                <c:pt idx="2">
                  <c:v>28.3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B79-4DB6-AAAA-6B843581B95D}"/>
            </c:ext>
          </c:extLst>
        </c:ser>
        <c:ser>
          <c:idx val="4"/>
          <c:order val="4"/>
          <c:tx>
            <c:strRef>
              <c:f>Literacy!$O$5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Literacy!$P$4:$S$4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Literacy!$P$5:$S$5</c:f>
              <c:numCache>
                <c:formatCode>General</c:formatCode>
                <c:ptCount val="4"/>
                <c:pt idx="0">
                  <c:v>43.9</c:v>
                </c:pt>
                <c:pt idx="1">
                  <c:v>28.1</c:v>
                </c:pt>
                <c:pt idx="2">
                  <c:v>21.1</c:v>
                </c:pt>
                <c:pt idx="3">
                  <c:v>48.4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79-4DB6-AAAA-6B843581B9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06516152"/>
        <c:axId val="406513856"/>
      </c:barChart>
      <c:catAx>
        <c:axId val="406516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513856"/>
        <c:crosses val="autoZero"/>
        <c:auto val="1"/>
        <c:lblAlgn val="ctr"/>
        <c:lblOffset val="50"/>
        <c:noMultiLvlLbl val="0"/>
      </c:catAx>
      <c:valAx>
        <c:axId val="406513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6516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ysClr val="window" lastClr="FFFFFF"/>
    </a:solidFill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Global Understanding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'Global Understanding'!$O$4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'Global Understanding'!$P$3:$S$3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'Global Understanding'!$P$4:$S$4</c:f>
              <c:numCache>
                <c:formatCode>General</c:formatCode>
                <c:ptCount val="4"/>
                <c:pt idx="0">
                  <c:v>0.2</c:v>
                </c:pt>
                <c:pt idx="1">
                  <c:v>0</c:v>
                </c:pt>
                <c:pt idx="2">
                  <c:v>0.4</c:v>
                </c:pt>
                <c:pt idx="3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FD-4AAE-9F0E-F3085E54D95B}"/>
            </c:ext>
          </c:extLst>
        </c:ser>
        <c:ser>
          <c:idx val="1"/>
          <c:order val="1"/>
          <c:tx>
            <c:strRef>
              <c:f>'Global Understanding'!$O$5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'Global Understanding'!$P$3:$S$3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'Global Understanding'!$P$5:$S$5</c:f>
              <c:numCache>
                <c:formatCode>General</c:formatCode>
                <c:ptCount val="4"/>
                <c:pt idx="0">
                  <c:v>5.0999999999999996</c:v>
                </c:pt>
                <c:pt idx="1">
                  <c:v>1</c:v>
                </c:pt>
                <c:pt idx="2">
                  <c:v>4.7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FD-4AAE-9F0E-F3085E54D95B}"/>
            </c:ext>
          </c:extLst>
        </c:ser>
        <c:ser>
          <c:idx val="2"/>
          <c:order val="2"/>
          <c:tx>
            <c:strRef>
              <c:f>'Global Understanding'!$O$6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'Global Understanding'!$P$3:$S$3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'Global Understanding'!$P$6:$S$6</c:f>
              <c:numCache>
                <c:formatCode>General</c:formatCode>
                <c:ptCount val="4"/>
                <c:pt idx="0">
                  <c:v>15.7</c:v>
                </c:pt>
                <c:pt idx="1">
                  <c:v>2</c:v>
                </c:pt>
                <c:pt idx="2">
                  <c:v>11.6</c:v>
                </c:pt>
                <c:pt idx="3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FD-4AAE-9F0E-F3085E54D95B}"/>
            </c:ext>
          </c:extLst>
        </c:ser>
        <c:ser>
          <c:idx val="3"/>
          <c:order val="3"/>
          <c:tx>
            <c:strRef>
              <c:f>'Global Understanding'!$O$7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'Global Understanding'!$P$3:$S$3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'Global Understanding'!$P$7:$S$7</c:f>
              <c:numCache>
                <c:formatCode>General</c:formatCode>
                <c:ptCount val="4"/>
                <c:pt idx="0">
                  <c:v>41.9</c:v>
                </c:pt>
                <c:pt idx="1">
                  <c:v>29.3</c:v>
                </c:pt>
                <c:pt idx="2">
                  <c:v>40.9</c:v>
                </c:pt>
                <c:pt idx="3">
                  <c:v>31.4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FD-4AAE-9F0E-F3085E54D95B}"/>
            </c:ext>
          </c:extLst>
        </c:ser>
        <c:ser>
          <c:idx val="4"/>
          <c:order val="4"/>
          <c:tx>
            <c:strRef>
              <c:f>'Global Understanding'!$O$8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'Global Understanding'!$P$3:$S$3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'Global Understanding'!$P$8:$S$8</c:f>
              <c:numCache>
                <c:formatCode>General</c:formatCode>
                <c:ptCount val="4"/>
                <c:pt idx="0">
                  <c:v>37</c:v>
                </c:pt>
                <c:pt idx="1">
                  <c:v>67.8</c:v>
                </c:pt>
                <c:pt idx="2">
                  <c:v>42.4</c:v>
                </c:pt>
                <c:pt idx="3">
                  <c:v>53.2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FD-4AAE-9F0E-F3085E54D9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4149944"/>
        <c:axId val="554150928"/>
      </c:barChart>
      <c:catAx>
        <c:axId val="5541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150928"/>
        <c:crosses val="autoZero"/>
        <c:auto val="1"/>
        <c:lblAlgn val="ctr"/>
        <c:lblOffset val="100"/>
        <c:noMultiLvlLbl val="0"/>
      </c:catAx>
      <c:valAx>
        <c:axId val="554150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4149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ysClr val="window" lastClr="FFFFFF"/>
    </a:solidFill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Communicating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Communication!$O$4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Communication!$P$3:$S$3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Communication!$P$4:$S$4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0.4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8D-4124-B6C6-6601DF0E1547}"/>
            </c:ext>
          </c:extLst>
        </c:ser>
        <c:ser>
          <c:idx val="1"/>
          <c:order val="1"/>
          <c:tx>
            <c:strRef>
              <c:f>Communication!$O$5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Communication!$P$3:$S$3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Communication!$P$5:$S$5</c:f>
              <c:numCache>
                <c:formatCode>General</c:formatCode>
                <c:ptCount val="4"/>
                <c:pt idx="0">
                  <c:v>0.9</c:v>
                </c:pt>
                <c:pt idx="1">
                  <c:v>0.7</c:v>
                </c:pt>
                <c:pt idx="2">
                  <c:v>1.8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8D-4124-B6C6-6601DF0E1547}"/>
            </c:ext>
          </c:extLst>
        </c:ser>
        <c:ser>
          <c:idx val="2"/>
          <c:order val="2"/>
          <c:tx>
            <c:strRef>
              <c:f>Communication!$O$6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Communication!$P$3:$S$3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Communication!$P$6:$S$6</c:f>
              <c:numCache>
                <c:formatCode>General</c:formatCode>
                <c:ptCount val="4"/>
                <c:pt idx="0">
                  <c:v>5.4</c:v>
                </c:pt>
                <c:pt idx="1">
                  <c:v>3.3</c:v>
                </c:pt>
                <c:pt idx="2">
                  <c:v>7.7</c:v>
                </c:pt>
                <c:pt idx="3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F8D-4124-B6C6-6601DF0E1547}"/>
            </c:ext>
          </c:extLst>
        </c:ser>
        <c:ser>
          <c:idx val="3"/>
          <c:order val="3"/>
          <c:tx>
            <c:strRef>
              <c:f>Communication!$O$7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Communication!$P$3:$S$3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Communication!$P$7:$S$7</c:f>
              <c:numCache>
                <c:formatCode>General</c:formatCode>
                <c:ptCount val="4"/>
                <c:pt idx="0">
                  <c:v>37.6</c:v>
                </c:pt>
                <c:pt idx="1">
                  <c:v>38.299999999999997</c:v>
                </c:pt>
                <c:pt idx="2">
                  <c:v>42.3</c:v>
                </c:pt>
                <c:pt idx="3">
                  <c:v>22.6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8D-4124-B6C6-6601DF0E1547}"/>
            </c:ext>
          </c:extLst>
        </c:ser>
        <c:ser>
          <c:idx val="4"/>
          <c:order val="4"/>
          <c:tx>
            <c:strRef>
              <c:f>Communication!$O$8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Communication!$P$3:$S$3</c:f>
              <c:strCache>
                <c:ptCount val="4"/>
                <c:pt idx="0">
                  <c:v>Undergraduate Research</c:v>
                </c:pt>
                <c:pt idx="1">
                  <c:v>Diversity &amp; Global Learning</c:v>
                </c:pt>
                <c:pt idx="2">
                  <c:v>Service/Community-based Learning</c:v>
                </c:pt>
                <c:pt idx="3">
                  <c:v>Internships</c:v>
                </c:pt>
              </c:strCache>
            </c:strRef>
          </c:cat>
          <c:val>
            <c:numRef>
              <c:f>Communication!$P$8:$S$8</c:f>
              <c:numCache>
                <c:formatCode>General</c:formatCode>
                <c:ptCount val="4"/>
                <c:pt idx="0">
                  <c:v>56.1</c:v>
                </c:pt>
                <c:pt idx="1">
                  <c:v>57.8</c:v>
                </c:pt>
                <c:pt idx="2">
                  <c:v>47.9</c:v>
                </c:pt>
                <c:pt idx="3">
                  <c:v>75.7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8D-4124-B6C6-6601DF0E15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06525768"/>
        <c:axId val="606528392"/>
      </c:barChart>
      <c:catAx>
        <c:axId val="606525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528392"/>
        <c:crosses val="autoZero"/>
        <c:auto val="1"/>
        <c:lblAlgn val="ctr"/>
        <c:lblOffset val="100"/>
        <c:noMultiLvlLbl val="0"/>
      </c:catAx>
      <c:valAx>
        <c:axId val="606528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6525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en-US" sz="1600" b="1"/>
              <a:t>Literacy and Service/Community-based Learning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4"/>
          <c:order val="0"/>
          <c:tx>
            <c:strRef>
              <c:f>Literacy!$Q$23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Literacy!$R$18:$V$18</c:f>
              <c:strCache>
                <c:ptCount val="5"/>
                <c:pt idx="0">
                  <c:v>Arts</c:v>
                </c:pt>
                <c:pt idx="1">
                  <c:v>Business</c:v>
                </c:pt>
                <c:pt idx="2">
                  <c:v>Physical Sciences</c:v>
                </c:pt>
                <c:pt idx="3">
                  <c:v>Agriculture</c:v>
                </c:pt>
                <c:pt idx="4">
                  <c:v>Social/Applied Human Sciences</c:v>
                </c:pt>
              </c:strCache>
            </c:strRef>
          </c:cat>
          <c:val>
            <c:numRef>
              <c:f>Literacy!$R$23:$V$23</c:f>
              <c:numCache>
                <c:formatCode>0%</c:formatCode>
                <c:ptCount val="5"/>
                <c:pt idx="0">
                  <c:v>2.3E-2</c:v>
                </c:pt>
                <c:pt idx="1">
                  <c:v>0</c:v>
                </c:pt>
                <c:pt idx="2">
                  <c:v>0</c:v>
                </c:pt>
                <c:pt idx="3">
                  <c:v>6.3E-2</c:v>
                </c:pt>
                <c:pt idx="4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E6-4E46-BFD5-F8AC59D2FC9C}"/>
            </c:ext>
          </c:extLst>
        </c:ser>
        <c:ser>
          <c:idx val="3"/>
          <c:order val="1"/>
          <c:tx>
            <c:strRef>
              <c:f>Literacy!$Q$22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Literacy!$R$18:$V$18</c:f>
              <c:strCache>
                <c:ptCount val="5"/>
                <c:pt idx="0">
                  <c:v>Arts</c:v>
                </c:pt>
                <c:pt idx="1">
                  <c:v>Business</c:v>
                </c:pt>
                <c:pt idx="2">
                  <c:v>Physical Sciences</c:v>
                </c:pt>
                <c:pt idx="3">
                  <c:v>Agriculture</c:v>
                </c:pt>
                <c:pt idx="4">
                  <c:v>Social/Applied Human Sciences</c:v>
                </c:pt>
              </c:strCache>
            </c:strRef>
          </c:cat>
          <c:val>
            <c:numRef>
              <c:f>Literacy!$R$22:$V$22</c:f>
              <c:numCache>
                <c:formatCode>0%</c:formatCode>
                <c:ptCount val="5"/>
                <c:pt idx="0">
                  <c:v>7.0000000000000007E-2</c:v>
                </c:pt>
                <c:pt idx="1">
                  <c:v>0.29599999999999999</c:v>
                </c:pt>
                <c:pt idx="2">
                  <c:v>0.19400000000000001</c:v>
                </c:pt>
                <c:pt idx="3">
                  <c:v>0.188</c:v>
                </c:pt>
                <c:pt idx="4">
                  <c:v>0.13200000000000001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E6-4E46-BFD5-F8AC59D2FC9C}"/>
            </c:ext>
          </c:extLst>
        </c:ser>
        <c:ser>
          <c:idx val="2"/>
          <c:order val="2"/>
          <c:tx>
            <c:strRef>
              <c:f>Literacy!$Q$21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strRef>
              <c:f>Literacy!$R$18:$V$18</c:f>
              <c:strCache>
                <c:ptCount val="5"/>
                <c:pt idx="0">
                  <c:v>Arts</c:v>
                </c:pt>
                <c:pt idx="1">
                  <c:v>Business</c:v>
                </c:pt>
                <c:pt idx="2">
                  <c:v>Physical Sciences</c:v>
                </c:pt>
                <c:pt idx="3">
                  <c:v>Agriculture</c:v>
                </c:pt>
                <c:pt idx="4">
                  <c:v>Social/Applied Human Sciences</c:v>
                </c:pt>
              </c:strCache>
            </c:strRef>
          </c:cat>
          <c:val>
            <c:numRef>
              <c:f>Literacy!$R$21:$V$21</c:f>
              <c:numCache>
                <c:formatCode>0%</c:formatCode>
                <c:ptCount val="5"/>
                <c:pt idx="0">
                  <c:v>0.442</c:v>
                </c:pt>
                <c:pt idx="1">
                  <c:v>0.29599999999999999</c:v>
                </c:pt>
                <c:pt idx="2">
                  <c:v>0.41699999999999998</c:v>
                </c:pt>
                <c:pt idx="3">
                  <c:v>0.46899999999999997</c:v>
                </c:pt>
                <c:pt idx="4">
                  <c:v>0.254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E6-4E46-BFD5-F8AC59D2FC9C}"/>
            </c:ext>
          </c:extLst>
        </c:ser>
        <c:ser>
          <c:idx val="1"/>
          <c:order val="3"/>
          <c:tx>
            <c:strRef>
              <c:f>Literacy!$Q$20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FF9999"/>
            </a:solidFill>
            <a:ln>
              <a:noFill/>
            </a:ln>
            <a:effectLst/>
          </c:spPr>
          <c:invertIfNegative val="0"/>
          <c:cat>
            <c:strRef>
              <c:f>Literacy!$R$18:$V$18</c:f>
              <c:strCache>
                <c:ptCount val="5"/>
                <c:pt idx="0">
                  <c:v>Arts</c:v>
                </c:pt>
                <c:pt idx="1">
                  <c:v>Business</c:v>
                </c:pt>
                <c:pt idx="2">
                  <c:v>Physical Sciences</c:v>
                </c:pt>
                <c:pt idx="3">
                  <c:v>Agriculture</c:v>
                </c:pt>
                <c:pt idx="4">
                  <c:v>Social/Applied Human Sciences</c:v>
                </c:pt>
              </c:strCache>
            </c:strRef>
          </c:cat>
          <c:val>
            <c:numRef>
              <c:f>Literacy!$R$20:$V$20</c:f>
              <c:numCache>
                <c:formatCode>0%</c:formatCode>
                <c:ptCount val="5"/>
                <c:pt idx="0">
                  <c:v>0.25600000000000001</c:v>
                </c:pt>
                <c:pt idx="1">
                  <c:v>0.29599999999999999</c:v>
                </c:pt>
                <c:pt idx="2">
                  <c:v>0.27800000000000002</c:v>
                </c:pt>
                <c:pt idx="3">
                  <c:v>0.188</c:v>
                </c:pt>
                <c:pt idx="4">
                  <c:v>0.32500000000000001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E6-4E46-BFD5-F8AC59D2FC9C}"/>
            </c:ext>
          </c:extLst>
        </c:ser>
        <c:ser>
          <c:idx val="0"/>
          <c:order val="4"/>
          <c:tx>
            <c:strRef>
              <c:f>Literacy!$Q$19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strRef>
              <c:f>Literacy!$R$18:$V$18</c:f>
              <c:strCache>
                <c:ptCount val="5"/>
                <c:pt idx="0">
                  <c:v>Arts</c:v>
                </c:pt>
                <c:pt idx="1">
                  <c:v>Business</c:v>
                </c:pt>
                <c:pt idx="2">
                  <c:v>Physical Sciences</c:v>
                </c:pt>
                <c:pt idx="3">
                  <c:v>Agriculture</c:v>
                </c:pt>
                <c:pt idx="4">
                  <c:v>Social/Applied Human Sciences</c:v>
                </c:pt>
              </c:strCache>
            </c:strRef>
          </c:cat>
          <c:val>
            <c:numRef>
              <c:f>Literacy!$R$19:$V$19</c:f>
              <c:numCache>
                <c:formatCode>0%</c:formatCode>
                <c:ptCount val="5"/>
                <c:pt idx="0">
                  <c:v>0.20899999999999999</c:v>
                </c:pt>
                <c:pt idx="1">
                  <c:v>0.111</c:v>
                </c:pt>
                <c:pt idx="2">
                  <c:v>0.111</c:v>
                </c:pt>
                <c:pt idx="3">
                  <c:v>9.4E-2</c:v>
                </c:pt>
                <c:pt idx="4">
                  <c:v>0.28100000000000003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9E6-4E46-BFD5-F8AC59D2FC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6590216"/>
        <c:axId val="666589888"/>
      </c:barChart>
      <c:catAx>
        <c:axId val="666590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589888"/>
        <c:crosses val="autoZero"/>
        <c:auto val="1"/>
        <c:lblAlgn val="ctr"/>
        <c:lblOffset val="100"/>
        <c:noMultiLvlLbl val="0"/>
      </c:catAx>
      <c:valAx>
        <c:axId val="666589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590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D297A0-24B8-4B5C-9875-3BE3F35B0ACF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1B1592-5851-4E98-8AB5-9D38B7B66BC2}">
      <dgm:prSet phldrT="[Text]"/>
      <dgm:spPr>
        <a:solidFill>
          <a:srgbClr val="69A3B9"/>
        </a:solidFill>
      </dgm:spPr>
      <dgm:t>
        <a:bodyPr/>
        <a:lstStyle/>
        <a:p>
          <a:r>
            <a:rPr lang="en-US">
              <a:solidFill>
                <a:schemeClr val="bg1"/>
              </a:solidFill>
              <a:latin typeface="Roboto Regular"/>
            </a:rPr>
            <a:t>What?</a:t>
          </a:r>
        </a:p>
      </dgm:t>
    </dgm:pt>
    <dgm:pt modelId="{07E0FE9E-3814-4E14-862C-03BB1B10DF5C}" type="parTrans" cxnId="{912478A1-2FDE-42DB-9EDB-01DE562039EB}">
      <dgm:prSet/>
      <dgm:spPr/>
      <dgm:t>
        <a:bodyPr/>
        <a:lstStyle/>
        <a:p>
          <a:endParaRPr lang="en-US"/>
        </a:p>
      </dgm:t>
    </dgm:pt>
    <dgm:pt modelId="{A3C2B49B-45AE-44BE-9B6B-2F6325697B55}" type="sibTrans" cxnId="{912478A1-2FDE-42DB-9EDB-01DE562039EB}">
      <dgm:prSet/>
      <dgm:spPr/>
      <dgm:t>
        <a:bodyPr/>
        <a:lstStyle/>
        <a:p>
          <a:endParaRPr lang="en-US"/>
        </a:p>
      </dgm:t>
    </dgm:pt>
    <dgm:pt modelId="{911112E7-59BD-452D-8AE4-B0D9E06A7064}">
      <dgm:prSet phldrT="[Text]" custT="1"/>
      <dgm:spPr/>
      <dgm:t>
        <a:bodyPr/>
        <a:lstStyle/>
        <a:p>
          <a:r>
            <a:rPr lang="en-US" sz="2000" b="1" dirty="0">
              <a:latin typeface="Roboto Regular"/>
            </a:rPr>
            <a:t>What </a:t>
          </a:r>
          <a:r>
            <a:rPr lang="en-US" sz="2000" b="0" dirty="0">
              <a:latin typeface="Roboto Regular"/>
            </a:rPr>
            <a:t>HIPs are students participating in?</a:t>
          </a:r>
          <a:endParaRPr lang="en-US" sz="2000" dirty="0">
            <a:latin typeface="Roboto Regular"/>
          </a:endParaRPr>
        </a:p>
      </dgm:t>
    </dgm:pt>
    <dgm:pt modelId="{A72A8A74-0830-4BCF-A817-62571F7A8705}" type="parTrans" cxnId="{D4BAE3E8-C96E-4853-8390-64CAC30DE967}">
      <dgm:prSet/>
      <dgm:spPr/>
      <dgm:t>
        <a:bodyPr/>
        <a:lstStyle/>
        <a:p>
          <a:endParaRPr lang="en-US"/>
        </a:p>
      </dgm:t>
    </dgm:pt>
    <dgm:pt modelId="{A97A562F-0F04-489E-8354-7437C8B140DE}" type="sibTrans" cxnId="{D4BAE3E8-C96E-4853-8390-64CAC30DE967}">
      <dgm:prSet/>
      <dgm:spPr/>
      <dgm:t>
        <a:bodyPr/>
        <a:lstStyle/>
        <a:p>
          <a:endParaRPr lang="en-US"/>
        </a:p>
      </dgm:t>
    </dgm:pt>
    <dgm:pt modelId="{FC328FBA-F1F9-4446-9D4E-03D8BE96A125}">
      <dgm:prSet phldrT="[Text]"/>
      <dgm:spPr>
        <a:solidFill>
          <a:srgbClr val="69A3B9"/>
        </a:solidFill>
      </dgm:spPr>
      <dgm:t>
        <a:bodyPr/>
        <a:lstStyle/>
        <a:p>
          <a:r>
            <a:rPr lang="en-US">
              <a:latin typeface="Roboto Regular"/>
            </a:rPr>
            <a:t>Where?</a:t>
          </a:r>
        </a:p>
      </dgm:t>
    </dgm:pt>
    <dgm:pt modelId="{E6BB0E32-8F2D-4E3F-AE6B-18ED5669D983}" type="parTrans" cxnId="{042D7AF3-27DF-4433-A0A4-E762C1A2EF74}">
      <dgm:prSet/>
      <dgm:spPr/>
      <dgm:t>
        <a:bodyPr/>
        <a:lstStyle/>
        <a:p>
          <a:endParaRPr lang="en-US"/>
        </a:p>
      </dgm:t>
    </dgm:pt>
    <dgm:pt modelId="{7D50E271-256A-4D66-B49F-14D1C1F49B07}" type="sibTrans" cxnId="{042D7AF3-27DF-4433-A0A4-E762C1A2EF74}">
      <dgm:prSet/>
      <dgm:spPr/>
      <dgm:t>
        <a:bodyPr/>
        <a:lstStyle/>
        <a:p>
          <a:endParaRPr lang="en-US"/>
        </a:p>
      </dgm:t>
    </dgm:pt>
    <dgm:pt modelId="{CD68C46C-C1A8-46F4-B5E6-2F083D915745}">
      <dgm:prSet phldrT="[Text]" custT="1"/>
      <dgm:spPr/>
      <dgm:t>
        <a:bodyPr/>
        <a:lstStyle/>
        <a:p>
          <a:r>
            <a:rPr lang="en-US" sz="2000" b="1">
              <a:latin typeface="Roboto Regular"/>
            </a:rPr>
            <a:t>Where</a:t>
          </a:r>
          <a:r>
            <a:rPr lang="en-US" sz="2000">
              <a:latin typeface="Roboto Regular"/>
            </a:rPr>
            <a:t> do students experience HIPs?</a:t>
          </a:r>
        </a:p>
      </dgm:t>
    </dgm:pt>
    <dgm:pt modelId="{3AB1A4AD-AE4F-405D-B048-7BF98A440C63}" type="parTrans" cxnId="{237C481B-8B22-4CA6-8C9B-854ED167FAD3}">
      <dgm:prSet/>
      <dgm:spPr/>
      <dgm:t>
        <a:bodyPr/>
        <a:lstStyle/>
        <a:p>
          <a:endParaRPr lang="en-US"/>
        </a:p>
      </dgm:t>
    </dgm:pt>
    <dgm:pt modelId="{777F8851-107B-4D14-BFB0-AFDB0F457A14}" type="sibTrans" cxnId="{237C481B-8B22-4CA6-8C9B-854ED167FAD3}">
      <dgm:prSet/>
      <dgm:spPr/>
      <dgm:t>
        <a:bodyPr/>
        <a:lstStyle/>
        <a:p>
          <a:endParaRPr lang="en-US"/>
        </a:p>
      </dgm:t>
    </dgm:pt>
    <dgm:pt modelId="{9F34051F-A4EE-4068-B89C-C4539226FB81}">
      <dgm:prSet phldrT="[Text]"/>
      <dgm:spPr>
        <a:solidFill>
          <a:srgbClr val="69A3B9"/>
        </a:solidFill>
      </dgm:spPr>
      <dgm:t>
        <a:bodyPr/>
        <a:lstStyle/>
        <a:p>
          <a:r>
            <a:rPr lang="en-US">
              <a:latin typeface="Roboto Regular"/>
            </a:rPr>
            <a:t>How?</a:t>
          </a:r>
        </a:p>
      </dgm:t>
    </dgm:pt>
    <dgm:pt modelId="{C11751DE-9E9F-496F-AA81-95EA3313DAD1}" type="parTrans" cxnId="{ABB00484-6D54-4221-AED9-87F3DAE72E70}">
      <dgm:prSet/>
      <dgm:spPr/>
      <dgm:t>
        <a:bodyPr/>
        <a:lstStyle/>
        <a:p>
          <a:endParaRPr lang="en-US"/>
        </a:p>
      </dgm:t>
    </dgm:pt>
    <dgm:pt modelId="{7E4F73B9-BD5A-4142-8718-119A2353A307}" type="sibTrans" cxnId="{ABB00484-6D54-4221-AED9-87F3DAE72E70}">
      <dgm:prSet/>
      <dgm:spPr/>
      <dgm:t>
        <a:bodyPr/>
        <a:lstStyle/>
        <a:p>
          <a:endParaRPr lang="en-US"/>
        </a:p>
      </dgm:t>
    </dgm:pt>
    <dgm:pt modelId="{EA6708B9-0DD2-4D8B-B505-7C03BCB77F7D}">
      <dgm:prSet phldrT="[Text]" custT="1"/>
      <dgm:spPr/>
      <dgm:t>
        <a:bodyPr/>
        <a:lstStyle/>
        <a:p>
          <a:r>
            <a:rPr lang="en-US" sz="2000" b="1" dirty="0">
              <a:latin typeface="Roboto Regular"/>
            </a:rPr>
            <a:t>How </a:t>
          </a:r>
          <a:r>
            <a:rPr lang="en-US" sz="2000" dirty="0">
              <a:latin typeface="Roboto Regular"/>
            </a:rPr>
            <a:t>effective was the educational experience (in relation to the LOs)?</a:t>
          </a:r>
        </a:p>
      </dgm:t>
    </dgm:pt>
    <dgm:pt modelId="{15042898-C067-480D-9B6F-711E22867E06}" type="parTrans" cxnId="{B6C86CA9-9EE3-4867-ADB6-831D3D00A084}">
      <dgm:prSet/>
      <dgm:spPr/>
      <dgm:t>
        <a:bodyPr/>
        <a:lstStyle/>
        <a:p>
          <a:endParaRPr lang="en-US"/>
        </a:p>
      </dgm:t>
    </dgm:pt>
    <dgm:pt modelId="{5D528D7D-BC30-4EE8-B5E7-27640457A168}" type="sibTrans" cxnId="{B6C86CA9-9EE3-4867-ADB6-831D3D00A084}">
      <dgm:prSet/>
      <dgm:spPr/>
      <dgm:t>
        <a:bodyPr/>
        <a:lstStyle/>
        <a:p>
          <a:endParaRPr lang="en-US"/>
        </a:p>
      </dgm:t>
    </dgm:pt>
    <dgm:pt modelId="{66161DE8-789F-449D-9CF0-509B8A0A98D3}" type="pres">
      <dgm:prSet presAssocID="{7FD297A0-24B8-4B5C-9875-3BE3F35B0AC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0EAA178-5DA8-4BCE-ADCD-9E477DC6FCF0}" type="pres">
      <dgm:prSet presAssocID="{8A1B1592-5851-4E98-8AB5-9D38B7B66BC2}" presName="composite" presStyleCnt="0"/>
      <dgm:spPr/>
    </dgm:pt>
    <dgm:pt modelId="{370B2AAC-0961-4D66-9888-F0963D049169}" type="pres">
      <dgm:prSet presAssocID="{8A1B1592-5851-4E98-8AB5-9D38B7B66BC2}" presName="bentUpArrow1" presStyleLbl="alignImgPlace1" presStyleIdx="0" presStyleCnt="2" custLinFactNeighborX="44809" custLinFactNeighborY="-608"/>
      <dgm:spPr>
        <a:solidFill>
          <a:srgbClr val="B8D3DE"/>
        </a:solidFill>
      </dgm:spPr>
    </dgm:pt>
    <dgm:pt modelId="{B84D235D-1061-4070-860B-B6243A699B4F}" type="pres">
      <dgm:prSet presAssocID="{8A1B1592-5851-4E98-8AB5-9D38B7B66BC2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186046-E801-4011-BD38-C7C212F9A354}" type="pres">
      <dgm:prSet presAssocID="{8A1B1592-5851-4E98-8AB5-9D38B7B66BC2}" presName="ChildText" presStyleLbl="revTx" presStyleIdx="0" presStyleCnt="3" custScaleX="264054" custScaleY="126304" custLinFactNeighborX="82164" custLinFactNeighborY="-163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DA290D-AE79-45D7-AF79-F7FB9529A94F}" type="pres">
      <dgm:prSet presAssocID="{A3C2B49B-45AE-44BE-9B6B-2F6325697B55}" presName="sibTrans" presStyleCnt="0"/>
      <dgm:spPr/>
    </dgm:pt>
    <dgm:pt modelId="{63A2C015-DE13-4BAE-AA68-0A5756A4F7A5}" type="pres">
      <dgm:prSet presAssocID="{FC328FBA-F1F9-4446-9D4E-03D8BE96A125}" presName="composite" presStyleCnt="0"/>
      <dgm:spPr/>
    </dgm:pt>
    <dgm:pt modelId="{E342692F-529C-4BA4-9139-0CA2FAF1E33D}" type="pres">
      <dgm:prSet presAssocID="{FC328FBA-F1F9-4446-9D4E-03D8BE96A125}" presName="bentUpArrow1" presStyleLbl="alignImgPlace1" presStyleIdx="1" presStyleCnt="2" custLinFactNeighborX="44809" custLinFactNeighborY="-608"/>
      <dgm:spPr>
        <a:solidFill>
          <a:srgbClr val="B8D3DE"/>
        </a:solidFill>
      </dgm:spPr>
    </dgm:pt>
    <dgm:pt modelId="{F5CABF5A-A7BB-4422-AE40-CAF6C98472DD}" type="pres">
      <dgm:prSet presAssocID="{FC328FBA-F1F9-4446-9D4E-03D8BE96A125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2F594-2781-4AD6-9D46-0E62670C1AA5}" type="pres">
      <dgm:prSet presAssocID="{FC328FBA-F1F9-4446-9D4E-03D8BE96A125}" presName="ChildText" presStyleLbl="revTx" presStyleIdx="1" presStyleCnt="3" custScaleX="247376" custScaleY="143500" custLinFactNeighborX="73477" custLinFactNeighborY="-314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75151-514D-47CE-A437-4CEC57E0E1CB}" type="pres">
      <dgm:prSet presAssocID="{7D50E271-256A-4D66-B49F-14D1C1F49B07}" presName="sibTrans" presStyleCnt="0"/>
      <dgm:spPr/>
    </dgm:pt>
    <dgm:pt modelId="{32568611-387F-4756-8A8A-0447BA01A5C5}" type="pres">
      <dgm:prSet presAssocID="{9F34051F-A4EE-4068-B89C-C4539226FB81}" presName="composite" presStyleCnt="0"/>
      <dgm:spPr/>
    </dgm:pt>
    <dgm:pt modelId="{F04635FA-2577-4FCB-B84B-9F38D59AB6C5}" type="pres">
      <dgm:prSet presAssocID="{9F34051F-A4EE-4068-B89C-C4539226FB81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AF703-97FA-4824-96BA-2418CD8C9C88}" type="pres">
      <dgm:prSet presAssocID="{9F34051F-A4EE-4068-B89C-C4539226FB81}" presName="FinalChildText" presStyleLbl="revTx" presStyleIdx="2" presStyleCnt="3" custScaleX="237134" custScaleY="124104" custLinFactNeighborX="86212" custLinFactNeighborY="-18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16F985-CFC8-8542-B68F-96BEA1B064A3}" type="presOf" srcId="{FC328FBA-F1F9-4446-9D4E-03D8BE96A125}" destId="{F5CABF5A-A7BB-4422-AE40-CAF6C98472DD}" srcOrd="0" destOrd="0" presId="urn:microsoft.com/office/officeart/2005/8/layout/StepDownProcess"/>
    <dgm:cxn modelId="{8BA2D9AA-710A-8349-89D5-5F0706437353}" type="presOf" srcId="{911112E7-59BD-452D-8AE4-B0D9E06A7064}" destId="{92186046-E801-4011-BD38-C7C212F9A354}" srcOrd="0" destOrd="0" presId="urn:microsoft.com/office/officeart/2005/8/layout/StepDownProcess"/>
    <dgm:cxn modelId="{4EC623FC-8448-5D40-B539-01ADBEE81FA2}" type="presOf" srcId="{CD68C46C-C1A8-46F4-B5E6-2F083D915745}" destId="{C672F594-2781-4AD6-9D46-0E62670C1AA5}" srcOrd="0" destOrd="0" presId="urn:microsoft.com/office/officeart/2005/8/layout/StepDownProcess"/>
    <dgm:cxn modelId="{0B092355-FA70-EE42-B3B2-4B1EBA04B3C3}" type="presOf" srcId="{EA6708B9-0DD2-4D8B-B505-7C03BCB77F7D}" destId="{EB8AF703-97FA-4824-96BA-2418CD8C9C88}" srcOrd="0" destOrd="0" presId="urn:microsoft.com/office/officeart/2005/8/layout/StepDownProcess"/>
    <dgm:cxn modelId="{1A096075-5171-2947-BDB0-7F232B5045A0}" type="presOf" srcId="{9F34051F-A4EE-4068-B89C-C4539226FB81}" destId="{F04635FA-2577-4FCB-B84B-9F38D59AB6C5}" srcOrd="0" destOrd="0" presId="urn:microsoft.com/office/officeart/2005/8/layout/StepDownProcess"/>
    <dgm:cxn modelId="{237C481B-8B22-4CA6-8C9B-854ED167FAD3}" srcId="{FC328FBA-F1F9-4446-9D4E-03D8BE96A125}" destId="{CD68C46C-C1A8-46F4-B5E6-2F083D915745}" srcOrd="0" destOrd="0" parTransId="{3AB1A4AD-AE4F-405D-B048-7BF98A440C63}" sibTransId="{777F8851-107B-4D14-BFB0-AFDB0F457A14}"/>
    <dgm:cxn modelId="{042D7AF3-27DF-4433-A0A4-E762C1A2EF74}" srcId="{7FD297A0-24B8-4B5C-9875-3BE3F35B0ACF}" destId="{FC328FBA-F1F9-4446-9D4E-03D8BE96A125}" srcOrd="1" destOrd="0" parTransId="{E6BB0E32-8F2D-4E3F-AE6B-18ED5669D983}" sibTransId="{7D50E271-256A-4D66-B49F-14D1C1F49B07}"/>
    <dgm:cxn modelId="{ABB00484-6D54-4221-AED9-87F3DAE72E70}" srcId="{7FD297A0-24B8-4B5C-9875-3BE3F35B0ACF}" destId="{9F34051F-A4EE-4068-B89C-C4539226FB81}" srcOrd="2" destOrd="0" parTransId="{C11751DE-9E9F-496F-AA81-95EA3313DAD1}" sibTransId="{7E4F73B9-BD5A-4142-8718-119A2353A307}"/>
    <dgm:cxn modelId="{912478A1-2FDE-42DB-9EDB-01DE562039EB}" srcId="{7FD297A0-24B8-4B5C-9875-3BE3F35B0ACF}" destId="{8A1B1592-5851-4E98-8AB5-9D38B7B66BC2}" srcOrd="0" destOrd="0" parTransId="{07E0FE9E-3814-4E14-862C-03BB1B10DF5C}" sibTransId="{A3C2B49B-45AE-44BE-9B6B-2F6325697B55}"/>
    <dgm:cxn modelId="{B6C86CA9-9EE3-4867-ADB6-831D3D00A084}" srcId="{9F34051F-A4EE-4068-B89C-C4539226FB81}" destId="{EA6708B9-0DD2-4D8B-B505-7C03BCB77F7D}" srcOrd="0" destOrd="0" parTransId="{15042898-C067-480D-9B6F-711E22867E06}" sibTransId="{5D528D7D-BC30-4EE8-B5E7-27640457A168}"/>
    <dgm:cxn modelId="{D4BAE3E8-C96E-4853-8390-64CAC30DE967}" srcId="{8A1B1592-5851-4E98-8AB5-9D38B7B66BC2}" destId="{911112E7-59BD-452D-8AE4-B0D9E06A7064}" srcOrd="0" destOrd="0" parTransId="{A72A8A74-0830-4BCF-A817-62571F7A8705}" sibTransId="{A97A562F-0F04-489E-8354-7437C8B140DE}"/>
    <dgm:cxn modelId="{4F7F0046-03AD-2D41-BBED-7AAC7C2EECE1}" type="presOf" srcId="{7FD297A0-24B8-4B5C-9875-3BE3F35B0ACF}" destId="{66161DE8-789F-449D-9CF0-509B8A0A98D3}" srcOrd="0" destOrd="0" presId="urn:microsoft.com/office/officeart/2005/8/layout/StepDownProcess"/>
    <dgm:cxn modelId="{7EDC7F21-C73C-1F45-8F31-B93642644331}" type="presOf" srcId="{8A1B1592-5851-4E98-8AB5-9D38B7B66BC2}" destId="{B84D235D-1061-4070-860B-B6243A699B4F}" srcOrd="0" destOrd="0" presId="urn:microsoft.com/office/officeart/2005/8/layout/StepDownProcess"/>
    <dgm:cxn modelId="{7DEB63ED-0DB8-AB47-A900-7B1825177053}" type="presParOf" srcId="{66161DE8-789F-449D-9CF0-509B8A0A98D3}" destId="{C0EAA178-5DA8-4BCE-ADCD-9E477DC6FCF0}" srcOrd="0" destOrd="0" presId="urn:microsoft.com/office/officeart/2005/8/layout/StepDownProcess"/>
    <dgm:cxn modelId="{171AF986-6B29-E046-818B-26C0C29BC96C}" type="presParOf" srcId="{C0EAA178-5DA8-4BCE-ADCD-9E477DC6FCF0}" destId="{370B2AAC-0961-4D66-9888-F0963D049169}" srcOrd="0" destOrd="0" presId="urn:microsoft.com/office/officeart/2005/8/layout/StepDownProcess"/>
    <dgm:cxn modelId="{26B119CC-2E2C-4448-9080-33807B9941B2}" type="presParOf" srcId="{C0EAA178-5DA8-4BCE-ADCD-9E477DC6FCF0}" destId="{B84D235D-1061-4070-860B-B6243A699B4F}" srcOrd="1" destOrd="0" presId="urn:microsoft.com/office/officeart/2005/8/layout/StepDownProcess"/>
    <dgm:cxn modelId="{259E78D5-6BC6-5E43-960F-67FC1B6607CE}" type="presParOf" srcId="{C0EAA178-5DA8-4BCE-ADCD-9E477DC6FCF0}" destId="{92186046-E801-4011-BD38-C7C212F9A354}" srcOrd="2" destOrd="0" presId="urn:microsoft.com/office/officeart/2005/8/layout/StepDownProcess"/>
    <dgm:cxn modelId="{6FB849A3-3F8C-C14C-B4D9-5B3A4EC9A598}" type="presParOf" srcId="{66161DE8-789F-449D-9CF0-509B8A0A98D3}" destId="{EADA290D-AE79-45D7-AF79-F7FB9529A94F}" srcOrd="1" destOrd="0" presId="urn:microsoft.com/office/officeart/2005/8/layout/StepDownProcess"/>
    <dgm:cxn modelId="{E2A6F9CB-6EA4-FC45-BA81-BCDDEFAE374A}" type="presParOf" srcId="{66161DE8-789F-449D-9CF0-509B8A0A98D3}" destId="{63A2C015-DE13-4BAE-AA68-0A5756A4F7A5}" srcOrd="2" destOrd="0" presId="urn:microsoft.com/office/officeart/2005/8/layout/StepDownProcess"/>
    <dgm:cxn modelId="{2D9C4F0B-280B-C14D-9F87-495A534D58CB}" type="presParOf" srcId="{63A2C015-DE13-4BAE-AA68-0A5756A4F7A5}" destId="{E342692F-529C-4BA4-9139-0CA2FAF1E33D}" srcOrd="0" destOrd="0" presId="urn:microsoft.com/office/officeart/2005/8/layout/StepDownProcess"/>
    <dgm:cxn modelId="{8CEF1D79-1D5C-584E-887A-F9397C437D40}" type="presParOf" srcId="{63A2C015-DE13-4BAE-AA68-0A5756A4F7A5}" destId="{F5CABF5A-A7BB-4422-AE40-CAF6C98472DD}" srcOrd="1" destOrd="0" presId="urn:microsoft.com/office/officeart/2005/8/layout/StepDownProcess"/>
    <dgm:cxn modelId="{C84C1067-E2E8-B24B-BD97-C87D13927AE4}" type="presParOf" srcId="{63A2C015-DE13-4BAE-AA68-0A5756A4F7A5}" destId="{C672F594-2781-4AD6-9D46-0E62670C1AA5}" srcOrd="2" destOrd="0" presId="urn:microsoft.com/office/officeart/2005/8/layout/StepDownProcess"/>
    <dgm:cxn modelId="{D5C6AD77-3562-E94E-90A9-7E0E643D3654}" type="presParOf" srcId="{66161DE8-789F-449D-9CF0-509B8A0A98D3}" destId="{5DC75151-514D-47CE-A437-4CEC57E0E1CB}" srcOrd="3" destOrd="0" presId="urn:microsoft.com/office/officeart/2005/8/layout/StepDownProcess"/>
    <dgm:cxn modelId="{2AA37AF5-5461-9B47-A9BE-91C2DAF94EB6}" type="presParOf" srcId="{66161DE8-789F-449D-9CF0-509B8A0A98D3}" destId="{32568611-387F-4756-8A8A-0447BA01A5C5}" srcOrd="4" destOrd="0" presId="urn:microsoft.com/office/officeart/2005/8/layout/StepDownProcess"/>
    <dgm:cxn modelId="{F08871B0-AB69-E54B-AB8E-0D03B2423752}" type="presParOf" srcId="{32568611-387F-4756-8A8A-0447BA01A5C5}" destId="{F04635FA-2577-4FCB-B84B-9F38D59AB6C5}" srcOrd="0" destOrd="0" presId="urn:microsoft.com/office/officeart/2005/8/layout/StepDownProcess"/>
    <dgm:cxn modelId="{ABDEFFF5-4209-F341-A524-FB477AE487CE}" type="presParOf" srcId="{32568611-387F-4756-8A8A-0447BA01A5C5}" destId="{EB8AF703-97FA-4824-96BA-2418CD8C9C88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B2AAC-0961-4D66-9888-F0963D049169}">
      <dsp:nvSpPr>
        <dsp:cNvPr id="0" name=""/>
        <dsp:cNvSpPr/>
      </dsp:nvSpPr>
      <dsp:spPr>
        <a:xfrm rot="5400000">
          <a:off x="1506622" y="1064696"/>
          <a:ext cx="940305" cy="10705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B8D3D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4D235D-1061-4070-860B-B6243A699B4F}">
      <dsp:nvSpPr>
        <dsp:cNvPr id="0" name=""/>
        <dsp:cNvSpPr/>
      </dsp:nvSpPr>
      <dsp:spPr>
        <a:xfrm>
          <a:off x="777817" y="28066"/>
          <a:ext cx="1582920" cy="1107992"/>
        </a:xfrm>
        <a:prstGeom prst="roundRect">
          <a:avLst>
            <a:gd name="adj" fmla="val 16670"/>
          </a:avLst>
        </a:prstGeom>
        <a:solidFill>
          <a:srgbClr val="69A3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solidFill>
                <a:schemeClr val="bg1"/>
              </a:solidFill>
              <a:latin typeface="Roboto Regular"/>
            </a:rPr>
            <a:t>What?</a:t>
          </a:r>
        </a:p>
      </dsp:txBody>
      <dsp:txXfrm>
        <a:off x="831914" y="82163"/>
        <a:ext cx="1474726" cy="999798"/>
      </dsp:txXfrm>
    </dsp:sp>
    <dsp:sp modelId="{92186046-E801-4011-BD38-C7C212F9A354}">
      <dsp:nvSpPr>
        <dsp:cNvPr id="0" name=""/>
        <dsp:cNvSpPr/>
      </dsp:nvSpPr>
      <dsp:spPr>
        <a:xfrm>
          <a:off x="2362314" y="1334"/>
          <a:ext cx="3039962" cy="1131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>
              <a:latin typeface="Roboto Regular"/>
            </a:rPr>
            <a:t>What </a:t>
          </a:r>
          <a:r>
            <a:rPr lang="en-US" sz="2000" b="0" kern="1200" dirty="0">
              <a:latin typeface="Roboto Regular"/>
            </a:rPr>
            <a:t>HIPs are students participating in?</a:t>
          </a:r>
          <a:endParaRPr lang="en-US" sz="2000" kern="1200" dirty="0">
            <a:latin typeface="Roboto Regular"/>
          </a:endParaRPr>
        </a:p>
      </dsp:txBody>
      <dsp:txXfrm>
        <a:off x="2362314" y="1334"/>
        <a:ext cx="3039962" cy="1131088"/>
      </dsp:txXfrm>
    </dsp:sp>
    <dsp:sp modelId="{E342692F-529C-4BA4-9139-0CA2FAF1E33D}">
      <dsp:nvSpPr>
        <dsp:cNvPr id="0" name=""/>
        <dsp:cNvSpPr/>
      </dsp:nvSpPr>
      <dsp:spPr>
        <a:xfrm rot="5400000">
          <a:off x="3272319" y="2398442"/>
          <a:ext cx="940305" cy="1070504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B8D3D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CABF5A-A7BB-4422-AE40-CAF6C98472DD}">
      <dsp:nvSpPr>
        <dsp:cNvPr id="0" name=""/>
        <dsp:cNvSpPr/>
      </dsp:nvSpPr>
      <dsp:spPr>
        <a:xfrm>
          <a:off x="2543513" y="1361812"/>
          <a:ext cx="1582920" cy="1107992"/>
        </a:xfrm>
        <a:prstGeom prst="roundRect">
          <a:avLst>
            <a:gd name="adj" fmla="val 16670"/>
          </a:avLst>
        </a:prstGeom>
        <a:solidFill>
          <a:srgbClr val="69A3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latin typeface="Roboto Regular"/>
            </a:rPr>
            <a:t>Where?</a:t>
          </a:r>
        </a:p>
      </dsp:txBody>
      <dsp:txXfrm>
        <a:off x="2597610" y="1415909"/>
        <a:ext cx="1474726" cy="999798"/>
      </dsp:txXfrm>
    </dsp:sp>
    <dsp:sp modelId="{C672F594-2781-4AD6-9D46-0E62670C1AA5}">
      <dsp:nvSpPr>
        <dsp:cNvPr id="0" name=""/>
        <dsp:cNvSpPr/>
      </dsp:nvSpPr>
      <dsp:spPr>
        <a:xfrm>
          <a:off x="4124004" y="1244579"/>
          <a:ext cx="2847953" cy="1285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>
              <a:latin typeface="Roboto Regular"/>
            </a:rPr>
            <a:t>Where</a:t>
          </a:r>
          <a:r>
            <a:rPr lang="en-US" sz="2000" kern="1200">
              <a:latin typeface="Roboto Regular"/>
            </a:rPr>
            <a:t> do students experience HIPs?</a:t>
          </a:r>
        </a:p>
      </dsp:txBody>
      <dsp:txXfrm>
        <a:off x="4124004" y="1244579"/>
        <a:ext cx="2847953" cy="1285083"/>
      </dsp:txXfrm>
    </dsp:sp>
    <dsp:sp modelId="{F04635FA-2577-4FCB-B84B-9F38D59AB6C5}">
      <dsp:nvSpPr>
        <dsp:cNvPr id="0" name=""/>
        <dsp:cNvSpPr/>
      </dsp:nvSpPr>
      <dsp:spPr>
        <a:xfrm>
          <a:off x="4309209" y="2608711"/>
          <a:ext cx="1582920" cy="1107992"/>
        </a:xfrm>
        <a:prstGeom prst="roundRect">
          <a:avLst>
            <a:gd name="adj" fmla="val 16670"/>
          </a:avLst>
        </a:prstGeom>
        <a:solidFill>
          <a:srgbClr val="69A3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>
              <a:latin typeface="Roboto Regular"/>
            </a:rPr>
            <a:t>How?</a:t>
          </a:r>
        </a:p>
      </dsp:txBody>
      <dsp:txXfrm>
        <a:off x="4363306" y="2662808"/>
        <a:ext cx="1474726" cy="999798"/>
      </dsp:txXfrm>
    </dsp:sp>
    <dsp:sp modelId="{EB8AF703-97FA-4824-96BA-2418CD8C9C88}">
      <dsp:nvSpPr>
        <dsp:cNvPr id="0" name=""/>
        <dsp:cNvSpPr/>
      </dsp:nvSpPr>
      <dsp:spPr>
        <a:xfrm>
          <a:off x="5880558" y="2590182"/>
          <a:ext cx="2730041" cy="111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b="1" kern="1200" dirty="0">
              <a:latin typeface="Roboto Regular"/>
            </a:rPr>
            <a:t>How </a:t>
          </a:r>
          <a:r>
            <a:rPr lang="en-US" sz="2000" kern="1200" dirty="0">
              <a:latin typeface="Roboto Regular"/>
            </a:rPr>
            <a:t>effective was the educational experience (in relation to the LOs)?</a:t>
          </a:r>
        </a:p>
      </dsp:txBody>
      <dsp:txXfrm>
        <a:off x="5880558" y="2590182"/>
        <a:ext cx="2730041" cy="11113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C07A8-D951-0A46-AEB6-D59E0008CD1E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6A11EC-B508-2045-AC4F-77C9A233B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2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754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317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55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641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7231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893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2963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655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2352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1048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03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47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84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718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365DE-7B31-4E8E-BA16-0FA5BC77C6A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860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1421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146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415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6A11EC-B508-2045-AC4F-77C9A233B1F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25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36546" y="226193"/>
            <a:ext cx="8685537" cy="6405613"/>
          </a:xfrm>
          <a:prstGeom prst="rect">
            <a:avLst/>
          </a:prstGeom>
          <a:solidFill>
            <a:srgbClr val="C20430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57400" y="1600201"/>
            <a:ext cx="6400800" cy="1143000"/>
          </a:xfrm>
        </p:spPr>
        <p:txBody>
          <a:bodyPr anchor="b">
            <a:normAutofit/>
          </a:bodyPr>
          <a:lstStyle>
            <a:lvl1pPr algn="r">
              <a:defRPr sz="3200" b="1" i="0" cap="small" baseline="0">
                <a:solidFill>
                  <a:schemeClr val="bg1"/>
                </a:solidFill>
                <a:latin typeface="Roboto Bold"/>
                <a:cs typeface="Roboto Bold"/>
              </a:defRPr>
            </a:lvl1pPr>
          </a:lstStyle>
          <a:p>
            <a:r>
              <a:rPr lang="en-US"/>
              <a:t>Click To Edit Main Cover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743201"/>
            <a:ext cx="6400800" cy="1447799"/>
          </a:xfrm>
        </p:spPr>
        <p:txBody>
          <a:bodyPr>
            <a:normAutofit/>
          </a:bodyPr>
          <a:lstStyle>
            <a:lvl1pPr marL="0" indent="0" algn="r">
              <a:buNone/>
              <a:defRPr sz="2000" b="0" i="0">
                <a:solidFill>
                  <a:schemeClr val="bg1">
                    <a:lumMod val="7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" y="3883660"/>
            <a:ext cx="3425952" cy="18318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small" baseline="0">
                <a:solidFill>
                  <a:srgbClr val="C2043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0200" y="6172200"/>
            <a:ext cx="2133600" cy="365125"/>
          </a:xfrm>
        </p:spPr>
        <p:txBody>
          <a:bodyPr/>
          <a:lstStyle/>
          <a:p>
            <a:fld id="{1E299A73-78CD-3043-887A-6B31F413CFF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172200"/>
            <a:ext cx="762000" cy="365125"/>
          </a:xfrm>
        </p:spPr>
        <p:txBody>
          <a:bodyPr/>
          <a:lstStyle/>
          <a:p>
            <a:fld id="{8B28C5CC-9D4C-2C47-BC39-09B5A44953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225122" y="5248475"/>
            <a:ext cx="994393" cy="9199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6546" y="226193"/>
            <a:ext cx="8685537" cy="640561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0200" y="6172200"/>
            <a:ext cx="2133600" cy="365125"/>
          </a:xfrm>
        </p:spPr>
        <p:txBody>
          <a:bodyPr/>
          <a:lstStyle/>
          <a:p>
            <a:fld id="{1E299A73-78CD-3043-887A-6B31F413CFF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172200"/>
            <a:ext cx="762000" cy="365125"/>
          </a:xfrm>
        </p:spPr>
        <p:txBody>
          <a:bodyPr/>
          <a:lstStyle/>
          <a:p>
            <a:fld id="{8B28C5CC-9D4C-2C47-BC39-09B5A44953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225122" y="5248475"/>
            <a:ext cx="994393" cy="9199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36546" y="226193"/>
            <a:ext cx="8685537" cy="6405613"/>
          </a:xfrm>
          <a:prstGeom prst="rect">
            <a:avLst/>
          </a:prstGeom>
          <a:solidFill>
            <a:srgbClr val="FFC72A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en-US"/>
              <a:t>Click to Add Table of Content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00200" y="6172200"/>
            <a:ext cx="2133600" cy="365125"/>
          </a:xfrm>
        </p:spPr>
        <p:txBody>
          <a:bodyPr/>
          <a:lstStyle/>
          <a:p>
            <a:fld id="{1E299A73-78CD-3043-887A-6B31F413CFF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19600" y="6172200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172200"/>
            <a:ext cx="762000" cy="365125"/>
          </a:xfrm>
        </p:spPr>
        <p:txBody>
          <a:bodyPr/>
          <a:lstStyle/>
          <a:p>
            <a:fld id="{8B28C5CC-9D4C-2C47-BC39-09B5A44953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225122" y="5248475"/>
            <a:ext cx="994393" cy="9199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36546" y="226193"/>
            <a:ext cx="8685537" cy="6405613"/>
          </a:xfrm>
          <a:prstGeom prst="rect">
            <a:avLst/>
          </a:prstGeom>
          <a:solidFill>
            <a:srgbClr val="69A3B9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76400" y="1600201"/>
            <a:ext cx="6781800" cy="1143000"/>
          </a:xfrm>
        </p:spPr>
        <p:txBody>
          <a:bodyPr anchor="b">
            <a:normAutofit/>
          </a:bodyPr>
          <a:lstStyle>
            <a:lvl1pPr algn="r">
              <a:defRPr sz="2800" b="1" i="0" cap="small" baseline="0">
                <a:solidFill>
                  <a:schemeClr val="bg1"/>
                </a:solidFill>
                <a:latin typeface="Roboto Bold"/>
                <a:cs typeface="Roboto Bold"/>
              </a:defRPr>
            </a:lvl1pPr>
          </a:lstStyle>
          <a:p>
            <a:r>
              <a:rPr lang="en-US"/>
              <a:t>Click to Edit Subsection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743201"/>
            <a:ext cx="6781800" cy="1447799"/>
          </a:xfrm>
        </p:spPr>
        <p:txBody>
          <a:bodyPr>
            <a:normAutofit/>
          </a:bodyPr>
          <a:lstStyle>
            <a:lvl1pPr marL="0" indent="0" algn="r">
              <a:buNone/>
              <a:defRPr sz="2000" b="0" i="0">
                <a:solidFill>
                  <a:schemeClr val="bg1">
                    <a:lumMod val="85000"/>
                  </a:schemeClr>
                </a:solidFill>
                <a:latin typeface="Roboto Regular"/>
                <a:cs typeface="Roboto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225122" y="5248475"/>
            <a:ext cx="994393" cy="9199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BA23C-88EE-4163-B880-BE6BA842FC40}" type="datetime1">
              <a:rPr lang="en-US" smtClean="0"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93C58-3C67-49C4-9880-FE18E20F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8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UOG_PPT_Cover.pdf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1600200"/>
            <a:ext cx="7086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1E299A73-78CD-3043-887A-6B31F413CFF5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8B28C5CC-9D4C-2C47-BC39-09B5A44953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42206"/>
          <a:stretch/>
        </p:blipFill>
        <p:spPr>
          <a:xfrm>
            <a:off x="225122" y="5248475"/>
            <a:ext cx="994393" cy="919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1" r:id="rId4"/>
    <p:sldLayoutId id="2147483652" r:id="rId5"/>
    <p:sldLayoutId id="2147483654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i="0" kern="1200" cap="small" baseline="0">
          <a:solidFill>
            <a:srgbClr val="C20430"/>
          </a:solidFill>
          <a:latin typeface="Roboto Bold"/>
          <a:ea typeface="+mj-ea"/>
          <a:cs typeface="Roboto Bold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•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–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•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–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C3002F"/>
        </a:buClr>
        <a:buFont typeface="Arial"/>
        <a:buChar char="»"/>
        <a:defRPr sz="2000" b="0" i="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hart" Target="../charts/char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ncook@uoguelph.ca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lachap@uoguelph.ca" TargetMode="External"/><Relationship Id="rId4" Type="http://schemas.openxmlformats.org/officeDocument/2006/relationships/hyperlink" Target="mailto:kmenard@uoguelph.c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Student Perception of High Impact Practices and related Learning Outcomes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399" y="3864077"/>
            <a:ext cx="6770077" cy="1551985"/>
          </a:xfrm>
        </p:spPr>
        <p:txBody>
          <a:bodyPr>
            <a:normAutofit/>
          </a:bodyPr>
          <a:lstStyle/>
          <a:p>
            <a:r>
              <a:rPr lang="en-US" sz="1900" dirty="0"/>
              <a:t>Natasha Cook, M.Sc., Kerry Ritchie, Ph.D., </a:t>
            </a:r>
          </a:p>
          <a:p>
            <a:r>
              <a:rPr lang="en-US" sz="1900" dirty="0"/>
              <a:t>Sofie </a:t>
            </a:r>
            <a:r>
              <a:rPr lang="en-US" sz="1900" dirty="0" err="1"/>
              <a:t>Lachapelle</a:t>
            </a:r>
            <a:r>
              <a:rPr lang="en-US" sz="1900" dirty="0"/>
              <a:t>, Ph.D., and Karen Menard, Ph.D.</a:t>
            </a:r>
          </a:p>
          <a:p>
            <a:endParaRPr lang="en-US" sz="1900" i="1" dirty="0"/>
          </a:p>
          <a:p>
            <a:r>
              <a:rPr lang="en-US" sz="1900" dirty="0"/>
              <a:t>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437245" y="5823284"/>
            <a:ext cx="4442861" cy="2555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None/>
              <a:defRPr sz="2000" b="0" i="0" kern="1200">
                <a:solidFill>
                  <a:schemeClr val="bg1">
                    <a:lumMod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None/>
              <a:defRPr sz="2000" b="0" i="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2018 Learning Outcomes and Experiential Learning Symposium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35B82C1-E3EA-4423-B4CB-F78FE2B744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0807451"/>
              </p:ext>
            </p:extLst>
          </p:nvPr>
        </p:nvGraphicFramePr>
        <p:xfrm>
          <a:off x="1092530" y="1683326"/>
          <a:ext cx="7742711" cy="4812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5775" y="257911"/>
            <a:ext cx="7672039" cy="1570889"/>
          </a:xfrm>
        </p:spPr>
        <p:txBody>
          <a:bodyPr>
            <a:normAutofit/>
          </a:bodyPr>
          <a:lstStyle/>
          <a:p>
            <a:r>
              <a:rPr lang="en-US" sz="2400" dirty="0"/>
              <a:t>Do Students Agree that HIPs Contributed Towards the Development of the Five LOs?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73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600200" y="204659"/>
            <a:ext cx="7672039" cy="15708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i="0" kern="1200" cap="small" baseline="0">
                <a:solidFill>
                  <a:srgbClr val="C20430"/>
                </a:solidFill>
                <a:latin typeface="Roboto Bold"/>
                <a:ea typeface="+mj-ea"/>
                <a:cs typeface="Roboto Bold"/>
              </a:defRPr>
            </a:lvl1pPr>
          </a:lstStyle>
          <a:p>
            <a:r>
              <a:rPr lang="en-US" sz="2400" dirty="0"/>
              <a:t>Do Students Agree that HIPs Contributed Towards the Development of the Five LOs?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8CC8964-0877-4938-9751-1BC39FD8F8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9953071"/>
              </p:ext>
            </p:extLst>
          </p:nvPr>
        </p:nvGraphicFramePr>
        <p:xfrm>
          <a:off x="237506" y="1591679"/>
          <a:ext cx="4453246" cy="4790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36E184E8-D2E2-4CF8-B2E4-B3388A0E35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962862"/>
              </p:ext>
            </p:extLst>
          </p:nvPr>
        </p:nvGraphicFramePr>
        <p:xfrm>
          <a:off x="4631378" y="1591679"/>
          <a:ext cx="4251366" cy="4725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791" y="6317673"/>
            <a:ext cx="4620270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5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1471961" y="0"/>
            <a:ext cx="7672039" cy="15708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i="0" kern="1200" cap="small" baseline="0">
                <a:solidFill>
                  <a:srgbClr val="C20430"/>
                </a:solidFill>
                <a:latin typeface="Roboto Bold"/>
                <a:ea typeface="+mj-ea"/>
                <a:cs typeface="Roboto Bold"/>
              </a:defRPr>
            </a:lvl1pPr>
          </a:lstStyle>
          <a:p>
            <a:r>
              <a:rPr lang="en-US" sz="2400" dirty="0"/>
              <a:t>Do Students Agree that HIPs Contributed Towards the Development of the Five LOs?</a:t>
            </a:r>
            <a:br>
              <a:rPr lang="en-US" sz="2400" dirty="0"/>
            </a:br>
            <a:endParaRPr lang="en-US" sz="24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D63E8254-A3F9-45E9-9814-D4AAD6AB13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067788"/>
              </p:ext>
            </p:extLst>
          </p:nvPr>
        </p:nvGraphicFramePr>
        <p:xfrm>
          <a:off x="237506" y="1570889"/>
          <a:ext cx="4358243" cy="4918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1FE39784-A0F2-4795-8BD7-B00E8843D2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522624"/>
              </p:ext>
            </p:extLst>
          </p:nvPr>
        </p:nvGraphicFramePr>
        <p:xfrm>
          <a:off x="4310743" y="1570889"/>
          <a:ext cx="4548250" cy="4845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6791" y="6317673"/>
            <a:ext cx="4620270" cy="25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3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Do we see Differences across disciplines on how Students rated the LOs?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9800022"/>
              </p:ext>
            </p:extLst>
          </p:nvPr>
        </p:nvGraphicFramePr>
        <p:xfrm>
          <a:off x="237506" y="1638795"/>
          <a:ext cx="8597736" cy="4868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947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600200"/>
            <a:ext cx="7086600" cy="500587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Service/Community-based Learning</a:t>
            </a:r>
          </a:p>
          <a:p>
            <a:pPr lvl="1"/>
            <a:r>
              <a:rPr lang="en-US" dirty="0"/>
              <a:t>Teamwork </a:t>
            </a:r>
          </a:p>
          <a:p>
            <a:r>
              <a:rPr lang="en-US" b="1" dirty="0"/>
              <a:t>Diversity/Global Learning </a:t>
            </a:r>
          </a:p>
          <a:p>
            <a:pPr lvl="1"/>
            <a:r>
              <a:rPr lang="en-US" dirty="0"/>
              <a:t>Independence</a:t>
            </a:r>
          </a:p>
          <a:p>
            <a:pPr lvl="1"/>
            <a:r>
              <a:rPr lang="en-US" dirty="0"/>
              <a:t>Language skills and understanding language differences</a:t>
            </a:r>
          </a:p>
          <a:p>
            <a:pPr lvl="1"/>
            <a:r>
              <a:rPr lang="en-US" dirty="0"/>
              <a:t>Networking both personal and professional</a:t>
            </a:r>
          </a:p>
          <a:p>
            <a:pPr lvl="1"/>
            <a:r>
              <a:rPr lang="en-US" dirty="0"/>
              <a:t>Leadership and mentorship</a:t>
            </a:r>
          </a:p>
          <a:p>
            <a:r>
              <a:rPr lang="en-US" b="1" dirty="0"/>
              <a:t>Undergraduate Research</a:t>
            </a:r>
          </a:p>
          <a:p>
            <a:pPr lvl="1"/>
            <a:r>
              <a:rPr lang="en-US" dirty="0"/>
              <a:t>Learned how to do Research Ethics Board Submissions</a:t>
            </a:r>
          </a:p>
          <a:p>
            <a:pPr lvl="1"/>
            <a:r>
              <a:rPr lang="en-US" dirty="0"/>
              <a:t>Understanding the working world </a:t>
            </a:r>
          </a:p>
          <a:p>
            <a:pPr lvl="1"/>
            <a:r>
              <a:rPr lang="en-US" dirty="0"/>
              <a:t>Introductory experience in research fields </a:t>
            </a:r>
          </a:p>
          <a:p>
            <a:pPr lvl="1"/>
            <a:r>
              <a:rPr lang="en-US" dirty="0"/>
              <a:t>Holistic Maturity </a:t>
            </a:r>
          </a:p>
          <a:p>
            <a:pPr lvl="1"/>
            <a:r>
              <a:rPr lang="en-US" dirty="0"/>
              <a:t>Practice of practical skills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75657" y="714254"/>
            <a:ext cx="7511143" cy="1143000"/>
          </a:xfrm>
        </p:spPr>
        <p:txBody>
          <a:bodyPr>
            <a:noAutofit/>
          </a:bodyPr>
          <a:lstStyle/>
          <a:p>
            <a:r>
              <a:rPr lang="en-US" dirty="0"/>
              <a:t>HIPs Qualitative Data: What were some of the benefits students reported?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4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857254"/>
            <a:ext cx="7086600" cy="4800600"/>
          </a:xfrm>
        </p:spPr>
        <p:txBody>
          <a:bodyPr>
            <a:noAutofit/>
          </a:bodyPr>
          <a:lstStyle/>
          <a:p>
            <a:r>
              <a:rPr lang="en-US" b="1" dirty="0"/>
              <a:t>Internships</a:t>
            </a:r>
            <a:r>
              <a:rPr lang="en-US" dirty="0"/>
              <a:t> </a:t>
            </a:r>
            <a:r>
              <a:rPr lang="en-US" i="1" dirty="0"/>
              <a:t>(several additional outcomes added!)</a:t>
            </a:r>
          </a:p>
          <a:p>
            <a:pPr lvl="1"/>
            <a:r>
              <a:rPr lang="en-US" dirty="0"/>
              <a:t>Resume building  </a:t>
            </a:r>
          </a:p>
          <a:p>
            <a:pPr lvl="1"/>
            <a:r>
              <a:rPr lang="en-US" dirty="0"/>
              <a:t>Teaching </a:t>
            </a:r>
          </a:p>
          <a:p>
            <a:pPr lvl="1"/>
            <a:r>
              <a:rPr lang="en-US" dirty="0"/>
              <a:t>Technical skills (coding, data management, lab)</a:t>
            </a:r>
          </a:p>
          <a:p>
            <a:pPr lvl="1"/>
            <a:r>
              <a:rPr lang="en-US" dirty="0"/>
              <a:t>Employability skills, time management, organization, attention to detail  </a:t>
            </a:r>
          </a:p>
          <a:p>
            <a:pPr lvl="1"/>
            <a:r>
              <a:rPr lang="en-US" dirty="0"/>
              <a:t>Multi-tasking </a:t>
            </a:r>
          </a:p>
          <a:p>
            <a:pPr lvl="1"/>
            <a:r>
              <a:rPr lang="en-US" dirty="0"/>
              <a:t>Leadership </a:t>
            </a:r>
          </a:p>
          <a:p>
            <a:pPr lvl="1"/>
            <a:r>
              <a:rPr lang="en-US" dirty="0"/>
              <a:t>Application of course info to hands-on experiences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175657" y="875208"/>
            <a:ext cx="7511143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i="0" kern="1200" cap="small" baseline="0">
                <a:solidFill>
                  <a:srgbClr val="C20430"/>
                </a:solidFill>
                <a:latin typeface="Roboto Bold"/>
                <a:ea typeface="+mj-ea"/>
                <a:cs typeface="Roboto Bold"/>
              </a:defRPr>
            </a:lvl1pPr>
          </a:lstStyle>
          <a:p>
            <a:r>
              <a:rPr lang="en-US" dirty="0"/>
              <a:t>HIPs Qualitative Data: What were some of the benefits students reported?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14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 HIPs Have an Impact on Student Outcomes?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/>
              <a:t>Learning outcomes</a:t>
            </a:r>
          </a:p>
          <a:p>
            <a:pPr marL="0" indent="0">
              <a:buNone/>
            </a:pPr>
            <a:r>
              <a:rPr lang="en-US"/>
              <a:t>Q: </a:t>
            </a:r>
            <a:r>
              <a:rPr lang="en-US" i="1"/>
              <a:t>Does students’ perception of HIPs in relation to the five learning outcomes have an effect on GPA?</a:t>
            </a:r>
          </a:p>
          <a:p>
            <a:pPr marL="0" indent="0">
              <a:buNone/>
            </a:pPr>
            <a:endParaRPr lang="en-US" b="1"/>
          </a:p>
          <a:p>
            <a:pPr marL="0" indent="0">
              <a:buNone/>
            </a:pPr>
            <a:r>
              <a:rPr lang="en-US" b="1"/>
              <a:t>High Impact Practice Design Principles</a:t>
            </a:r>
          </a:p>
          <a:p>
            <a:pPr marL="0" indent="0">
              <a:buNone/>
            </a:pPr>
            <a:r>
              <a:rPr lang="en-US"/>
              <a:t>Q: </a:t>
            </a:r>
            <a:r>
              <a:rPr lang="en-US" i="1"/>
              <a:t>Does students’ perception of the design principles (e.g., student-faculty contact, frequent feedback, etc.) of HIPs have an effect on GPA?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901462" y="4466492"/>
            <a:ext cx="5556738" cy="1323439"/>
          </a:xfrm>
          <a:prstGeom prst="rect">
            <a:avLst/>
          </a:prstGeom>
          <a:solidFill>
            <a:srgbClr val="FFC0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/>
              <a:t>There was no effect on W17 GPA whether students agreed that the learning outcomes or design principles were incorporated in the HIP experience.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472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3360" y="285787"/>
            <a:ext cx="7242717" cy="1453801"/>
          </a:xfrm>
        </p:spPr>
        <p:txBody>
          <a:bodyPr>
            <a:normAutofit/>
          </a:bodyPr>
          <a:lstStyle/>
          <a:p>
            <a:r>
              <a:rPr lang="en-US"/>
              <a:t>Implications of Student-Perspective Data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199" y="1488688"/>
            <a:ext cx="7189237" cy="4986757"/>
          </a:xfrm>
        </p:spPr>
        <p:txBody>
          <a:bodyPr>
            <a:normAutofit/>
          </a:bodyPr>
          <a:lstStyle/>
          <a:p>
            <a:r>
              <a:rPr lang="en-US" dirty="0"/>
              <a:t>Quality Assurance Process &amp; Academic Development</a:t>
            </a:r>
          </a:p>
          <a:p>
            <a:pPr lvl="1"/>
            <a:r>
              <a:rPr lang="en-US" dirty="0"/>
              <a:t>Engage programs on student perception of specific HIPs and related LOs within their curriculum </a:t>
            </a:r>
          </a:p>
          <a:p>
            <a:pPr lvl="1"/>
            <a:r>
              <a:rPr lang="en-US" dirty="0"/>
              <a:t>Allows programs to identify gaps and areas for improvements </a:t>
            </a:r>
          </a:p>
          <a:p>
            <a:r>
              <a:rPr lang="en-US" dirty="0"/>
              <a:t>Institutional Planning</a:t>
            </a:r>
          </a:p>
          <a:p>
            <a:pPr lvl="1"/>
            <a:r>
              <a:rPr lang="en-US" dirty="0"/>
              <a:t>Contributes to broader academic planning initiatives e.g., Teaching and Learning Plan </a:t>
            </a:r>
          </a:p>
          <a:p>
            <a:r>
              <a:rPr lang="en-US" dirty="0"/>
              <a:t>HIPs in the Canadian context</a:t>
            </a:r>
          </a:p>
          <a:p>
            <a:pPr lvl="1"/>
            <a:r>
              <a:rPr lang="en-US" dirty="0"/>
              <a:t>Provides a baseline and contributes to research on HIPs in the context of a Canadian comprehensive university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 with the HIPS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HIPs project - a rich set of data still being analyzed</a:t>
            </a:r>
          </a:p>
          <a:p>
            <a:endParaRPr lang="en-US" dirty="0"/>
          </a:p>
          <a:p>
            <a:r>
              <a:rPr lang="en-US" dirty="0"/>
              <a:t>University-wide conversations continue on</a:t>
            </a:r>
          </a:p>
          <a:p>
            <a:pPr lvl="1"/>
            <a:r>
              <a:rPr lang="en-US" dirty="0"/>
              <a:t>The value of student perception of HIPs and related Learning Outcomes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What HIPs look like and should look like at </a:t>
            </a:r>
            <a:r>
              <a:rPr lang="en-US" dirty="0" err="1"/>
              <a:t>UofG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The value of broad institutional projects and wider collaboration around teaching and learning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18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4985" y="395655"/>
            <a:ext cx="6400800" cy="1143000"/>
          </a:xfrm>
        </p:spPr>
        <p:txBody>
          <a:bodyPr/>
          <a:lstStyle/>
          <a:p>
            <a:pPr algn="l"/>
            <a:r>
              <a:rPr lang="en-US"/>
              <a:t>Contact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8016" y="1658511"/>
            <a:ext cx="6685557" cy="4891642"/>
          </a:xfrm>
          <a:solidFill>
            <a:srgbClr val="C20430"/>
          </a:solidFill>
        </p:spPr>
        <p:txBody>
          <a:bodyPr>
            <a:normAutofit lnSpcReduction="10000"/>
          </a:bodyPr>
          <a:lstStyle/>
          <a:p>
            <a:pPr algn="l"/>
            <a:r>
              <a:rPr lang="en-US" dirty="0"/>
              <a:t>Natasha Cook </a:t>
            </a:r>
          </a:p>
          <a:p>
            <a:pPr algn="l"/>
            <a:r>
              <a:rPr lang="en-US" dirty="0"/>
              <a:t>Research Associate, Institutional Analysis and Research</a:t>
            </a:r>
          </a:p>
          <a:p>
            <a:pPr algn="l"/>
            <a:r>
              <a:rPr lang="en-US" dirty="0"/>
              <a:t>University of Guelph</a:t>
            </a:r>
          </a:p>
          <a:p>
            <a:pPr algn="l"/>
            <a:r>
              <a:rPr lang="en-US" dirty="0">
                <a:solidFill>
                  <a:srgbClr val="69A3B9"/>
                </a:solidFill>
                <a:hlinkClick r:id="rId3"/>
              </a:rPr>
              <a:t>ncook@uoguelph.ca</a:t>
            </a:r>
            <a:r>
              <a:rPr lang="en-US" dirty="0">
                <a:solidFill>
                  <a:srgbClr val="69A3B9"/>
                </a:solidFill>
              </a:rPr>
              <a:t> </a:t>
            </a:r>
          </a:p>
          <a:p>
            <a:pPr algn="l"/>
            <a:endParaRPr lang="en-US" sz="1400" dirty="0"/>
          </a:p>
          <a:p>
            <a:pPr algn="l"/>
            <a:r>
              <a:rPr lang="en-US" dirty="0"/>
              <a:t>Karen Menard </a:t>
            </a:r>
          </a:p>
          <a:p>
            <a:pPr algn="l"/>
            <a:r>
              <a:rPr lang="en-US" dirty="0"/>
              <a:t>AVP, Institutional Analysis and Research </a:t>
            </a:r>
          </a:p>
          <a:p>
            <a:pPr algn="l"/>
            <a:r>
              <a:rPr lang="en-US" dirty="0"/>
              <a:t>University of Guelph</a:t>
            </a:r>
          </a:p>
          <a:p>
            <a:pPr algn="l"/>
            <a:r>
              <a:rPr lang="en-US" dirty="0">
                <a:hlinkClick r:id="rId4"/>
              </a:rPr>
              <a:t>kmenard@uoguelph.ca</a:t>
            </a:r>
            <a:endParaRPr lang="en-US" dirty="0"/>
          </a:p>
          <a:p>
            <a:pPr algn="l"/>
            <a:endParaRPr lang="en-US" sz="1400" dirty="0"/>
          </a:p>
          <a:p>
            <a:pPr algn="l"/>
            <a:r>
              <a:rPr lang="en-US" dirty="0"/>
              <a:t>Sofie </a:t>
            </a:r>
            <a:r>
              <a:rPr lang="en-US" dirty="0" err="1"/>
              <a:t>Lachapelle</a:t>
            </a:r>
            <a:r>
              <a:rPr lang="en-US" dirty="0"/>
              <a:t> </a:t>
            </a:r>
          </a:p>
          <a:p>
            <a:pPr algn="l"/>
            <a:r>
              <a:rPr lang="en-US" dirty="0"/>
              <a:t>Professor, College of Arts </a:t>
            </a:r>
          </a:p>
          <a:p>
            <a:pPr algn="l"/>
            <a:r>
              <a:rPr lang="en-US" dirty="0"/>
              <a:t>University of Guelph</a:t>
            </a:r>
          </a:p>
          <a:p>
            <a:pPr algn="l"/>
            <a:r>
              <a:rPr lang="en-US" dirty="0">
                <a:hlinkClick r:id="rId5"/>
              </a:rPr>
              <a:t>slachap@uoguelph.ca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74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Presentation Learning Outcomes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839668"/>
            <a:ext cx="7086600" cy="4525963"/>
          </a:xfrm>
        </p:spPr>
        <p:txBody>
          <a:bodyPr>
            <a:normAutofit/>
          </a:bodyPr>
          <a:lstStyle/>
          <a:p>
            <a:r>
              <a:rPr lang="en-US" sz="2400" dirty="0"/>
              <a:t>Think about learning outcomes in the context of high impact practices in particular, HIPs that facilitate experiential learning</a:t>
            </a:r>
          </a:p>
          <a:p>
            <a:endParaRPr lang="en-US" sz="2400" dirty="0"/>
          </a:p>
          <a:p>
            <a:r>
              <a:rPr lang="en-US" sz="2400" dirty="0"/>
              <a:t>Learn how the student perspective of HIPs can be useful for academic units as well as broader institutional planning</a:t>
            </a:r>
          </a:p>
        </p:txBody>
      </p:sp>
    </p:spTree>
    <p:extLst>
      <p:ext uri="{BB962C8B-B14F-4D97-AF65-F5344CB8AC3E}">
        <p14:creationId xmlns:p14="http://schemas.microsoft.com/office/powerpoint/2010/main" val="13294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244360"/>
            <a:ext cx="7086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Collecting a baseline for Student Perception of hips </a:t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240766"/>
            <a:ext cx="7086600" cy="45259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2400"/>
          </a:p>
          <a:p>
            <a:r>
              <a:rPr lang="en-US" sz="2400"/>
              <a:t>Winter 2017 Survey</a:t>
            </a:r>
          </a:p>
        </p:txBody>
      </p:sp>
      <p:sp>
        <p:nvSpPr>
          <p:cNvPr id="6" name="Rectangle 5"/>
          <p:cNvSpPr/>
          <p:nvPr/>
        </p:nvSpPr>
        <p:spPr>
          <a:xfrm>
            <a:off x="1961755" y="2278818"/>
            <a:ext cx="708160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Roboto"/>
              </a:rPr>
              <a:t>Who</a:t>
            </a:r>
            <a:r>
              <a:rPr lang="en-US" sz="2000" dirty="0">
                <a:latin typeface="Roboto"/>
              </a:rPr>
              <a:t>: Joint initiative among various offices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Roboto"/>
              </a:rPr>
              <a:t>AVP Academic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Roboto"/>
              </a:rPr>
              <a:t>Institutional Analysis and Research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Roboto"/>
              </a:rPr>
              <a:t>Open Learning &amp; Educational Support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Roboto"/>
              </a:rPr>
              <a:t>5 colleges (Associate Dean Academics, Curriculum managers)</a:t>
            </a:r>
          </a:p>
          <a:p>
            <a:endParaRPr lang="en-US" sz="2000" b="1" dirty="0">
              <a:latin typeface="Roboto"/>
            </a:endParaRPr>
          </a:p>
          <a:p>
            <a:r>
              <a:rPr lang="en-US" sz="2000" b="1" dirty="0">
                <a:latin typeface="Roboto"/>
              </a:rPr>
              <a:t>What</a:t>
            </a:r>
            <a:r>
              <a:rPr lang="en-US" sz="2000" dirty="0">
                <a:latin typeface="Roboto"/>
              </a:rPr>
              <a:t>: Understanding high impact practices at Guelph from the student perspective</a:t>
            </a:r>
          </a:p>
          <a:p>
            <a:r>
              <a:rPr lang="en-US" sz="2000" b="1" dirty="0">
                <a:latin typeface="Roboto"/>
              </a:rPr>
              <a:t>Why</a:t>
            </a:r>
            <a:r>
              <a:rPr lang="en-US" sz="2000" dirty="0">
                <a:latin typeface="Roboto"/>
              </a:rPr>
              <a:t>: Discovering new tools to enhance retention and student success and establish a baseline on high impact practice engagement</a:t>
            </a:r>
          </a:p>
          <a:p>
            <a:endParaRPr lang="en-US" sz="2000" dirty="0"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243916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5108" y="641351"/>
            <a:ext cx="8124092" cy="1143000"/>
          </a:xfrm>
        </p:spPr>
        <p:txBody>
          <a:bodyPr>
            <a:noAutofit/>
          </a:bodyPr>
          <a:lstStyle/>
          <a:p>
            <a:pPr lvl="0"/>
            <a:r>
              <a:rPr lang="en-US" sz="3200" err="1"/>
              <a:t>UofG’s</a:t>
            </a:r>
            <a:r>
              <a:rPr lang="en-US" sz="3200"/>
              <a:t> institutional learning outcomes </a:t>
            </a:r>
            <a:br>
              <a:rPr lang="en-US" sz="3200"/>
            </a:br>
            <a:endParaRPr lang="en-US" sz="320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1317171" y="1495632"/>
            <a:ext cx="7086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tx1"/>
              </a:buClr>
              <a:buFont typeface="Arial"/>
              <a:buChar char="»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/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Critical and Creative Thinking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Literacy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Global Understanding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Communicating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/>
              <a:t>Professional and Ethical Behaviour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229" y="274638"/>
            <a:ext cx="7086600" cy="1143000"/>
          </a:xfrm>
        </p:spPr>
        <p:txBody>
          <a:bodyPr anchor="ctr">
            <a:normAutofit/>
          </a:bodyPr>
          <a:lstStyle/>
          <a:p>
            <a:r>
              <a:rPr lang="en-US" sz="3200" dirty="0"/>
              <a:t>High Impact Practices (HIPs)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2860" y="4870084"/>
            <a:ext cx="7323827" cy="49343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Experiential learning: student is directly involved in the learning experience, “</a:t>
            </a:r>
            <a:r>
              <a:rPr lang="en-US" sz="1800" u="sng" dirty="0"/>
              <a:t>learning by doing</a:t>
            </a:r>
            <a:r>
              <a:rPr lang="en-US" sz="1800" dirty="0"/>
              <a:t>” </a:t>
            </a:r>
          </a:p>
          <a:p>
            <a:r>
              <a:rPr lang="en-US" sz="1800" dirty="0"/>
              <a:t>HIPs can </a:t>
            </a:r>
            <a:r>
              <a:rPr lang="en-US" sz="1800" u="sng" dirty="0"/>
              <a:t>drive experiential learning </a:t>
            </a:r>
            <a:r>
              <a:rPr lang="en-US" sz="1800" dirty="0"/>
              <a:t>opportunities 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93C58-3C67-49C4-9880-FE18E20FCC0C}" type="slidenum">
              <a:rPr lang="en-US" smtClean="0"/>
              <a:t>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822860" y="1134019"/>
            <a:ext cx="4953000" cy="3733800"/>
            <a:chOff x="0" y="0"/>
            <a:chExt cx="2574950" cy="334643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2574950" cy="33464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10" name="Text Box 178"/>
            <p:cNvSpPr txBox="1"/>
            <p:nvPr/>
          </p:nvSpPr>
          <p:spPr>
            <a:xfrm>
              <a:off x="69499" y="177889"/>
              <a:ext cx="2310425" cy="3168549"/>
            </a:xfrm>
            <a:prstGeom prst="rect">
              <a:avLst/>
            </a:prstGeom>
            <a:noFill/>
            <a:ln w="38100" cmpd="thickThin">
              <a:solidFill>
                <a:srgbClr val="FFC72A"/>
              </a:solidFill>
            </a:ln>
            <a:effectLst/>
          </p:spPr>
          <p:style>
            <a:lnRef idx="0">
              <a:schemeClr val="accent1"/>
            </a:lnRef>
            <a:fillRef idx="1002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45720" tIns="9144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800"/>
                </a:spcAft>
              </a:pPr>
              <a:r>
                <a:rPr lang="en-US" sz="1600" b="1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The 10 High Impact Practices (</a:t>
              </a:r>
              <a:r>
                <a:rPr lang="en-US" sz="1600" b="1" dirty="0" err="1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Kuh</a:t>
              </a:r>
              <a:r>
                <a:rPr lang="en-US" sz="1600" b="1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 2008):</a:t>
              </a:r>
              <a:endParaRPr lang="en-US" sz="1600" dirty="0">
                <a:solidFill>
                  <a:schemeClr val="tx1"/>
                </a:solidFill>
                <a:effectLst/>
                <a:ea typeface="Arial" charset="0"/>
                <a:cs typeface="Times New Roman" charset="0"/>
              </a:endParaRP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First Year Seminars 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Common Intellectual Experiences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Learning Communities 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Collaborative Assignments &amp; Projects 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Writing-Intensive Courses </a:t>
              </a:r>
            </a:p>
            <a:p>
              <a:pPr marL="342900" indent="-342900">
                <a:lnSpc>
                  <a:spcPct val="115000"/>
                </a:lnSpc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a typeface="Arial" charset="0"/>
                  <a:cs typeface="Times New Roman" charset="0"/>
                </a:rPr>
                <a:t>Capstone Projects &amp; Courses </a:t>
              </a:r>
              <a:endParaRPr lang="en-US" sz="1600" dirty="0">
                <a:solidFill>
                  <a:schemeClr val="tx1"/>
                </a:solidFill>
                <a:effectLst/>
                <a:ea typeface="Arial" charset="0"/>
                <a:cs typeface="Times New Roman" charset="0"/>
              </a:endParaRP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Undergraduate Research 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Diversity &amp; Global Learning 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Service/Community-based Learning </a:t>
              </a:r>
            </a:p>
            <a:p>
              <a:pPr marL="342900" lvl="0" indent="-342900">
                <a:lnSpc>
                  <a:spcPct val="115000"/>
                </a:lnSpc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1"/>
                  </a:solidFill>
                  <a:effectLst/>
                  <a:ea typeface="Arial" charset="0"/>
                  <a:cs typeface="Times New Roman" charset="0"/>
                </a:rPr>
                <a:t>Internships           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1956544" y="3615420"/>
            <a:ext cx="4449469" cy="1205030"/>
          </a:xfrm>
          <a:prstGeom prst="rect">
            <a:avLst/>
          </a:prstGeom>
          <a:noFill/>
          <a:ln w="412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6590245" y="3150860"/>
            <a:ext cx="2194321" cy="9233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***HIPs that facilitate Experiential Learning</a:t>
            </a:r>
            <a:r>
              <a:rPr lang="en-US" b="1" dirty="0">
                <a:solidFill>
                  <a:srgbClr val="C00000"/>
                </a:solidFill>
                <a:cs typeface="Calibri"/>
              </a:rPr>
              <a:t> "EL Types"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547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9225" y="302630"/>
            <a:ext cx="7086600" cy="1143000"/>
          </a:xfrm>
        </p:spPr>
        <p:txBody>
          <a:bodyPr anchor="ctr">
            <a:normAutofit/>
          </a:bodyPr>
          <a:lstStyle/>
          <a:p>
            <a:r>
              <a:rPr lang="en-US" sz="3200" dirty="0"/>
              <a:t>HIP Survey Question Format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37DED6-D4C7-42EE-AB49-D2E39E64FDE4}" type="slidenum">
              <a:rPr lang="uk-UA" smtClean="0"/>
              <a:t>6</a:t>
            </a:fld>
            <a:endParaRPr lang="uk-UA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8495345"/>
              </p:ext>
            </p:extLst>
          </p:nvPr>
        </p:nvGraphicFramePr>
        <p:xfrm>
          <a:off x="228600" y="1530246"/>
          <a:ext cx="86106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2283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/>
              <a:t>2017 hip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/>
              <a:t>Student self-report measures of engagement in HIPs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26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61500"/>
            <a:ext cx="7086600" cy="1143000"/>
          </a:xfrm>
        </p:spPr>
        <p:txBody>
          <a:bodyPr>
            <a:normAutofit/>
          </a:bodyPr>
          <a:lstStyle/>
          <a:p>
            <a:r>
              <a:rPr lang="en-US" sz="3200"/>
              <a:t>Who responded to the survey?</a:t>
            </a:r>
            <a:br>
              <a:rPr lang="en-US" sz="3200"/>
            </a:br>
            <a:endParaRPr lang="en-US" sz="320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62807" y="1516175"/>
            <a:ext cx="4273063" cy="363611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•"/>
              <a:defRPr sz="2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–"/>
              <a:defRPr sz="24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–"/>
              <a:defRPr sz="1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»"/>
              <a:defRPr sz="1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/>
              <a:t>Response rate: 27% (n=3,183)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/>
              <a:t>Multiple disciplines </a:t>
            </a:r>
            <a:endParaRPr lang="en-US"/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2200"/>
              <a:t>Arts, Social Science, Engineering, Physical Sciences, Business, Agriculture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600"/>
          </a:p>
          <a:p>
            <a:pPr marL="0" indent="0">
              <a:buNone/>
            </a:pPr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248476" y="4177491"/>
            <a:ext cx="4246033" cy="1986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•"/>
              <a:defRPr sz="2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–"/>
              <a:defRPr sz="24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–"/>
              <a:defRPr sz="1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»"/>
              <a:defRPr sz="1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5216194" y="1516175"/>
            <a:ext cx="3525717" cy="36361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•"/>
              <a:defRPr sz="2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–"/>
              <a:defRPr sz="24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•"/>
              <a:defRPr sz="20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–"/>
              <a:defRPr sz="1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C3002F"/>
              </a:buClr>
              <a:buFont typeface="Arial"/>
              <a:buChar char="»"/>
              <a:defRPr sz="1800" b="0" i="0" kern="1200">
                <a:solidFill>
                  <a:schemeClr val="tx1"/>
                </a:solidFill>
                <a:latin typeface="Roboto Regular"/>
                <a:ea typeface="+mn-ea"/>
                <a:cs typeface="Roboto Regular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Response biases: gender, GPA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2200" dirty="0"/>
              <a:t>High proportion of females</a:t>
            </a:r>
          </a:p>
          <a:p>
            <a:pPr marL="685800" lvl="1">
              <a:buFont typeface="Arial" panose="020B0604020202020204" pitchFamily="34" charset="0"/>
              <a:buChar char="•"/>
            </a:pPr>
            <a:r>
              <a:rPr lang="en-US" sz="2200" dirty="0"/>
              <a:t>Students with a higher cumulative GPA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63% consented to link to student information (e.g., GPA)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59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1754B-DD12-466C-A041-F606118C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0200" y="6691"/>
            <a:ext cx="7086600" cy="1143000"/>
          </a:xfrm>
        </p:spPr>
        <p:txBody>
          <a:bodyPr/>
          <a:lstStyle/>
          <a:p>
            <a:r>
              <a:rPr lang="en-US" dirty="0"/>
              <a:t>What HIPs are students reporting?</a:t>
            </a:r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89859313"/>
              </p:ext>
            </p:extLst>
          </p:nvPr>
        </p:nvGraphicFramePr>
        <p:xfrm>
          <a:off x="237506" y="1417638"/>
          <a:ext cx="8654567" cy="51137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84981" y="2024743"/>
            <a:ext cx="2901819" cy="369332"/>
          </a:xfrm>
          <a:prstGeom prst="rect">
            <a:avLst/>
          </a:prstGeom>
          <a:solidFill>
            <a:srgbClr val="FFC72A"/>
          </a:solidFill>
          <a:ln w="19050">
            <a:solidFill>
              <a:srgbClr val="C2043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&gt;2 HIPs reported on average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895106" y="5189519"/>
            <a:ext cx="308760" cy="30875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763488" y="5035141"/>
            <a:ext cx="308760" cy="30875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323112" y="5866415"/>
            <a:ext cx="308760" cy="30875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477492" y="6460932"/>
            <a:ext cx="308760" cy="30875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538847" y="6020793"/>
            <a:ext cx="1379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“EL Types”</a:t>
            </a:r>
          </a:p>
        </p:txBody>
      </p:sp>
    </p:spTree>
    <p:extLst>
      <p:ext uri="{BB962C8B-B14F-4D97-AF65-F5344CB8AC3E}">
        <p14:creationId xmlns:p14="http://schemas.microsoft.com/office/powerpoint/2010/main" val="76197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805</Words>
  <Application>Microsoft Office PowerPoint</Application>
  <PresentationFormat>On-screen Show (4:3)</PresentationFormat>
  <Paragraphs>165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Roboto</vt:lpstr>
      <vt:lpstr>Roboto Bold</vt:lpstr>
      <vt:lpstr>Roboto Regular</vt:lpstr>
      <vt:lpstr>Times New Roman</vt:lpstr>
      <vt:lpstr>Office Theme</vt:lpstr>
      <vt:lpstr>Student Perception of High Impact Practices and related Learning Outcomes</vt:lpstr>
      <vt:lpstr>Presentation Learning Outcomes</vt:lpstr>
      <vt:lpstr>Collecting a baseline for Student Perception of hips   </vt:lpstr>
      <vt:lpstr>UofG’s institutional learning outcomes  </vt:lpstr>
      <vt:lpstr>High Impact Practices (HIPs)</vt:lpstr>
      <vt:lpstr>HIP Survey Question Format </vt:lpstr>
      <vt:lpstr>2017 hip results</vt:lpstr>
      <vt:lpstr>Who responded to the survey? </vt:lpstr>
      <vt:lpstr>What HIPs are students reporting?</vt:lpstr>
      <vt:lpstr>Do Students Agree that HIPs Contributed Towards the Development of the Five LOs? </vt:lpstr>
      <vt:lpstr>PowerPoint Presentation</vt:lpstr>
      <vt:lpstr>PowerPoint Presentation</vt:lpstr>
      <vt:lpstr>Do we see Differences across disciplines on how Students rated the LOs?</vt:lpstr>
      <vt:lpstr>HIPs Qualitative Data: What were some of the benefits students reported?  </vt:lpstr>
      <vt:lpstr>PowerPoint Presentation</vt:lpstr>
      <vt:lpstr>Do HIPs Have an Impact on Student Outcomes?</vt:lpstr>
      <vt:lpstr>Implications of Student-Perspective Data </vt:lpstr>
      <vt:lpstr>What’s next with the HIPS PROJECT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Natasha Cook</dc:creator>
  <cp:lastModifiedBy>Natasha Cook</cp:lastModifiedBy>
  <cp:revision>36</cp:revision>
  <cp:lastPrinted>1601-01-01T00:00:00Z</cp:lastPrinted>
  <dcterms:created xsi:type="dcterms:W3CDTF">1601-01-01T00:00:00Z</dcterms:created>
  <dcterms:modified xsi:type="dcterms:W3CDTF">2018-10-15T13:53:21Z</dcterms:modified>
</cp:coreProperties>
</file>