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6"/>
  </p:notesMasterIdLst>
  <p:sldIdLst>
    <p:sldId id="364" r:id="rId2"/>
    <p:sldId id="349" r:id="rId3"/>
    <p:sldId id="355" r:id="rId4"/>
    <p:sldId id="265" r:id="rId5"/>
    <p:sldId id="268" r:id="rId6"/>
    <p:sldId id="352" r:id="rId7"/>
    <p:sldId id="322" r:id="rId8"/>
    <p:sldId id="259" r:id="rId9"/>
    <p:sldId id="260" r:id="rId10"/>
    <p:sldId id="266" r:id="rId11"/>
    <p:sldId id="354" r:id="rId12"/>
    <p:sldId id="275" r:id="rId13"/>
    <p:sldId id="276" r:id="rId14"/>
    <p:sldId id="353" r:id="rId15"/>
    <p:sldId id="356" r:id="rId16"/>
    <p:sldId id="357" r:id="rId17"/>
    <p:sldId id="358" r:id="rId18"/>
    <p:sldId id="294" r:id="rId19"/>
    <p:sldId id="295" r:id="rId20"/>
    <p:sldId id="270" r:id="rId21"/>
    <p:sldId id="359" r:id="rId22"/>
    <p:sldId id="261" r:id="rId23"/>
    <p:sldId id="360" r:id="rId24"/>
    <p:sldId id="361" r:id="rId25"/>
    <p:sldId id="362" r:id="rId26"/>
    <p:sldId id="258" r:id="rId27"/>
    <p:sldId id="257" r:id="rId28"/>
    <p:sldId id="263" r:id="rId29"/>
    <p:sldId id="302" r:id="rId30"/>
    <p:sldId id="363" r:id="rId31"/>
    <p:sldId id="366" r:id="rId32"/>
    <p:sldId id="262" r:id="rId33"/>
    <p:sldId id="367" r:id="rId34"/>
    <p:sldId id="264"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DAD1"/>
          </a:solidFill>
        </a:fill>
      </a:tcStyle>
    </a:wholeTbl>
    <a:band2H>
      <a:tcTxStyle/>
      <a:tcStyle>
        <a:tcBdr/>
        <a:fill>
          <a:solidFill>
            <a:srgbClr val="EFEDE9"/>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8D5D3"/>
          </a:solidFill>
        </a:fill>
      </a:tcStyle>
    </a:wholeTbl>
    <a:band2H>
      <a:tcTxStyle/>
      <a:tcStyle>
        <a:tcBdr/>
        <a:fill>
          <a:solidFill>
            <a:srgbClr val="EDEBEA"/>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AD1"/>
          </a:solidFill>
        </a:fill>
      </a:tcStyle>
    </a:wholeTbl>
    <a:band2H>
      <a:tcTxStyle/>
      <a:tcStyle>
        <a:tcBdr/>
        <a:fill>
          <a:solidFill>
            <a:srgbClr val="EFED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5D3"/>
          </a:solidFill>
        </a:fill>
      </a:tcStyle>
    </a:wholeTbl>
    <a:band2H>
      <a:tcTxStyle/>
      <a:tcStyle>
        <a:tcBdr/>
        <a:fill>
          <a:solidFill>
            <a:srgbClr val="EDEB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1CE"/>
          </a:solidFill>
        </a:fill>
      </a:tcStyle>
    </a:wholeTbl>
    <a:band2H>
      <a:tcTxStyle/>
      <a:tcStyle>
        <a:tcBdr/>
        <a:fill>
          <a:solidFill>
            <a:srgbClr val="EAEA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94549"/>
  </p:normalViewPr>
  <p:slideViewPr>
    <p:cSldViewPr snapToGrid="0" snapToObjects="1">
      <p:cViewPr varScale="1">
        <p:scale>
          <a:sx n="42" d="100"/>
          <a:sy n="42" d="100"/>
        </p:scale>
        <p:origin x="880" y="208"/>
      </p:cViewPr>
      <p:guideLst/>
    </p:cSldViewPr>
  </p:slideViewPr>
  <p:notesTextViewPr>
    <p:cViewPr>
      <p:scale>
        <a:sx n="1" d="1"/>
        <a:sy n="1" d="1"/>
      </p:scale>
      <p:origin x="0" y="0"/>
    </p:cViewPr>
  </p:notesTextViewPr>
  <p:sorterViewPr>
    <p:cViewPr>
      <p:scale>
        <a:sx n="36" d="100"/>
        <a:sy n="3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taliesimper/Desktop/CAR%202018%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r>
              <a:rPr lang="en-US"/>
              <a:t>Effort level/ score/ year (mean error) </a:t>
            </a:r>
          </a:p>
        </c:rich>
      </c:tx>
      <c:overlay val="0"/>
      <c:spPr>
        <a:noFill/>
        <a:ln>
          <a:noFill/>
        </a:ln>
        <a:effectLst/>
      </c:spPr>
      <c:txPr>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1">
                <a:lumMod val="75000"/>
              </a:schemeClr>
            </a:solidFill>
            <a:ln>
              <a:noFill/>
            </a:ln>
            <a:effectLst/>
          </c:spPr>
          <c:invertIfNegative val="0"/>
          <c:errBars>
            <c:errBarType val="both"/>
            <c:errValType val="cust"/>
            <c:noEndCap val="0"/>
            <c:plus>
              <c:numRef>
                <c:f>Effort!$D$89:$D$96</c:f>
                <c:numCache>
                  <c:formatCode>General</c:formatCode>
                  <c:ptCount val="8"/>
                  <c:pt idx="0">
                    <c:v>0.48199999999999998</c:v>
                  </c:pt>
                  <c:pt idx="1">
                    <c:v>0.23799999999999999</c:v>
                  </c:pt>
                  <c:pt idx="2">
                    <c:v>0.316</c:v>
                  </c:pt>
                  <c:pt idx="3">
                    <c:v>0.45600000000000002</c:v>
                  </c:pt>
                  <c:pt idx="4">
                    <c:v>1.724</c:v>
                  </c:pt>
                  <c:pt idx="5">
                    <c:v>0.68400000000000005</c:v>
                  </c:pt>
                  <c:pt idx="6">
                    <c:v>1.075</c:v>
                  </c:pt>
                  <c:pt idx="7">
                    <c:v>1.8620000000000001</c:v>
                  </c:pt>
                </c:numCache>
              </c:numRef>
            </c:plus>
            <c:minus>
              <c:numRef>
                <c:f>Effort!$D$89:$D$96</c:f>
                <c:numCache>
                  <c:formatCode>General</c:formatCode>
                  <c:ptCount val="8"/>
                  <c:pt idx="0">
                    <c:v>0.48199999999999998</c:v>
                  </c:pt>
                  <c:pt idx="1">
                    <c:v>0.23799999999999999</c:v>
                  </c:pt>
                  <c:pt idx="2">
                    <c:v>0.316</c:v>
                  </c:pt>
                  <c:pt idx="3">
                    <c:v>0.45600000000000002</c:v>
                  </c:pt>
                  <c:pt idx="4">
                    <c:v>1.724</c:v>
                  </c:pt>
                  <c:pt idx="5">
                    <c:v>0.68400000000000005</c:v>
                  </c:pt>
                  <c:pt idx="6">
                    <c:v>1.075</c:v>
                  </c:pt>
                  <c:pt idx="7">
                    <c:v>1.8620000000000001</c:v>
                  </c:pt>
                </c:numCache>
              </c:numRef>
            </c:minus>
            <c:spPr>
              <a:noFill/>
              <a:ln w="22225" cap="flat" cmpd="sng" algn="ctr">
                <a:solidFill>
                  <a:schemeClr val="tx1">
                    <a:lumMod val="65000"/>
                    <a:lumOff val="35000"/>
                  </a:schemeClr>
                </a:solidFill>
                <a:round/>
              </a:ln>
              <a:effectLst/>
            </c:spPr>
          </c:errBars>
          <c:cat>
            <c:multiLvlStrRef>
              <c:f>Effort!$A$89:$B$96</c:f>
              <c:multiLvlStrCache>
                <c:ptCount val="8"/>
                <c:lvl>
                  <c:pt idx="0">
                    <c:v>Little effort</c:v>
                  </c:pt>
                  <c:pt idx="1">
                    <c:v>Moderate effort</c:v>
                  </c:pt>
                  <c:pt idx="2">
                    <c:v>A lot of effort</c:v>
                  </c:pt>
                  <c:pt idx="3">
                    <c:v>Best effort</c:v>
                  </c:pt>
                  <c:pt idx="4">
                    <c:v>Little effort</c:v>
                  </c:pt>
                  <c:pt idx="5">
                    <c:v>Moderate effort</c:v>
                  </c:pt>
                  <c:pt idx="6">
                    <c:v>A lot of effort</c:v>
                  </c:pt>
                  <c:pt idx="7">
                    <c:v>Best effort</c:v>
                  </c:pt>
                </c:lvl>
                <c:lvl>
                  <c:pt idx="0">
                    <c:v>1</c:v>
                  </c:pt>
                  <c:pt idx="4">
                    <c:v>4</c:v>
                  </c:pt>
                </c:lvl>
              </c:multiLvlStrCache>
            </c:multiLvlStrRef>
          </c:cat>
          <c:val>
            <c:numRef>
              <c:f>Effort!$C$89:$C$96</c:f>
              <c:numCache>
                <c:formatCode>General</c:formatCode>
                <c:ptCount val="8"/>
                <c:pt idx="0">
                  <c:v>161.916</c:v>
                </c:pt>
                <c:pt idx="1">
                  <c:v>165.46299999999999</c:v>
                </c:pt>
                <c:pt idx="2">
                  <c:v>167.08600000000001</c:v>
                </c:pt>
                <c:pt idx="3">
                  <c:v>168.35</c:v>
                </c:pt>
                <c:pt idx="4">
                  <c:v>165.5</c:v>
                </c:pt>
                <c:pt idx="5">
                  <c:v>168.685</c:v>
                </c:pt>
                <c:pt idx="6">
                  <c:v>170.63900000000001</c:v>
                </c:pt>
                <c:pt idx="7">
                  <c:v>170.833</c:v>
                </c:pt>
              </c:numCache>
            </c:numRef>
          </c:val>
          <c:extLst>
            <c:ext xmlns:c16="http://schemas.microsoft.com/office/drawing/2014/chart" uri="{C3380CC4-5D6E-409C-BE32-E72D297353CC}">
              <c16:uniqueId val="{00000000-5AE6-4D4C-8C75-511B33B6ECEB}"/>
            </c:ext>
          </c:extLst>
        </c:ser>
        <c:dLbls>
          <c:showLegendKey val="0"/>
          <c:showVal val="0"/>
          <c:showCatName val="0"/>
          <c:showSerName val="0"/>
          <c:showPercent val="0"/>
          <c:showBubbleSize val="0"/>
        </c:dLbls>
        <c:gapWidth val="219"/>
        <c:overlap val="-27"/>
        <c:axId val="-481032112"/>
        <c:axId val="-481553504"/>
      </c:barChart>
      <c:catAx>
        <c:axId val="-48103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481553504"/>
        <c:crosses val="autoZero"/>
        <c:auto val="1"/>
        <c:lblAlgn val="ctr"/>
        <c:lblOffset val="100"/>
        <c:noMultiLvlLbl val="0"/>
      </c:catAx>
      <c:valAx>
        <c:axId val="-481553504"/>
        <c:scaling>
          <c:orientation val="minMax"/>
          <c:max val="173"/>
          <c:min val="158"/>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4810321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6CDCE-3A03-3546-A757-272971445EA0}" type="doc">
      <dgm:prSet loTypeId="urn:microsoft.com/office/officeart/2009/3/layout/RandomtoResultProcess" loCatId="" qsTypeId="urn:microsoft.com/office/officeart/2005/8/quickstyle/3D1" qsCatId="3D" csTypeId="urn:microsoft.com/office/officeart/2005/8/colors/accent1_2" csCatId="accent1" phldr="1"/>
      <dgm:spPr/>
      <dgm:t>
        <a:bodyPr/>
        <a:lstStyle/>
        <a:p>
          <a:endParaRPr lang="en-US"/>
        </a:p>
      </dgm:t>
    </dgm:pt>
    <dgm:pt modelId="{A061BE64-F619-6B4D-B3B9-0F0A58424296}">
      <dgm:prSet custT="1"/>
      <dgm:spPr/>
      <dgm:t>
        <a:bodyPr/>
        <a:lstStyle/>
        <a:p>
          <a:pPr rtl="0"/>
          <a:r>
            <a:rPr lang="en-US" sz="3200" b="1" i="0" dirty="0">
              <a:solidFill>
                <a:schemeClr val="bg1"/>
              </a:solidFill>
              <a:latin typeface="Lucida Sans"/>
              <a:cs typeface="Lucida Sans"/>
            </a:rPr>
            <a:t>Assignment</a:t>
          </a:r>
          <a:endParaRPr lang="en-US" sz="2400" b="1" i="0" dirty="0">
            <a:solidFill>
              <a:schemeClr val="bg1"/>
            </a:solidFill>
            <a:latin typeface="Lucida Sans"/>
            <a:cs typeface="Lucida Sans"/>
          </a:endParaRPr>
        </a:p>
      </dgm:t>
    </dgm:pt>
    <dgm:pt modelId="{2A9CD9F0-F19B-9F45-A6D3-C9C98E63BB52}" type="parTrans" cxnId="{B359D169-15D8-B84B-9FF8-9F1C464B9AD8}">
      <dgm:prSet/>
      <dgm:spPr/>
      <dgm:t>
        <a:bodyPr/>
        <a:lstStyle/>
        <a:p>
          <a:endParaRPr lang="en-US"/>
        </a:p>
      </dgm:t>
    </dgm:pt>
    <dgm:pt modelId="{7E1498D9-CA6B-AC4C-915F-20A8EF6292C2}" type="sibTrans" cxnId="{B359D169-15D8-B84B-9FF8-9F1C464B9AD8}">
      <dgm:prSet/>
      <dgm:spPr/>
      <dgm:t>
        <a:bodyPr/>
        <a:lstStyle/>
        <a:p>
          <a:endParaRPr lang="en-US"/>
        </a:p>
      </dgm:t>
    </dgm:pt>
    <dgm:pt modelId="{440EBFE2-7868-7E48-BB46-1D571CF7271F}">
      <dgm:prSet custT="1"/>
      <dgm:spPr/>
      <dgm:t>
        <a:bodyPr/>
        <a:lstStyle/>
        <a:p>
          <a:pPr rtl="0"/>
          <a:r>
            <a:rPr lang="en-US" sz="3200" b="1" i="0" dirty="0">
              <a:solidFill>
                <a:srgbClr val="FFFFFF"/>
              </a:solidFill>
              <a:latin typeface="Lucida Sans"/>
              <a:cs typeface="Lucida Sans"/>
            </a:rPr>
            <a:t>Course</a:t>
          </a:r>
        </a:p>
      </dgm:t>
    </dgm:pt>
    <dgm:pt modelId="{6BEA69FB-91ED-C747-85E1-6AD7C71674A6}" type="parTrans" cxnId="{505B3B2D-BC40-F743-B60A-EB74D2B1F0B1}">
      <dgm:prSet/>
      <dgm:spPr/>
      <dgm:t>
        <a:bodyPr/>
        <a:lstStyle/>
        <a:p>
          <a:endParaRPr lang="en-US"/>
        </a:p>
      </dgm:t>
    </dgm:pt>
    <dgm:pt modelId="{1D22C5F3-E751-964F-8313-A11F49AE7C28}" type="sibTrans" cxnId="{505B3B2D-BC40-F743-B60A-EB74D2B1F0B1}">
      <dgm:prSet/>
      <dgm:spPr/>
      <dgm:t>
        <a:bodyPr/>
        <a:lstStyle/>
        <a:p>
          <a:endParaRPr lang="en-US"/>
        </a:p>
      </dgm:t>
    </dgm:pt>
    <dgm:pt modelId="{C462DA58-9D5E-6541-A1B8-810D6A36211C}">
      <dgm:prSet custT="1"/>
      <dgm:spPr/>
      <dgm:t>
        <a:bodyPr/>
        <a:lstStyle/>
        <a:p>
          <a:pPr rtl="0"/>
          <a:r>
            <a:rPr lang="en-US" sz="3200" b="1" dirty="0">
              <a:solidFill>
                <a:srgbClr val="FFFFFF"/>
              </a:solidFill>
              <a:latin typeface="Lucida Sans"/>
              <a:cs typeface="Lucida Sans"/>
            </a:rPr>
            <a:t>Program</a:t>
          </a:r>
        </a:p>
      </dgm:t>
    </dgm:pt>
    <dgm:pt modelId="{161AE7A0-EB0C-F941-9269-341E22C279CA}" type="parTrans" cxnId="{678963AF-1F0E-4743-A96C-0A0696080119}">
      <dgm:prSet/>
      <dgm:spPr/>
      <dgm:t>
        <a:bodyPr/>
        <a:lstStyle/>
        <a:p>
          <a:endParaRPr lang="en-US"/>
        </a:p>
      </dgm:t>
    </dgm:pt>
    <dgm:pt modelId="{2EF81408-7318-1746-A4AD-C955D3769728}" type="sibTrans" cxnId="{678963AF-1F0E-4743-A96C-0A0696080119}">
      <dgm:prSet/>
      <dgm:spPr/>
      <dgm:t>
        <a:bodyPr/>
        <a:lstStyle/>
        <a:p>
          <a:endParaRPr lang="en-US"/>
        </a:p>
      </dgm:t>
    </dgm:pt>
    <dgm:pt modelId="{183BC2FC-617B-ED4C-98BD-BD5CD07FC1D9}" type="pres">
      <dgm:prSet presAssocID="{3936CDCE-3A03-3546-A757-272971445EA0}" presName="Name0" presStyleCnt="0">
        <dgm:presLayoutVars>
          <dgm:dir/>
          <dgm:animOne val="branch"/>
          <dgm:animLvl val="lvl"/>
        </dgm:presLayoutVars>
      </dgm:prSet>
      <dgm:spPr/>
    </dgm:pt>
    <dgm:pt modelId="{F95E15A6-A8B0-ED46-BE6C-F74AFB5E6828}" type="pres">
      <dgm:prSet presAssocID="{A061BE64-F619-6B4D-B3B9-0F0A58424296}" presName="chaos" presStyleCnt="0"/>
      <dgm:spPr/>
    </dgm:pt>
    <dgm:pt modelId="{22672516-28AA-A94C-BF7D-67E3F8D5AE02}" type="pres">
      <dgm:prSet presAssocID="{A061BE64-F619-6B4D-B3B9-0F0A58424296}" presName="parTx1" presStyleLbl="revTx" presStyleIdx="0" presStyleCnt="2" custScaleX="105467"/>
      <dgm:spPr/>
    </dgm:pt>
    <dgm:pt modelId="{778FBC70-B5C5-574E-B6E9-2F45F5220C75}" type="pres">
      <dgm:prSet presAssocID="{A061BE64-F619-6B4D-B3B9-0F0A58424296}" presName="c1" presStyleLbl="node1" presStyleIdx="0" presStyleCnt="19" custLinFactX="100000" custLinFactY="-34936" custLinFactNeighborX="182140" custLinFactNeighborY="-100000"/>
      <dgm:spPr/>
    </dgm:pt>
    <dgm:pt modelId="{416188C0-3D22-5E48-8CA1-639EAEE77235}" type="pres">
      <dgm:prSet presAssocID="{A061BE64-F619-6B4D-B3B9-0F0A58424296}" presName="c2" presStyleLbl="node1" presStyleIdx="1" presStyleCnt="19"/>
      <dgm:spPr/>
    </dgm:pt>
    <dgm:pt modelId="{DC7B6119-F29E-2C46-86BF-4E2B2CCE6EE1}" type="pres">
      <dgm:prSet presAssocID="{A061BE64-F619-6B4D-B3B9-0F0A58424296}" presName="c3" presStyleLbl="node1" presStyleIdx="2" presStyleCnt="19" custLinFactX="500000" custLinFactY="217699" custLinFactNeighborX="519944" custLinFactNeighborY="300000"/>
      <dgm:spPr/>
    </dgm:pt>
    <dgm:pt modelId="{16643B3A-0E27-104E-83B8-CE2D7162A627}" type="pres">
      <dgm:prSet presAssocID="{A061BE64-F619-6B4D-B3B9-0F0A58424296}" presName="c4" presStyleLbl="node1" presStyleIdx="3" presStyleCnt="19" custLinFactX="-69990" custLinFactY="100000" custLinFactNeighborX="-100000" custLinFactNeighborY="167128"/>
      <dgm:spPr/>
    </dgm:pt>
    <dgm:pt modelId="{C5D42A39-48BF-B84C-BF01-50EA00F961B8}" type="pres">
      <dgm:prSet presAssocID="{A061BE64-F619-6B4D-B3B9-0F0A58424296}" presName="c5" presStyleLbl="node1" presStyleIdx="4" presStyleCnt="19" custLinFactX="21422" custLinFactY="21422" custLinFactNeighborX="100000" custLinFactNeighborY="100000"/>
      <dgm:spPr/>
    </dgm:pt>
    <dgm:pt modelId="{82561111-BFDB-B845-8D2B-FD84584D7341}" type="pres">
      <dgm:prSet presAssocID="{A061BE64-F619-6B4D-B3B9-0F0A58424296}" presName="c6" presStyleLbl="node1" presStyleIdx="5" presStyleCnt="19" custLinFactY="82133" custLinFactNeighborX="24284" custLinFactNeighborY="100000"/>
      <dgm:spPr/>
    </dgm:pt>
    <dgm:pt modelId="{2275BCF5-DDF2-FC42-A0DB-DFE79334B20E}" type="pres">
      <dgm:prSet presAssocID="{A061BE64-F619-6B4D-B3B9-0F0A58424296}" presName="c7" presStyleLbl="node1" presStyleIdx="6" presStyleCnt="19" custLinFactX="-240879" custLinFactY="233153" custLinFactNeighborX="-300000" custLinFactNeighborY="300000"/>
      <dgm:spPr/>
    </dgm:pt>
    <dgm:pt modelId="{84C09BD1-8F19-6E4F-A2FE-61729ABA7B15}" type="pres">
      <dgm:prSet presAssocID="{A061BE64-F619-6B4D-B3B9-0F0A58424296}" presName="c8" presStyleLbl="node1" presStyleIdx="7" presStyleCnt="19" custLinFactNeighborX="84995" custLinFactNeighborY="48569"/>
      <dgm:spPr/>
    </dgm:pt>
    <dgm:pt modelId="{AA9D284C-EC5E-524D-9676-3BFC632F8459}" type="pres">
      <dgm:prSet presAssocID="{A061BE64-F619-6B4D-B3B9-0F0A58424296}" presName="c9" presStyleLbl="node1" presStyleIdx="8" presStyleCnt="19"/>
      <dgm:spPr/>
    </dgm:pt>
    <dgm:pt modelId="{1ADF066B-1D39-244A-8789-AF016C030B1C}" type="pres">
      <dgm:prSet presAssocID="{A061BE64-F619-6B4D-B3B9-0F0A58424296}" presName="c10" presStyleLbl="node1" presStyleIdx="9" presStyleCnt="19" custScaleX="161155" custScaleY="149062" custLinFactX="266635" custLinFactNeighborX="300000" custLinFactNeighborY="-28332"/>
      <dgm:spPr/>
    </dgm:pt>
    <dgm:pt modelId="{B03F98C6-1709-1043-BAB9-F217B94B894F}" type="pres">
      <dgm:prSet presAssocID="{A061BE64-F619-6B4D-B3B9-0F0A58424296}" presName="c11" presStyleLbl="node1" presStyleIdx="10" presStyleCnt="19" custLinFactX="127839" custLinFactY="100000" custLinFactNeighborX="200000" custLinFactNeighborY="179271"/>
      <dgm:spPr/>
    </dgm:pt>
    <dgm:pt modelId="{F666D783-7EFD-3141-A665-38D83311D950}" type="pres">
      <dgm:prSet presAssocID="{A061BE64-F619-6B4D-B3B9-0F0A58424296}" presName="c12" presStyleLbl="node1" presStyleIdx="11" presStyleCnt="19" custLinFactX="225426" custLinFactY="-202245" custLinFactNeighborX="300000" custLinFactNeighborY="-300000"/>
      <dgm:spPr/>
    </dgm:pt>
    <dgm:pt modelId="{439445C7-DF47-3B40-BDAE-15F3638BDFD8}" type="pres">
      <dgm:prSet presAssocID="{A061BE64-F619-6B4D-B3B9-0F0A58424296}" presName="c13" presStyleLbl="node1" presStyleIdx="12" presStyleCnt="19" custLinFactX="400000" custLinFactNeighborX="418080" custLinFactNeighborY="-47810"/>
      <dgm:spPr/>
    </dgm:pt>
    <dgm:pt modelId="{6E3B04AA-E94F-5443-9942-368E3C56D0C5}" type="pres">
      <dgm:prSet presAssocID="{A061BE64-F619-6B4D-B3B9-0F0A58424296}" presName="c14" presStyleLbl="node1" presStyleIdx="13" presStyleCnt="19" custLinFactX="45706" custLinFactNeighborX="100000" custLinFactNeighborY="-24284"/>
      <dgm:spPr/>
    </dgm:pt>
    <dgm:pt modelId="{D1D9BA83-A70C-8C4D-B7A2-285E0010411B}" type="pres">
      <dgm:prSet presAssocID="{A061BE64-F619-6B4D-B3B9-0F0A58424296}" presName="c15" presStyleLbl="node1" presStyleIdx="14" presStyleCnt="19" custLinFactX="39083" custLinFactNeighborX="100000" custLinFactNeighborY="-30907"/>
      <dgm:spPr/>
    </dgm:pt>
    <dgm:pt modelId="{CE0A1EA2-2362-9248-9937-F69E5BF8674A}" type="pres">
      <dgm:prSet presAssocID="{A061BE64-F619-6B4D-B3B9-0F0A58424296}" presName="c16" presStyleLbl="node1" presStyleIdx="15" presStyleCnt="19" custLinFactX="94275" custLinFactNeighborX="100000"/>
      <dgm:spPr/>
    </dgm:pt>
    <dgm:pt modelId="{07E6B592-4D4F-8D43-9AD4-087CB4CBACBD}" type="pres">
      <dgm:prSet presAssocID="{A061BE64-F619-6B4D-B3B9-0F0A58424296}" presName="c17" presStyleLbl="node1" presStyleIdx="16" presStyleCnt="19" custScaleX="145592" custScaleY="124508" custLinFactX="397213" custLinFactNeighborX="400000" custLinFactNeighborY="16264"/>
      <dgm:spPr/>
    </dgm:pt>
    <dgm:pt modelId="{32BDB58F-AF21-D349-BF76-A5002434F1E9}" type="pres">
      <dgm:prSet presAssocID="{A061BE64-F619-6B4D-B3B9-0F0A58424296}" presName="c18" presStyleLbl="node1" presStyleIdx="17" presStyleCnt="19" custScaleX="165500" custScaleY="141608" custLinFactX="458685" custLinFactY="-179012" custLinFactNeighborX="500000" custLinFactNeighborY="-200000"/>
      <dgm:spPr/>
    </dgm:pt>
    <dgm:pt modelId="{C508E0F6-066A-6D45-90E8-98B4FB1A0D61}" type="pres">
      <dgm:prSet presAssocID="{7E1498D9-CA6B-AC4C-915F-20A8EF6292C2}" presName="chevronComposite1" presStyleCnt="0"/>
      <dgm:spPr/>
    </dgm:pt>
    <dgm:pt modelId="{F413BFFE-5773-2047-977B-6EB6B026B84B}" type="pres">
      <dgm:prSet presAssocID="{7E1498D9-CA6B-AC4C-915F-20A8EF6292C2}" presName="chevron1" presStyleLbl="sibTrans2D1" presStyleIdx="0" presStyleCnt="2" custLinFactNeighborX="-8142"/>
      <dgm:spPr/>
    </dgm:pt>
    <dgm:pt modelId="{55EEB96D-56B5-744A-B27F-0CCE2FEEC065}" type="pres">
      <dgm:prSet presAssocID="{7E1498D9-CA6B-AC4C-915F-20A8EF6292C2}" presName="spChevron1" presStyleCnt="0"/>
      <dgm:spPr/>
    </dgm:pt>
    <dgm:pt modelId="{46760E60-3110-8649-847C-D280EF202280}" type="pres">
      <dgm:prSet presAssocID="{440EBFE2-7868-7E48-BB46-1D571CF7271F}" presName="middle" presStyleCnt="0"/>
      <dgm:spPr/>
    </dgm:pt>
    <dgm:pt modelId="{355D1A6F-FCC0-6B4C-B0F8-7D53855EE470}" type="pres">
      <dgm:prSet presAssocID="{440EBFE2-7868-7E48-BB46-1D571CF7271F}" presName="parTxMid" presStyleLbl="revTx" presStyleIdx="1" presStyleCnt="2"/>
      <dgm:spPr/>
    </dgm:pt>
    <dgm:pt modelId="{89796CB5-CAFB-A948-9552-F27CCC003592}" type="pres">
      <dgm:prSet presAssocID="{440EBFE2-7868-7E48-BB46-1D571CF7271F}" presName="spMid" presStyleCnt="0"/>
      <dgm:spPr/>
    </dgm:pt>
    <dgm:pt modelId="{A575F35C-6F9B-8F45-96D7-187C2B42C130}" type="pres">
      <dgm:prSet presAssocID="{1D22C5F3-E751-964F-8313-A11F49AE7C28}" presName="chevronComposite1" presStyleCnt="0"/>
      <dgm:spPr/>
    </dgm:pt>
    <dgm:pt modelId="{B8A5A507-0F73-A544-A2EC-67858378063A}" type="pres">
      <dgm:prSet presAssocID="{1D22C5F3-E751-964F-8313-A11F49AE7C28}" presName="chevron1" presStyleLbl="sibTrans2D1" presStyleIdx="1" presStyleCnt="2" custLinFactNeighborX="-5096"/>
      <dgm:spPr/>
    </dgm:pt>
    <dgm:pt modelId="{09F57BA6-F795-4B49-B708-90AAFBCC4D82}" type="pres">
      <dgm:prSet presAssocID="{1D22C5F3-E751-964F-8313-A11F49AE7C28}" presName="spChevron1" presStyleCnt="0"/>
      <dgm:spPr/>
    </dgm:pt>
    <dgm:pt modelId="{7066C0A7-DAC5-BC4B-BCB2-D95A735A5D80}" type="pres">
      <dgm:prSet presAssocID="{C462DA58-9D5E-6541-A1B8-810D6A36211C}" presName="last" presStyleCnt="0"/>
      <dgm:spPr/>
    </dgm:pt>
    <dgm:pt modelId="{EFC5196C-AB2D-714D-8843-FB19FC2A0590}" type="pres">
      <dgm:prSet presAssocID="{C462DA58-9D5E-6541-A1B8-810D6A36211C}" presName="circleTx" presStyleLbl="node1" presStyleIdx="18" presStyleCnt="19" custScaleX="121840" custScaleY="119182" custLinFactNeighborX="11559"/>
      <dgm:spPr/>
    </dgm:pt>
    <dgm:pt modelId="{484E6149-D31F-864F-9556-B6DBC8693879}" type="pres">
      <dgm:prSet presAssocID="{C462DA58-9D5E-6541-A1B8-810D6A36211C}" presName="spN" presStyleCnt="0"/>
      <dgm:spPr/>
    </dgm:pt>
  </dgm:ptLst>
  <dgm:cxnLst>
    <dgm:cxn modelId="{9BF87219-9233-8942-92AC-20A79C522B5C}" type="presOf" srcId="{A061BE64-F619-6B4D-B3B9-0F0A58424296}" destId="{22672516-28AA-A94C-BF7D-67E3F8D5AE02}" srcOrd="0" destOrd="0" presId="urn:microsoft.com/office/officeart/2009/3/layout/RandomtoResultProcess"/>
    <dgm:cxn modelId="{C83C212A-FCAE-B941-ABDF-D9214DE24C5A}" type="presOf" srcId="{C462DA58-9D5E-6541-A1B8-810D6A36211C}" destId="{EFC5196C-AB2D-714D-8843-FB19FC2A0590}" srcOrd="0" destOrd="0" presId="urn:microsoft.com/office/officeart/2009/3/layout/RandomtoResultProcess"/>
    <dgm:cxn modelId="{505B3B2D-BC40-F743-B60A-EB74D2B1F0B1}" srcId="{3936CDCE-3A03-3546-A757-272971445EA0}" destId="{440EBFE2-7868-7E48-BB46-1D571CF7271F}" srcOrd="1" destOrd="0" parTransId="{6BEA69FB-91ED-C747-85E1-6AD7C71674A6}" sibTransId="{1D22C5F3-E751-964F-8313-A11F49AE7C28}"/>
    <dgm:cxn modelId="{B359D169-15D8-B84B-9FF8-9F1C464B9AD8}" srcId="{3936CDCE-3A03-3546-A757-272971445EA0}" destId="{A061BE64-F619-6B4D-B3B9-0F0A58424296}" srcOrd="0" destOrd="0" parTransId="{2A9CD9F0-F19B-9F45-A6D3-C9C98E63BB52}" sibTransId="{7E1498D9-CA6B-AC4C-915F-20A8EF6292C2}"/>
    <dgm:cxn modelId="{F21C71A2-7AD7-D74F-90DA-525698915EC6}" type="presOf" srcId="{440EBFE2-7868-7E48-BB46-1D571CF7271F}" destId="{355D1A6F-FCC0-6B4C-B0F8-7D53855EE470}" srcOrd="0" destOrd="0" presId="urn:microsoft.com/office/officeart/2009/3/layout/RandomtoResultProcess"/>
    <dgm:cxn modelId="{678963AF-1F0E-4743-A96C-0A0696080119}" srcId="{3936CDCE-3A03-3546-A757-272971445EA0}" destId="{C462DA58-9D5E-6541-A1B8-810D6A36211C}" srcOrd="2" destOrd="0" parTransId="{161AE7A0-EB0C-F941-9269-341E22C279CA}" sibTransId="{2EF81408-7318-1746-A4AD-C955D3769728}"/>
    <dgm:cxn modelId="{573CEBDE-FA52-0040-A21E-D394462AE621}" type="presOf" srcId="{3936CDCE-3A03-3546-A757-272971445EA0}" destId="{183BC2FC-617B-ED4C-98BD-BD5CD07FC1D9}" srcOrd="0" destOrd="0" presId="urn:microsoft.com/office/officeart/2009/3/layout/RandomtoResultProcess"/>
    <dgm:cxn modelId="{73E095F0-5BDE-0344-8C2F-A7FC10A9EC06}" type="presParOf" srcId="{183BC2FC-617B-ED4C-98BD-BD5CD07FC1D9}" destId="{F95E15A6-A8B0-ED46-BE6C-F74AFB5E6828}" srcOrd="0" destOrd="0" presId="urn:microsoft.com/office/officeart/2009/3/layout/RandomtoResultProcess"/>
    <dgm:cxn modelId="{92418B52-A8FB-074D-AB67-FA4F31259E74}" type="presParOf" srcId="{F95E15A6-A8B0-ED46-BE6C-F74AFB5E6828}" destId="{22672516-28AA-A94C-BF7D-67E3F8D5AE02}" srcOrd="0" destOrd="0" presId="urn:microsoft.com/office/officeart/2009/3/layout/RandomtoResultProcess"/>
    <dgm:cxn modelId="{63F1BD09-2A23-F046-8AE8-DAF4CB61B762}" type="presParOf" srcId="{F95E15A6-A8B0-ED46-BE6C-F74AFB5E6828}" destId="{778FBC70-B5C5-574E-B6E9-2F45F5220C75}" srcOrd="1" destOrd="0" presId="urn:microsoft.com/office/officeart/2009/3/layout/RandomtoResultProcess"/>
    <dgm:cxn modelId="{C76B53EF-E46E-384B-973E-F106B2158F6D}" type="presParOf" srcId="{F95E15A6-A8B0-ED46-BE6C-F74AFB5E6828}" destId="{416188C0-3D22-5E48-8CA1-639EAEE77235}" srcOrd="2" destOrd="0" presId="urn:microsoft.com/office/officeart/2009/3/layout/RandomtoResultProcess"/>
    <dgm:cxn modelId="{07CDC4E9-CF76-564A-9F8F-6ACBA0463667}" type="presParOf" srcId="{F95E15A6-A8B0-ED46-BE6C-F74AFB5E6828}" destId="{DC7B6119-F29E-2C46-86BF-4E2B2CCE6EE1}" srcOrd="3" destOrd="0" presId="urn:microsoft.com/office/officeart/2009/3/layout/RandomtoResultProcess"/>
    <dgm:cxn modelId="{D687BCDF-7C31-B84C-9A1F-FCF3AD16DB07}" type="presParOf" srcId="{F95E15A6-A8B0-ED46-BE6C-F74AFB5E6828}" destId="{16643B3A-0E27-104E-83B8-CE2D7162A627}" srcOrd="4" destOrd="0" presId="urn:microsoft.com/office/officeart/2009/3/layout/RandomtoResultProcess"/>
    <dgm:cxn modelId="{3524EBD5-C9F0-3F40-9F55-F464A13FA756}" type="presParOf" srcId="{F95E15A6-A8B0-ED46-BE6C-F74AFB5E6828}" destId="{C5D42A39-48BF-B84C-BF01-50EA00F961B8}" srcOrd="5" destOrd="0" presId="urn:microsoft.com/office/officeart/2009/3/layout/RandomtoResultProcess"/>
    <dgm:cxn modelId="{477F34E5-4F66-CD41-AB9E-FABDA2FA7192}" type="presParOf" srcId="{F95E15A6-A8B0-ED46-BE6C-F74AFB5E6828}" destId="{82561111-BFDB-B845-8D2B-FD84584D7341}" srcOrd="6" destOrd="0" presId="urn:microsoft.com/office/officeart/2009/3/layout/RandomtoResultProcess"/>
    <dgm:cxn modelId="{4A59D5DC-D187-1A4F-AC03-5FDC7A6D3F35}" type="presParOf" srcId="{F95E15A6-A8B0-ED46-BE6C-F74AFB5E6828}" destId="{2275BCF5-DDF2-FC42-A0DB-DFE79334B20E}" srcOrd="7" destOrd="0" presId="urn:microsoft.com/office/officeart/2009/3/layout/RandomtoResultProcess"/>
    <dgm:cxn modelId="{2C3529E9-5F40-B04D-83A1-DBD1949630BC}" type="presParOf" srcId="{F95E15A6-A8B0-ED46-BE6C-F74AFB5E6828}" destId="{84C09BD1-8F19-6E4F-A2FE-61729ABA7B15}" srcOrd="8" destOrd="0" presId="urn:microsoft.com/office/officeart/2009/3/layout/RandomtoResultProcess"/>
    <dgm:cxn modelId="{6EC8C1C9-D52E-054E-9302-4B3F6CD60DFA}" type="presParOf" srcId="{F95E15A6-A8B0-ED46-BE6C-F74AFB5E6828}" destId="{AA9D284C-EC5E-524D-9676-3BFC632F8459}" srcOrd="9" destOrd="0" presId="urn:microsoft.com/office/officeart/2009/3/layout/RandomtoResultProcess"/>
    <dgm:cxn modelId="{359468F7-6DFB-154D-B1DF-934C2EE0FA67}" type="presParOf" srcId="{F95E15A6-A8B0-ED46-BE6C-F74AFB5E6828}" destId="{1ADF066B-1D39-244A-8789-AF016C030B1C}" srcOrd="10" destOrd="0" presId="urn:microsoft.com/office/officeart/2009/3/layout/RandomtoResultProcess"/>
    <dgm:cxn modelId="{4472608E-CBF3-2042-8445-A4A3758C79EA}" type="presParOf" srcId="{F95E15A6-A8B0-ED46-BE6C-F74AFB5E6828}" destId="{B03F98C6-1709-1043-BAB9-F217B94B894F}" srcOrd="11" destOrd="0" presId="urn:microsoft.com/office/officeart/2009/3/layout/RandomtoResultProcess"/>
    <dgm:cxn modelId="{87ABBB89-D5FC-364A-B017-6E44F9B1C222}" type="presParOf" srcId="{F95E15A6-A8B0-ED46-BE6C-F74AFB5E6828}" destId="{F666D783-7EFD-3141-A665-38D83311D950}" srcOrd="12" destOrd="0" presId="urn:microsoft.com/office/officeart/2009/3/layout/RandomtoResultProcess"/>
    <dgm:cxn modelId="{FE43CB02-50DA-9C46-853D-11DD51820ADA}" type="presParOf" srcId="{F95E15A6-A8B0-ED46-BE6C-F74AFB5E6828}" destId="{439445C7-DF47-3B40-BDAE-15F3638BDFD8}" srcOrd="13" destOrd="0" presId="urn:microsoft.com/office/officeart/2009/3/layout/RandomtoResultProcess"/>
    <dgm:cxn modelId="{71F645A0-C457-E04D-9CE9-D82F02B737AD}" type="presParOf" srcId="{F95E15A6-A8B0-ED46-BE6C-F74AFB5E6828}" destId="{6E3B04AA-E94F-5443-9942-368E3C56D0C5}" srcOrd="14" destOrd="0" presId="urn:microsoft.com/office/officeart/2009/3/layout/RandomtoResultProcess"/>
    <dgm:cxn modelId="{1DBF5886-8249-0E4E-A502-7F0B7B89DFFA}" type="presParOf" srcId="{F95E15A6-A8B0-ED46-BE6C-F74AFB5E6828}" destId="{D1D9BA83-A70C-8C4D-B7A2-285E0010411B}" srcOrd="15" destOrd="0" presId="urn:microsoft.com/office/officeart/2009/3/layout/RandomtoResultProcess"/>
    <dgm:cxn modelId="{F9EA5E59-D91A-0D41-992E-D7DBC1898324}" type="presParOf" srcId="{F95E15A6-A8B0-ED46-BE6C-F74AFB5E6828}" destId="{CE0A1EA2-2362-9248-9937-F69E5BF8674A}" srcOrd="16" destOrd="0" presId="urn:microsoft.com/office/officeart/2009/3/layout/RandomtoResultProcess"/>
    <dgm:cxn modelId="{19A73666-7611-154E-9C9E-A8FBF6272FC1}" type="presParOf" srcId="{F95E15A6-A8B0-ED46-BE6C-F74AFB5E6828}" destId="{07E6B592-4D4F-8D43-9AD4-087CB4CBACBD}" srcOrd="17" destOrd="0" presId="urn:microsoft.com/office/officeart/2009/3/layout/RandomtoResultProcess"/>
    <dgm:cxn modelId="{6E917FCA-97E0-624B-9B00-EC449F7E7D8D}" type="presParOf" srcId="{F95E15A6-A8B0-ED46-BE6C-F74AFB5E6828}" destId="{32BDB58F-AF21-D349-BF76-A5002434F1E9}" srcOrd="18" destOrd="0" presId="urn:microsoft.com/office/officeart/2009/3/layout/RandomtoResultProcess"/>
    <dgm:cxn modelId="{8367BBD5-2BA4-A447-AF44-C6C974582EC9}" type="presParOf" srcId="{183BC2FC-617B-ED4C-98BD-BD5CD07FC1D9}" destId="{C508E0F6-066A-6D45-90E8-98B4FB1A0D61}" srcOrd="1" destOrd="0" presId="urn:microsoft.com/office/officeart/2009/3/layout/RandomtoResultProcess"/>
    <dgm:cxn modelId="{6B68E1E9-3D24-6C44-BF4E-B15790818986}" type="presParOf" srcId="{C508E0F6-066A-6D45-90E8-98B4FB1A0D61}" destId="{F413BFFE-5773-2047-977B-6EB6B026B84B}" srcOrd="0" destOrd="0" presId="urn:microsoft.com/office/officeart/2009/3/layout/RandomtoResultProcess"/>
    <dgm:cxn modelId="{1864F62E-B126-5045-A14A-5055C7957A8D}" type="presParOf" srcId="{C508E0F6-066A-6D45-90E8-98B4FB1A0D61}" destId="{55EEB96D-56B5-744A-B27F-0CCE2FEEC065}" srcOrd="1" destOrd="0" presId="urn:microsoft.com/office/officeart/2009/3/layout/RandomtoResultProcess"/>
    <dgm:cxn modelId="{2AF713E6-A59E-A74D-A6E3-DCB7A2398C83}" type="presParOf" srcId="{183BC2FC-617B-ED4C-98BD-BD5CD07FC1D9}" destId="{46760E60-3110-8649-847C-D280EF202280}" srcOrd="2" destOrd="0" presId="urn:microsoft.com/office/officeart/2009/3/layout/RandomtoResultProcess"/>
    <dgm:cxn modelId="{3ED96E59-538F-6746-B446-4157F30D0CB0}" type="presParOf" srcId="{46760E60-3110-8649-847C-D280EF202280}" destId="{355D1A6F-FCC0-6B4C-B0F8-7D53855EE470}" srcOrd="0" destOrd="0" presId="urn:microsoft.com/office/officeart/2009/3/layout/RandomtoResultProcess"/>
    <dgm:cxn modelId="{29433FF2-EED5-3F41-A162-40B9CC7DD9DE}" type="presParOf" srcId="{46760E60-3110-8649-847C-D280EF202280}" destId="{89796CB5-CAFB-A948-9552-F27CCC003592}" srcOrd="1" destOrd="0" presId="urn:microsoft.com/office/officeart/2009/3/layout/RandomtoResultProcess"/>
    <dgm:cxn modelId="{3E1050EE-9816-AE43-B1E0-930DE094E8E3}" type="presParOf" srcId="{183BC2FC-617B-ED4C-98BD-BD5CD07FC1D9}" destId="{A575F35C-6F9B-8F45-96D7-187C2B42C130}" srcOrd="3" destOrd="0" presId="urn:microsoft.com/office/officeart/2009/3/layout/RandomtoResultProcess"/>
    <dgm:cxn modelId="{3AA9887C-9414-734E-A745-FD95F65E428E}" type="presParOf" srcId="{A575F35C-6F9B-8F45-96D7-187C2B42C130}" destId="{B8A5A507-0F73-A544-A2EC-67858378063A}" srcOrd="0" destOrd="0" presId="urn:microsoft.com/office/officeart/2009/3/layout/RandomtoResultProcess"/>
    <dgm:cxn modelId="{627D2E5D-20C0-5344-BF38-68742E5ADC78}" type="presParOf" srcId="{A575F35C-6F9B-8F45-96D7-187C2B42C130}" destId="{09F57BA6-F795-4B49-B708-90AAFBCC4D82}" srcOrd="1" destOrd="0" presId="urn:microsoft.com/office/officeart/2009/3/layout/RandomtoResultProcess"/>
    <dgm:cxn modelId="{D7B1A83F-6D56-D141-B760-6A198A4BF81C}" type="presParOf" srcId="{183BC2FC-617B-ED4C-98BD-BD5CD07FC1D9}" destId="{7066C0A7-DAC5-BC4B-BCB2-D95A735A5D80}" srcOrd="4" destOrd="0" presId="urn:microsoft.com/office/officeart/2009/3/layout/RandomtoResultProcess"/>
    <dgm:cxn modelId="{3BB2FCC9-611F-E24D-A1D0-443B9C46FF36}" type="presParOf" srcId="{7066C0A7-DAC5-BC4B-BCB2-D95A735A5D80}" destId="{EFC5196C-AB2D-714D-8843-FB19FC2A0590}" srcOrd="0" destOrd="0" presId="urn:microsoft.com/office/officeart/2009/3/layout/RandomtoResultProcess"/>
    <dgm:cxn modelId="{C2181DC7-44DA-004D-9CDD-A686991FD9BD}" type="presParOf" srcId="{7066C0A7-DAC5-BC4B-BCB2-D95A735A5D80}" destId="{484E6149-D31F-864F-9556-B6DBC8693879}"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2516-28AA-A94C-BF7D-67E3F8D5AE02}">
      <dsp:nvSpPr>
        <dsp:cNvPr id="0" name=""/>
        <dsp:cNvSpPr/>
      </dsp:nvSpPr>
      <dsp:spPr>
        <a:xfrm>
          <a:off x="161559" y="2410091"/>
          <a:ext cx="4238136" cy="132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en-US" sz="3200" b="1" i="0" kern="1200" dirty="0">
              <a:solidFill>
                <a:schemeClr val="bg1"/>
              </a:solidFill>
              <a:latin typeface="Lucida Sans"/>
              <a:cs typeface="Lucida Sans"/>
            </a:rPr>
            <a:t>Assignment</a:t>
          </a:r>
          <a:endParaRPr lang="en-US" sz="2400" b="1" i="0" kern="1200" dirty="0">
            <a:solidFill>
              <a:schemeClr val="bg1"/>
            </a:solidFill>
            <a:latin typeface="Lucida Sans"/>
            <a:cs typeface="Lucida Sans"/>
          </a:endParaRPr>
        </a:p>
      </dsp:txBody>
      <dsp:txXfrm>
        <a:off x="161559" y="2410091"/>
        <a:ext cx="4238136" cy="1324261"/>
      </dsp:txXfrm>
    </dsp:sp>
    <dsp:sp modelId="{778FBC70-B5C5-574E-B6E9-2F45F5220C75}">
      <dsp:nvSpPr>
        <dsp:cNvPr id="0" name=""/>
        <dsp:cNvSpPr/>
      </dsp:nvSpPr>
      <dsp:spPr>
        <a:xfrm>
          <a:off x="1168695" y="1576011"/>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6188C0-3D22-5E48-8CA1-639EAEE77235}">
      <dsp:nvSpPr>
        <dsp:cNvPr id="0" name=""/>
        <dsp:cNvSpPr/>
      </dsp:nvSpPr>
      <dsp:spPr>
        <a:xfrm>
          <a:off x="490591" y="1559824"/>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7B6119-F29E-2C46-86BF-4E2B2CCE6EE1}">
      <dsp:nvSpPr>
        <dsp:cNvPr id="0" name=""/>
        <dsp:cNvSpPr/>
      </dsp:nvSpPr>
      <dsp:spPr>
        <a:xfrm>
          <a:off x="6150842" y="4249759"/>
          <a:ext cx="502306" cy="5023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6643B3A-0E27-104E-83B8-CE2D7162A627}">
      <dsp:nvSpPr>
        <dsp:cNvPr id="0" name=""/>
        <dsp:cNvSpPr/>
      </dsp:nvSpPr>
      <dsp:spPr>
        <a:xfrm>
          <a:off x="931739" y="2010938"/>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5D42A39-48BF-B84C-BF01-50EA00F961B8}">
      <dsp:nvSpPr>
        <dsp:cNvPr id="0" name=""/>
        <dsp:cNvSpPr/>
      </dsp:nvSpPr>
      <dsp:spPr>
        <a:xfrm>
          <a:off x="2444997" y="1366187"/>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2561111-BFDB-B845-8D2B-FD84584D7341}">
      <dsp:nvSpPr>
        <dsp:cNvPr id="0" name=""/>
        <dsp:cNvSpPr/>
      </dsp:nvSpPr>
      <dsp:spPr>
        <a:xfrm>
          <a:off x="2850511" y="1873505"/>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75BCF5-DDF2-FC42-A0DB-DFE79334B20E}">
      <dsp:nvSpPr>
        <dsp:cNvPr id="0" name=""/>
        <dsp:cNvSpPr/>
      </dsp:nvSpPr>
      <dsp:spPr>
        <a:xfrm>
          <a:off x="503528" y="4193133"/>
          <a:ext cx="502306" cy="5023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4C09BD1-8F19-6E4F-A2FE-61729ABA7B15}">
      <dsp:nvSpPr>
        <dsp:cNvPr id="0" name=""/>
        <dsp:cNvSpPr/>
      </dsp:nvSpPr>
      <dsp:spPr>
        <a:xfrm>
          <a:off x="4118595" y="2162583"/>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9D284C-EC5E-524D-9676-3BFC632F8459}">
      <dsp:nvSpPr>
        <dsp:cNvPr id="0" name=""/>
        <dsp:cNvSpPr/>
      </dsp:nvSpPr>
      <dsp:spPr>
        <a:xfrm>
          <a:off x="4115414" y="2499593"/>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ADF066B-1D39-244A-8789-AF016C030B1C}">
      <dsp:nvSpPr>
        <dsp:cNvPr id="0" name=""/>
        <dsp:cNvSpPr/>
      </dsp:nvSpPr>
      <dsp:spPr>
        <a:xfrm>
          <a:off x="6194521" y="1125313"/>
          <a:ext cx="1324622" cy="122522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3F98C6-1709-1043-BAB9-F217B94B894F}">
      <dsp:nvSpPr>
        <dsp:cNvPr id="0" name=""/>
        <dsp:cNvSpPr/>
      </dsp:nvSpPr>
      <dsp:spPr>
        <a:xfrm>
          <a:off x="1091017" y="4153046"/>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66D783-7EFD-3141-A665-38D83311D950}">
      <dsp:nvSpPr>
        <dsp:cNvPr id="0" name=""/>
        <dsp:cNvSpPr/>
      </dsp:nvSpPr>
      <dsp:spPr>
        <a:xfrm>
          <a:off x="2950834" y="1140309"/>
          <a:ext cx="502306" cy="5023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9445C7-DF47-3B40-BDAE-15F3638BDFD8}">
      <dsp:nvSpPr>
        <dsp:cNvPr id="0" name=""/>
        <dsp:cNvSpPr/>
      </dsp:nvSpPr>
      <dsp:spPr>
        <a:xfrm>
          <a:off x="6959964" y="3671811"/>
          <a:ext cx="730626" cy="7306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E3B04AA-E94F-5443-9942-368E3C56D0C5}">
      <dsp:nvSpPr>
        <dsp:cNvPr id="0" name=""/>
        <dsp:cNvSpPr/>
      </dsp:nvSpPr>
      <dsp:spPr>
        <a:xfrm>
          <a:off x="2388368" y="4525261"/>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1D9BA83-A70C-8C4D-B7A2-285E0010411B}">
      <dsp:nvSpPr>
        <dsp:cNvPr id="0" name=""/>
        <dsp:cNvSpPr/>
      </dsp:nvSpPr>
      <dsp:spPr>
        <a:xfrm>
          <a:off x="2800246" y="3865876"/>
          <a:ext cx="502306" cy="5023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E0A1EA2-2362-9248-9937-F69E5BF8674A}">
      <dsp:nvSpPr>
        <dsp:cNvPr id="0" name=""/>
        <dsp:cNvSpPr/>
      </dsp:nvSpPr>
      <dsp:spPr>
        <a:xfrm>
          <a:off x="3170131" y="4647636"/>
          <a:ext cx="319649" cy="3196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E6B592-4D4F-8D43-9AD4-087CB4CBACBD}">
      <dsp:nvSpPr>
        <dsp:cNvPr id="0" name=""/>
        <dsp:cNvSpPr/>
      </dsp:nvSpPr>
      <dsp:spPr>
        <a:xfrm>
          <a:off x="8609990" y="3960920"/>
          <a:ext cx="1063734" cy="90968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2BDB58F-AF21-D349-BF76-A5002434F1E9}">
      <dsp:nvSpPr>
        <dsp:cNvPr id="0" name=""/>
        <dsp:cNvSpPr/>
      </dsp:nvSpPr>
      <dsp:spPr>
        <a:xfrm>
          <a:off x="8587438" y="1744318"/>
          <a:ext cx="831316" cy="71130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413BFFE-5773-2047-977B-6EB6B026B84B}">
      <dsp:nvSpPr>
        <dsp:cNvPr id="0" name=""/>
        <dsp:cNvSpPr/>
      </dsp:nvSpPr>
      <dsp:spPr>
        <a:xfrm>
          <a:off x="4483111" y="1648581"/>
          <a:ext cx="1475201" cy="2816320"/>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55D1A6F-FCC0-6B4C-B0F8-7D53855EE470}">
      <dsp:nvSpPr>
        <dsp:cNvPr id="0" name=""/>
        <dsp:cNvSpPr/>
      </dsp:nvSpPr>
      <dsp:spPr>
        <a:xfrm>
          <a:off x="6078423" y="1649949"/>
          <a:ext cx="4023276" cy="2816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en-US" sz="3200" b="1" i="0" kern="1200" dirty="0">
              <a:solidFill>
                <a:srgbClr val="FFFFFF"/>
              </a:solidFill>
              <a:latin typeface="Lucida Sans"/>
              <a:cs typeface="Lucida Sans"/>
            </a:rPr>
            <a:t>Course</a:t>
          </a:r>
        </a:p>
      </dsp:txBody>
      <dsp:txXfrm>
        <a:off x="6078423" y="1649949"/>
        <a:ext cx="4023276" cy="2816293"/>
      </dsp:txXfrm>
    </dsp:sp>
    <dsp:sp modelId="{B8A5A507-0F73-A544-A2EC-67858378063A}">
      <dsp:nvSpPr>
        <dsp:cNvPr id="0" name=""/>
        <dsp:cNvSpPr/>
      </dsp:nvSpPr>
      <dsp:spPr>
        <a:xfrm>
          <a:off x="10026523" y="1648581"/>
          <a:ext cx="1475201" cy="2816320"/>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FC5196C-AB2D-714D-8843-FB19FC2A0590}">
      <dsp:nvSpPr>
        <dsp:cNvPr id="0" name=""/>
        <dsp:cNvSpPr/>
      </dsp:nvSpPr>
      <dsp:spPr>
        <a:xfrm>
          <a:off x="11619984" y="1087843"/>
          <a:ext cx="4166665" cy="40757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rgbClr val="FFFFFF"/>
              </a:solidFill>
              <a:latin typeface="Lucida Sans"/>
              <a:cs typeface="Lucida Sans"/>
            </a:rPr>
            <a:t>Program</a:t>
          </a:r>
        </a:p>
      </dsp:txBody>
      <dsp:txXfrm>
        <a:off x="12230178" y="1684725"/>
        <a:ext cx="2946277" cy="2882003"/>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1143000" y="685800"/>
            <a:ext cx="4572000" cy="3429000"/>
          </a:xfrm>
          <a:prstGeom prst="rect">
            <a:avLst/>
          </a:prstGeom>
        </p:spPr>
        <p:txBody>
          <a:bodyPr/>
          <a:lstStyle/>
          <a:p>
            <a:endParaRPr/>
          </a:p>
        </p:txBody>
      </p:sp>
      <p:sp>
        <p:nvSpPr>
          <p:cNvPr id="163" name="Shape 1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Marking course assignments- where do they fit in the big picture </a:t>
            </a:r>
          </a:p>
          <a:p>
            <a:endParaRPr lang="en-US" dirty="0"/>
          </a:p>
        </p:txBody>
      </p:sp>
      <p:sp>
        <p:nvSpPr>
          <p:cNvPr id="4" name="Slide Number Placeholder 3"/>
          <p:cNvSpPr>
            <a:spLocks noGrp="1"/>
          </p:cNvSpPr>
          <p:nvPr>
            <p:ph type="sldNum" sz="quarter" idx="10"/>
          </p:nvPr>
        </p:nvSpPr>
        <p:spPr/>
        <p:txBody>
          <a:bodyPr/>
          <a:lstStyle/>
          <a:p>
            <a:fld id="{DE553582-52F5-DF49-A08D-5D43081ECB64}" type="slidenum">
              <a:rPr lang="en-US" smtClean="0"/>
              <a:t>8</a:t>
            </a:fld>
            <a:endParaRPr lang="en-US"/>
          </a:p>
        </p:txBody>
      </p:sp>
    </p:spTree>
    <p:extLst>
      <p:ext uri="{BB962C8B-B14F-4D97-AF65-F5344CB8AC3E}">
        <p14:creationId xmlns:p14="http://schemas.microsoft.com/office/powerpoint/2010/main" val="348596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xfrm>
            <a:off x="381000" y="685800"/>
            <a:ext cx="6096000" cy="3429000"/>
          </a:xfrm>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lvl1pPr defTabSz="457200">
              <a:defRPr sz="1200"/>
            </a:lvl1pPr>
          </a:lstStyle>
          <a:p>
            <a:endParaRPr dirty="0"/>
          </a:p>
        </p:txBody>
      </p:sp>
    </p:spTree>
    <p:extLst>
      <p:ext uri="{BB962C8B-B14F-4D97-AF65-F5344CB8AC3E}">
        <p14:creationId xmlns:p14="http://schemas.microsoft.com/office/powerpoint/2010/main" val="322691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53582-52F5-DF49-A08D-5D43081ECB64}" type="slidenum">
              <a:rPr lang="en-US" smtClean="0"/>
              <a:t>28</a:t>
            </a:fld>
            <a:endParaRPr lang="en-US"/>
          </a:p>
        </p:txBody>
      </p:sp>
    </p:spTree>
    <p:extLst>
      <p:ext uri="{BB962C8B-B14F-4D97-AF65-F5344CB8AC3E}">
        <p14:creationId xmlns:p14="http://schemas.microsoft.com/office/powerpoint/2010/main" val="167996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0EEE-FA1B-4F4F-8096-91C82C02CB08}"/>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CA"/>
          </a:p>
        </p:txBody>
      </p:sp>
      <p:sp>
        <p:nvSpPr>
          <p:cNvPr id="3" name="Subtitle 2">
            <a:extLst>
              <a:ext uri="{FF2B5EF4-FFF2-40B4-BE49-F238E27FC236}">
                <a16:creationId xmlns:a16="http://schemas.microsoft.com/office/drawing/2014/main" id="{C89F531D-11CD-3C43-929F-BB3A1B5D3A6A}"/>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D6D2EB5-EC97-754F-A127-20BB12D87C6D}"/>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9EDD9C3E-BA8A-F14C-805D-A2A413F346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65F06E-59D8-1C49-BF79-E07B05B29720}"/>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42309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5316-F195-B04C-B5FA-9686D5A0E02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BC063B2-9703-094D-B6B9-1AF4E05FC8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92B84B1-0743-8644-9FF3-CC639C14FDCC}"/>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8230672C-3A2C-E846-921D-C8C4D8F4D7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C13B80-077E-7C46-8AA0-321C5F3677B8}"/>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416566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4C58E-68A5-F142-AF56-DC49F9383138}"/>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1BDFCC5-C2DE-8841-9E7F-6C85783B79C3}"/>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2A423A-D0EB-4C48-8C5C-4399EEDA8418}"/>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88C1DBAA-72D2-494D-9212-990BFB68E0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9DD4057-94A6-E34E-8B8F-1F50BBF4BE5B}"/>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37774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3962400" y="549276"/>
            <a:ext cx="16459200" cy="2286001"/>
          </a:xfrm>
          <a:prstGeom prst="rect">
            <a:avLst/>
          </a:prstGeom>
        </p:spPr>
        <p:txBody>
          <a:bodyPr/>
          <a:lstStyle>
            <a:lvl1pPr algn="ctr" defTabSz="914400">
              <a:lnSpc>
                <a:spcPct val="100000"/>
              </a:lnSpc>
              <a:defRPr>
                <a:latin typeface="Helvetica Light"/>
                <a:ea typeface="Helvetica Light"/>
                <a:cs typeface="Helvetica Light"/>
                <a:sym typeface="Helvetica Light"/>
              </a:defRPr>
            </a:lvl1pPr>
          </a:lstStyle>
          <a:p>
            <a:r>
              <a:t>Title Text</a:t>
            </a:r>
          </a:p>
        </p:txBody>
      </p:sp>
      <p:sp>
        <p:nvSpPr>
          <p:cNvPr id="48" name="Body Level One…"/>
          <p:cNvSpPr txBox="1">
            <a:spLocks noGrp="1"/>
          </p:cNvSpPr>
          <p:nvPr>
            <p:ph type="body" sz="quarter" idx="1"/>
          </p:nvPr>
        </p:nvSpPr>
        <p:spPr>
          <a:xfrm>
            <a:off x="3962400" y="3070225"/>
            <a:ext cx="8080376" cy="1279525"/>
          </a:xfrm>
          <a:prstGeom prst="rect">
            <a:avLst/>
          </a:prstGeom>
        </p:spPr>
        <p:txBody>
          <a:bodyPr anchor="b"/>
          <a:lstStyle>
            <a:lvl1pPr marL="0" indent="0" defTabSz="914400">
              <a:lnSpc>
                <a:spcPct val="100000"/>
              </a:lnSpc>
              <a:spcBef>
                <a:spcPts val="1100"/>
              </a:spcBef>
              <a:buSzTx/>
              <a:buFontTx/>
              <a:buNone/>
              <a:defRPr sz="4800" b="1"/>
            </a:lvl1pPr>
            <a:lvl2pPr marL="0" indent="0" defTabSz="914400">
              <a:lnSpc>
                <a:spcPct val="100000"/>
              </a:lnSpc>
              <a:spcBef>
                <a:spcPts val="1100"/>
              </a:spcBef>
              <a:buSzTx/>
              <a:buFontTx/>
              <a:buNone/>
              <a:defRPr sz="4800" b="1"/>
            </a:lvl2pPr>
            <a:lvl3pPr marL="0" indent="0" defTabSz="914400">
              <a:lnSpc>
                <a:spcPct val="100000"/>
              </a:lnSpc>
              <a:spcBef>
                <a:spcPts val="1100"/>
              </a:spcBef>
              <a:buSzTx/>
              <a:buFontTx/>
              <a:buNone/>
              <a:defRPr sz="4800" b="1"/>
            </a:lvl3pPr>
            <a:lvl4pPr marL="0" indent="0" defTabSz="914400">
              <a:lnSpc>
                <a:spcPct val="100000"/>
              </a:lnSpc>
              <a:spcBef>
                <a:spcPts val="1100"/>
              </a:spcBef>
              <a:buSzTx/>
              <a:buFontTx/>
              <a:buNone/>
              <a:defRPr sz="4800" b="1"/>
            </a:lvl4pPr>
            <a:lvl5pPr marL="0" indent="0" defTabSz="914400">
              <a:lnSpc>
                <a:spcPct val="100000"/>
              </a:lnSpc>
              <a:spcBef>
                <a:spcPts val="1100"/>
              </a:spcBef>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12338050" y="3070225"/>
            <a:ext cx="8083550" cy="1279525"/>
          </a:xfrm>
          <a:prstGeom prst="rect">
            <a:avLst/>
          </a:prstGeom>
        </p:spPr>
        <p:txBody>
          <a:bodyPr anchor="b"/>
          <a:lstStyle/>
          <a:p>
            <a:endParaRPr/>
          </a:p>
        </p:txBody>
      </p:sp>
      <p:sp>
        <p:nvSpPr>
          <p:cNvPr id="50" name="Slide Number"/>
          <p:cNvSpPr txBox="1">
            <a:spLocks noGrp="1"/>
          </p:cNvSpPr>
          <p:nvPr>
            <p:ph type="sldNum" sz="quarter" idx="2"/>
          </p:nvPr>
        </p:nvSpPr>
        <p:spPr>
          <a:xfrm>
            <a:off x="19906340" y="12808586"/>
            <a:ext cx="515262" cy="538479"/>
          </a:xfrm>
          <a:prstGeom prst="rect">
            <a:avLst/>
          </a:prstGeom>
        </p:spPr>
        <p:txBody>
          <a:bodyPr/>
          <a:lstStyle>
            <a:lvl1pPr defTabSz="914400"/>
          </a:lstStyle>
          <a:p>
            <a:fld id="{86CB4B4D-7CA3-9044-876B-883B54F8677D}" type="slidenum">
              <a:t>‹#›</a:t>
            </a:fld>
            <a:endParaRPr/>
          </a:p>
        </p:txBody>
      </p:sp>
    </p:spTree>
    <p:extLst>
      <p:ext uri="{BB962C8B-B14F-4D97-AF65-F5344CB8AC3E}">
        <p14:creationId xmlns:p14="http://schemas.microsoft.com/office/powerpoint/2010/main" val="15624304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8F34-9CB9-CF46-8994-D7216F41EAE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8F89C1D-3788-5C4A-A4C3-15D441BA24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29DDB5-B30C-C64F-BB9D-B74F62020F6A}"/>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349F0717-E8A2-3D4C-97BD-B405ED1C71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9DA4C7D-00DD-8947-8118-36E46BD3F451}"/>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45653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2F1D-4015-7A47-8618-549867D84542}"/>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A494336-A627-304F-95F9-4ACF77AC57B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6C316C-C8E1-6140-8D9E-299F9569D4FD}"/>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F9E6740E-AE22-964F-9FA6-E68ABAD0A7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33A8E4-CB7D-6440-BEC3-9112BAB5CE4A}"/>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81328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1DA1-CBE2-044D-B404-6CC61DD099E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E8D59D5-B44E-ED4E-B39E-551BAABB3F9D}"/>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22AF880-EA46-264E-A12D-6117D2D24221}"/>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743BFA4-BC81-A44D-9836-65A60C774D2D}"/>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6" name="Footer Placeholder 5">
            <a:extLst>
              <a:ext uri="{FF2B5EF4-FFF2-40B4-BE49-F238E27FC236}">
                <a16:creationId xmlns:a16="http://schemas.microsoft.com/office/drawing/2014/main" id="{545D138C-C47B-3A48-B635-DCC5C6C8F28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F614282-5221-7D48-B6DA-063E5253635C}"/>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65049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9220-5BC4-B14F-BE4E-20D0E91F0316}"/>
              </a:ext>
            </a:extLst>
          </p:cNvPr>
          <p:cNvSpPr>
            <a:spLocks noGrp="1"/>
          </p:cNvSpPr>
          <p:nvPr>
            <p:ph type="title"/>
          </p:nvPr>
        </p:nvSpPr>
        <p:spPr>
          <a:xfrm>
            <a:off x="1679576" y="730251"/>
            <a:ext cx="21031200" cy="2651126"/>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FA3F6C-B803-EB44-AD61-C149A2E76E9E}"/>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6E2C94B9-9729-9B43-98B3-DB5A088542D3}"/>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DB62A51-869A-A14F-9D9F-03C19F602A9A}"/>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5C5AEEC6-1AC1-C84E-A37D-3C75BABA2B3A}"/>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3AD4E1C-30F3-1745-997A-447788128734}"/>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8" name="Footer Placeholder 7">
            <a:extLst>
              <a:ext uri="{FF2B5EF4-FFF2-40B4-BE49-F238E27FC236}">
                <a16:creationId xmlns:a16="http://schemas.microsoft.com/office/drawing/2014/main" id="{53ACC60B-9653-3943-8825-8624376B8C0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50C0E60-005A-5346-A675-8F3D3A134AA5}"/>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00728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7C55-1624-D043-80D5-84B7F08CD17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F02F311-C825-534E-8253-B912EB330242}"/>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4" name="Footer Placeholder 3">
            <a:extLst>
              <a:ext uri="{FF2B5EF4-FFF2-40B4-BE49-F238E27FC236}">
                <a16:creationId xmlns:a16="http://schemas.microsoft.com/office/drawing/2014/main" id="{7B40D2B6-C42F-1646-B837-4AD938BEB20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96A4D50-FEDC-0B47-A835-E50E04E818B6}"/>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94513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6F9AE-B6BF-0542-A38E-ED3CD34BF737}"/>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3" name="Footer Placeholder 2">
            <a:extLst>
              <a:ext uri="{FF2B5EF4-FFF2-40B4-BE49-F238E27FC236}">
                <a16:creationId xmlns:a16="http://schemas.microsoft.com/office/drawing/2014/main" id="{41D4888A-8016-2546-A83F-7CA047AC1A0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A1812DC-E36F-C946-BDD6-93514ED7FA32}"/>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96521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DD72-F881-B14C-9175-9E011E13D97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A3947B7-85F3-114C-B1B3-D5C9632204D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03808B8-C1EB-F548-95EE-7154EB28F088}"/>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80116D93-A61C-B941-9D77-3161CE96C905}"/>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6" name="Footer Placeholder 5">
            <a:extLst>
              <a:ext uri="{FF2B5EF4-FFF2-40B4-BE49-F238E27FC236}">
                <a16:creationId xmlns:a16="http://schemas.microsoft.com/office/drawing/2014/main" id="{E496E9F4-B0B2-6541-89D5-6AC0555DD1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FB51B93-22E5-294D-8341-1516A7C3776B}"/>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8265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04AA-012A-124D-B687-511D5C1D69C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E937686-3BC4-C142-B27D-A3196D0BC986}"/>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CA"/>
          </a:p>
        </p:txBody>
      </p:sp>
      <p:sp>
        <p:nvSpPr>
          <p:cNvPr id="4" name="Text Placeholder 3">
            <a:extLst>
              <a:ext uri="{FF2B5EF4-FFF2-40B4-BE49-F238E27FC236}">
                <a16:creationId xmlns:a16="http://schemas.microsoft.com/office/drawing/2014/main" id="{AFD93B92-C43C-654D-8B0C-8ACBD2AD9A0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D3DDAF8B-5CAB-FA43-B7CA-313FAE28199F}"/>
              </a:ext>
            </a:extLst>
          </p:cNvPr>
          <p:cNvSpPr>
            <a:spLocks noGrp="1"/>
          </p:cNvSpPr>
          <p:nvPr>
            <p:ph type="dt" sz="half" idx="10"/>
          </p:nvPr>
        </p:nvSpPr>
        <p:spPr/>
        <p:txBody>
          <a:bodyPr/>
          <a:lstStyle/>
          <a:p>
            <a:fld id="{45EC8382-C6AB-D145-A334-BC554DF1BD22}" type="datetimeFigureOut">
              <a:rPr lang="en-CA" smtClean="0"/>
              <a:t>2018-10-08</a:t>
            </a:fld>
            <a:endParaRPr lang="en-CA"/>
          </a:p>
        </p:txBody>
      </p:sp>
      <p:sp>
        <p:nvSpPr>
          <p:cNvPr id="6" name="Footer Placeholder 5">
            <a:extLst>
              <a:ext uri="{FF2B5EF4-FFF2-40B4-BE49-F238E27FC236}">
                <a16:creationId xmlns:a16="http://schemas.microsoft.com/office/drawing/2014/main" id="{5CB2D26C-A7CE-494C-93F7-601DD83C0E4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FFCC439-9159-B34D-9F4E-B58DB8F5BDCF}"/>
              </a:ext>
            </a:extLst>
          </p:cNvPr>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60378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546481-2FF9-5540-BF2F-254B542BDD0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00349CA3-8EB9-B848-A994-484B16E393B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199AC33-3499-5D4E-873A-4CFEFFD8B9DE}"/>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5EC8382-C6AB-D145-A334-BC554DF1BD22}" type="datetimeFigureOut">
              <a:rPr lang="en-CA" smtClean="0"/>
              <a:t>2018-10-08</a:t>
            </a:fld>
            <a:endParaRPr lang="en-CA"/>
          </a:p>
        </p:txBody>
      </p:sp>
      <p:sp>
        <p:nvSpPr>
          <p:cNvPr id="5" name="Footer Placeholder 4">
            <a:extLst>
              <a:ext uri="{FF2B5EF4-FFF2-40B4-BE49-F238E27FC236}">
                <a16:creationId xmlns:a16="http://schemas.microsoft.com/office/drawing/2014/main" id="{5DAFB37E-E9D2-BD41-854F-FC770DF78C4D}"/>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692B19E-2088-4148-964C-E919D451D57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CA" smtClean="0"/>
              <a:t>‹#›</a:t>
            </a:fld>
            <a:endParaRPr lang="en-CA"/>
          </a:p>
        </p:txBody>
      </p:sp>
    </p:spTree>
    <p:extLst>
      <p:ext uri="{BB962C8B-B14F-4D97-AF65-F5344CB8AC3E}">
        <p14:creationId xmlns:p14="http://schemas.microsoft.com/office/powerpoint/2010/main" val="10246210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1828800" rtl="0" eaLnBrk="1" latinLnBrk="0" hangingPunct="1">
        <a:lnSpc>
          <a:spcPct val="90000"/>
        </a:lnSpc>
        <a:spcBef>
          <a:spcPct val="0"/>
        </a:spcBef>
        <a:buNone/>
        <a:defRPr sz="8800" kern="1200">
          <a:solidFill>
            <a:schemeClr val="tx1"/>
          </a:solidFill>
          <a:latin typeface="Helvetica" pitchFamily="2"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Helvetica"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Helvetica"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Helvetica"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queensu.ca/qloa/hom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tif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queensu.ca/qloa/hom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i.org/10.1080/00221546.2014.11777320"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b="1" dirty="0"/>
              <a:t>Network-based Outcomes Assessment for Program Improvement</a:t>
            </a:r>
            <a:r>
              <a:rPr lang="en-CA" i="1" dirty="0"/>
              <a:t> </a:t>
            </a:r>
            <a:endParaRPr lang="en-CA" dirty="0"/>
          </a:p>
        </p:txBody>
      </p:sp>
      <p:sp>
        <p:nvSpPr>
          <p:cNvPr id="3" name="Subtitle 2"/>
          <p:cNvSpPr>
            <a:spLocks noGrp="1"/>
          </p:cNvSpPr>
          <p:nvPr>
            <p:ph type="subTitle" idx="1"/>
          </p:nvPr>
        </p:nvSpPr>
        <p:spPr>
          <a:xfrm>
            <a:off x="3048000" y="7204076"/>
            <a:ext cx="18288000" cy="5465548"/>
          </a:xfrm>
        </p:spPr>
        <p:txBody>
          <a:bodyPr>
            <a:normAutofit fontScale="92500" lnSpcReduction="10000"/>
          </a:bodyPr>
          <a:lstStyle/>
          <a:p>
            <a:r>
              <a:rPr lang="en-CA" sz="5200" dirty="0"/>
              <a:t>Educating for the Future: </a:t>
            </a:r>
          </a:p>
          <a:p>
            <a:r>
              <a:rPr lang="en-CA" sz="5200" dirty="0"/>
              <a:t>Learning Outcomes and Experiential Learning Symposium 2018</a:t>
            </a:r>
          </a:p>
          <a:p>
            <a:endParaRPr lang="en-CA" sz="4600" dirty="0"/>
          </a:p>
          <a:p>
            <a:r>
              <a:rPr lang="en-CA" sz="3800" dirty="0"/>
              <a:t>Brian Frank, Associate Dean Teaching and Learning</a:t>
            </a:r>
          </a:p>
          <a:p>
            <a:r>
              <a:rPr lang="en-CA" sz="3800" dirty="0"/>
              <a:t>Faculty of Engineering and Applied Science, Queen’s University</a:t>
            </a:r>
          </a:p>
          <a:p>
            <a:r>
              <a:rPr lang="en-CA" sz="3800" dirty="0"/>
              <a:t>Jill Scott, Vice-Provost (Teaching and Learning), Queen’s University</a:t>
            </a:r>
          </a:p>
          <a:p>
            <a:r>
              <a:rPr lang="en-CA" sz="5200" dirty="0">
                <a:hlinkClick r:id="rId2"/>
              </a:rPr>
              <a:t>http://www.queensu.ca/qloa/home</a:t>
            </a:r>
            <a:endParaRPr lang="en-CA" sz="5200" dirty="0"/>
          </a:p>
        </p:txBody>
      </p:sp>
      <p:pic>
        <p:nvPicPr>
          <p:cNvPr id="4" name="Picture 3" descr="LOGO.png">
            <a:extLst>
              <a:ext uri="{FF2B5EF4-FFF2-40B4-BE49-F238E27FC236}">
                <a16:creationId xmlns:a16="http://schemas.microsoft.com/office/drawing/2014/main" id="{F7F9BE4B-79BC-0A4C-9D61-9D66D91BED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54951" y="255260"/>
            <a:ext cx="3355462" cy="2561848"/>
          </a:xfrm>
          <a:prstGeom prst="rect">
            <a:avLst/>
          </a:prstGeom>
        </p:spPr>
      </p:pic>
    </p:spTree>
    <p:extLst>
      <p:ext uri="{BB962C8B-B14F-4D97-AF65-F5344CB8AC3E}">
        <p14:creationId xmlns:p14="http://schemas.microsoft.com/office/powerpoint/2010/main" val="3518433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Assessment principles"/>
          <p:cNvSpPr txBox="1">
            <a:spLocks noGrp="1"/>
          </p:cNvSpPr>
          <p:nvPr>
            <p:ph type="title"/>
          </p:nvPr>
        </p:nvSpPr>
        <p:spPr>
          <a:xfrm>
            <a:off x="1596231" y="549276"/>
            <a:ext cx="18825369" cy="2286001"/>
          </a:xfrm>
          <a:prstGeom prst="rect">
            <a:avLst/>
          </a:prstGeom>
        </p:spPr>
        <p:txBody>
          <a:bodyPr/>
          <a:lstStyle/>
          <a:p>
            <a:r>
              <a:t>Assessment principles</a:t>
            </a:r>
          </a:p>
        </p:txBody>
      </p:sp>
      <p:sp>
        <p:nvSpPr>
          <p:cNvPr id="216" name="Use multiple assessment approaches that address the most important assessment questions…"/>
          <p:cNvSpPr txBox="1">
            <a:spLocks noGrp="1"/>
          </p:cNvSpPr>
          <p:nvPr>
            <p:ph idx="1"/>
          </p:nvPr>
        </p:nvSpPr>
        <p:spPr>
          <a:xfrm>
            <a:off x="1596231" y="3200400"/>
            <a:ext cx="20970876" cy="9051926"/>
          </a:xfrm>
          <a:prstGeom prst="rect">
            <a:avLst/>
          </a:prstGeom>
        </p:spPr>
        <p:txBody>
          <a:bodyPr/>
          <a:lstStyle/>
          <a:p>
            <a:r>
              <a:t>Use multiple assessment approaches that address the most important assessment questions</a:t>
            </a:r>
          </a:p>
          <a:p>
            <a:r>
              <a:t>Strengthen feedback loops between assessment process, results, and changes in policy and practice</a:t>
            </a:r>
          </a:p>
          <a:p>
            <a:r>
              <a:t>Engage the faculty: process needs to be intellectually compelling, professionally rewarding, and relatively unburdensome</a:t>
            </a:r>
          </a:p>
          <a:p>
            <a:r>
              <a:t>Implement using highest standards of scholarship</a:t>
            </a:r>
          </a:p>
        </p:txBody>
      </p:sp>
      <p:sp>
        <p:nvSpPr>
          <p:cNvPr id="217" name="Banta, T. W. (Ed.). (2002). Building a Scholarship of Assessment (1st ed.). Jossey-Bass."/>
          <p:cNvSpPr txBox="1"/>
          <p:nvPr/>
        </p:nvSpPr>
        <p:spPr>
          <a:xfrm>
            <a:off x="1596231" y="12617448"/>
            <a:ext cx="19124433" cy="1427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600"/>
              </a:spcBef>
              <a:defRPr sz="3800"/>
            </a:lvl1pPr>
          </a:lstStyle>
          <a:p>
            <a:r>
              <a:t>Banta, T. W. (Ed.). (2002). Building a Scholarship of Assessment (1st ed.). Jossey-Bass.</a:t>
            </a:r>
          </a:p>
        </p:txBody>
      </p:sp>
      <p:pic>
        <p:nvPicPr>
          <p:cNvPr id="5" name="Picture 4" descr="LOGO.png">
            <a:extLst>
              <a:ext uri="{FF2B5EF4-FFF2-40B4-BE49-F238E27FC236}">
                <a16:creationId xmlns:a16="http://schemas.microsoft.com/office/drawing/2014/main" id="{E1A4F6D3-EE60-EF45-87FD-0D7C0D070A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Rectangle"/>
          <p:cNvSpPr/>
          <p:nvPr/>
        </p:nvSpPr>
        <p:spPr>
          <a:xfrm>
            <a:off x="9030045" y="-2989"/>
            <a:ext cx="6562371" cy="13718989"/>
          </a:xfrm>
          <a:prstGeom prst="rect">
            <a:avLst/>
          </a:prstGeom>
          <a:solidFill>
            <a:srgbClr val="4791A0"/>
          </a:solidFill>
          <a:ln w="50800">
            <a:solidFill>
              <a:srgbClr val="4791A0"/>
            </a:solidFill>
          </a:ln>
          <a:effectLst>
            <a:outerShdw blurRad="76200" dist="38100" dir="5400000" rotWithShape="0">
              <a:srgbClr val="000000">
                <a:alpha val="35000"/>
              </a:srgbClr>
            </a:outerShdw>
          </a:effectLst>
        </p:spPr>
        <p:txBody>
          <a:bodyPr lIns="91438" tIns="91438" rIns="91438" bIns="91438" anchor="ctr"/>
          <a:lstStyle/>
          <a:p>
            <a:pPr>
              <a:defRPr sz="3600">
                <a:latin typeface="+mn-lt"/>
                <a:ea typeface="+mn-ea"/>
                <a:cs typeface="+mn-cs"/>
                <a:sym typeface="Calibri"/>
              </a:defRPr>
            </a:pPr>
            <a:endParaRPr/>
          </a:p>
        </p:txBody>
      </p:sp>
      <p:sp>
        <p:nvSpPr>
          <p:cNvPr id="631" name="Learning Outcomes Assessment Consortium"/>
          <p:cNvSpPr txBox="1"/>
          <p:nvPr/>
        </p:nvSpPr>
        <p:spPr>
          <a:xfrm>
            <a:off x="9030045" y="5933718"/>
            <a:ext cx="6777933" cy="2123654"/>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dirty="0"/>
              <a:t>Learning Outcomes Assessment Consortium</a:t>
            </a:r>
            <a:r>
              <a:rPr lang="en-US" dirty="0"/>
              <a:t> Round 1</a:t>
            </a:r>
            <a:endParaRPr dirty="0"/>
          </a:p>
        </p:txBody>
      </p:sp>
      <p:pic>
        <p:nvPicPr>
          <p:cNvPr id="633" name="Picture 1" descr="Picture 1"/>
          <p:cNvPicPr>
            <a:picLocks noChangeAspect="1"/>
          </p:cNvPicPr>
          <p:nvPr/>
        </p:nvPicPr>
        <p:blipFill>
          <a:blip r:embed="rId3">
            <a:extLst/>
          </a:blip>
          <a:stretch>
            <a:fillRect/>
          </a:stretch>
        </p:blipFill>
        <p:spPr>
          <a:xfrm>
            <a:off x="9125965" y="2338558"/>
            <a:ext cx="6235701" cy="3200401"/>
          </a:xfrm>
          <a:prstGeom prst="rect">
            <a:avLst/>
          </a:prstGeom>
          <a:ln w="12700">
            <a:miter lim="400000"/>
          </a:ln>
        </p:spPr>
      </p:pic>
      <p:sp>
        <p:nvSpPr>
          <p:cNvPr id="37" name="Rectangle">
            <a:extLst>
              <a:ext uri="{FF2B5EF4-FFF2-40B4-BE49-F238E27FC236}">
                <a16:creationId xmlns:a16="http://schemas.microsoft.com/office/drawing/2014/main" id="{61911FF4-C2DB-B845-B40C-B5187FB490C9}"/>
              </a:ext>
            </a:extLst>
          </p:cNvPr>
          <p:cNvSpPr/>
          <p:nvPr/>
        </p:nvSpPr>
        <p:spPr>
          <a:xfrm>
            <a:off x="16747027" y="-2989"/>
            <a:ext cx="6562371" cy="13718989"/>
          </a:xfrm>
          <a:prstGeom prst="rect">
            <a:avLst/>
          </a:prstGeom>
          <a:solidFill>
            <a:srgbClr val="4791A0"/>
          </a:solidFill>
          <a:ln w="50800">
            <a:solidFill>
              <a:srgbClr val="4791A0"/>
            </a:solidFill>
          </a:ln>
          <a:effectLst>
            <a:outerShdw blurRad="76200" dist="38100" dir="5400000" rotWithShape="0">
              <a:srgbClr val="000000">
                <a:alpha val="35000"/>
              </a:srgbClr>
            </a:outerShdw>
          </a:effectLst>
        </p:spPr>
        <p:txBody>
          <a:bodyPr lIns="91438" tIns="91438" rIns="91438" bIns="91438" anchor="ctr"/>
          <a:lstStyle/>
          <a:p>
            <a:pPr>
              <a:defRPr sz="3600">
                <a:latin typeface="+mn-lt"/>
                <a:ea typeface="+mn-ea"/>
                <a:cs typeface="+mn-cs"/>
                <a:sym typeface="Calibri"/>
              </a:defRPr>
            </a:pPr>
            <a:endParaRPr/>
          </a:p>
        </p:txBody>
      </p:sp>
      <p:sp>
        <p:nvSpPr>
          <p:cNvPr id="38" name="Learning Outcomes Assessment Consortium">
            <a:extLst>
              <a:ext uri="{FF2B5EF4-FFF2-40B4-BE49-F238E27FC236}">
                <a16:creationId xmlns:a16="http://schemas.microsoft.com/office/drawing/2014/main" id="{2995F2E4-33C7-E34A-9591-2A96B2B22B6B}"/>
              </a:ext>
            </a:extLst>
          </p:cNvPr>
          <p:cNvSpPr txBox="1"/>
          <p:nvPr/>
        </p:nvSpPr>
        <p:spPr>
          <a:xfrm>
            <a:off x="16747027" y="5933718"/>
            <a:ext cx="6777933" cy="2123654"/>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dirty="0"/>
              <a:t>Learning Outcomes Assessment Consortium</a:t>
            </a:r>
            <a:r>
              <a:rPr lang="en-US" dirty="0"/>
              <a:t> Round 2</a:t>
            </a:r>
            <a:endParaRPr dirty="0"/>
          </a:p>
        </p:txBody>
      </p:sp>
      <p:pic>
        <p:nvPicPr>
          <p:cNvPr id="39" name="Picture 1" descr="Picture 1">
            <a:extLst>
              <a:ext uri="{FF2B5EF4-FFF2-40B4-BE49-F238E27FC236}">
                <a16:creationId xmlns:a16="http://schemas.microsoft.com/office/drawing/2014/main" id="{FF67C905-7414-5A4B-A99F-C1D611301AC9}"/>
              </a:ext>
            </a:extLst>
          </p:cNvPr>
          <p:cNvPicPr>
            <a:picLocks noChangeAspect="1"/>
          </p:cNvPicPr>
          <p:nvPr/>
        </p:nvPicPr>
        <p:blipFill>
          <a:blip r:embed="rId3">
            <a:extLst/>
          </a:blip>
          <a:stretch>
            <a:fillRect/>
          </a:stretch>
        </p:blipFill>
        <p:spPr>
          <a:xfrm>
            <a:off x="16842947" y="2338558"/>
            <a:ext cx="6235701" cy="3200401"/>
          </a:xfrm>
          <a:prstGeom prst="rect">
            <a:avLst/>
          </a:prstGeom>
          <a:ln w="12700">
            <a:miter lim="400000"/>
          </a:ln>
        </p:spPr>
      </p:pic>
      <p:sp>
        <p:nvSpPr>
          <p:cNvPr id="40" name="Learning Outcomes Assessment Consortium">
            <a:extLst>
              <a:ext uri="{FF2B5EF4-FFF2-40B4-BE49-F238E27FC236}">
                <a16:creationId xmlns:a16="http://schemas.microsoft.com/office/drawing/2014/main" id="{0806A72E-C44E-D343-8130-4E8EB0388207}"/>
              </a:ext>
            </a:extLst>
          </p:cNvPr>
          <p:cNvSpPr txBox="1"/>
          <p:nvPr/>
        </p:nvSpPr>
        <p:spPr>
          <a:xfrm>
            <a:off x="9030045" y="8467052"/>
            <a:ext cx="6038160" cy="3416316"/>
          </a:xfrm>
          <a:prstGeom prst="rect">
            <a:avLst/>
          </a:prstGeom>
          <a:ln w="12700">
            <a:miter lim="400000"/>
          </a:ln>
          <a:extLst>
            <a:ext uri="{C572A759-6A51-4108-AA02-DFA0A04FC94B}">
              <ma14:wrappingTextBoxFlag xmlns="" xmlns:ma14="http://schemas.microsoft.com/office/mac/drawingml/2011/main" val="1"/>
            </a:ext>
          </a:extLst>
        </p:spPr>
        <p:txBody>
          <a:bodyPr wrap="square"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lang="en-US" dirty="0"/>
              <a:t>Four year longitudinal study of transferable cognitive skills comparing multiple tools</a:t>
            </a:r>
            <a:endParaRPr dirty="0"/>
          </a:p>
        </p:txBody>
      </p:sp>
      <p:sp>
        <p:nvSpPr>
          <p:cNvPr id="42" name="Learning Outcomes Assessment Consortium">
            <a:extLst>
              <a:ext uri="{FF2B5EF4-FFF2-40B4-BE49-F238E27FC236}">
                <a16:creationId xmlns:a16="http://schemas.microsoft.com/office/drawing/2014/main" id="{F78F0F16-C4EF-404C-BD32-A19C9E955752}"/>
              </a:ext>
            </a:extLst>
          </p:cNvPr>
          <p:cNvSpPr txBox="1"/>
          <p:nvPr/>
        </p:nvSpPr>
        <p:spPr>
          <a:xfrm>
            <a:off x="16747027" y="8467052"/>
            <a:ext cx="6517273" cy="3416316"/>
          </a:xfrm>
          <a:prstGeom prst="rect">
            <a:avLst/>
          </a:prstGeom>
          <a:ln w="12700">
            <a:miter lim="400000"/>
          </a:ln>
          <a:extLst>
            <a:ext uri="{C572A759-6A51-4108-AA02-DFA0A04FC94B}">
              <ma14:wrappingTextBoxFlag xmlns="" xmlns:ma14="http://schemas.microsoft.com/office/mac/drawingml/2011/main" val="1"/>
            </a:ext>
          </a:extLst>
        </p:spPr>
        <p:txBody>
          <a:bodyPr wrap="square"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lang="en-US" dirty="0"/>
              <a:t>Cognitive Assessment Redesign: Network-based assessment redesign in first and fourth year</a:t>
            </a:r>
            <a:endParaRPr dirty="0"/>
          </a:p>
        </p:txBody>
      </p:sp>
      <p:sp>
        <p:nvSpPr>
          <p:cNvPr id="44" name="Rectangle">
            <a:extLst>
              <a:ext uri="{FF2B5EF4-FFF2-40B4-BE49-F238E27FC236}">
                <a16:creationId xmlns:a16="http://schemas.microsoft.com/office/drawing/2014/main" id="{BF779F28-A7A8-A64A-8357-8FC911E88EBA}"/>
              </a:ext>
            </a:extLst>
          </p:cNvPr>
          <p:cNvSpPr/>
          <p:nvPr/>
        </p:nvSpPr>
        <p:spPr>
          <a:xfrm>
            <a:off x="1313063" y="-2989"/>
            <a:ext cx="6562371" cy="13718989"/>
          </a:xfrm>
          <a:prstGeom prst="rect">
            <a:avLst/>
          </a:prstGeom>
          <a:solidFill>
            <a:srgbClr val="9437FF"/>
          </a:solidFill>
          <a:ln w="50800">
            <a:noFill/>
          </a:ln>
          <a:effectLst>
            <a:outerShdw blurRad="76200" dist="38100" dir="5400000" rotWithShape="0">
              <a:srgbClr val="000000">
                <a:alpha val="35000"/>
              </a:srgbClr>
            </a:outerShdw>
          </a:effectLst>
        </p:spPr>
        <p:txBody>
          <a:bodyPr lIns="91438" tIns="91438" rIns="91438" bIns="91438" anchor="ctr"/>
          <a:lstStyle/>
          <a:p>
            <a:pPr>
              <a:defRPr sz="3600">
                <a:latin typeface="+mn-lt"/>
                <a:ea typeface="+mn-ea"/>
                <a:cs typeface="+mn-cs"/>
                <a:sym typeface="Calibri"/>
              </a:defRPr>
            </a:pPr>
            <a:endParaRPr/>
          </a:p>
        </p:txBody>
      </p:sp>
      <p:sp>
        <p:nvSpPr>
          <p:cNvPr id="45" name="Learning Outcomes Assessment Consortium">
            <a:extLst>
              <a:ext uri="{FF2B5EF4-FFF2-40B4-BE49-F238E27FC236}">
                <a16:creationId xmlns:a16="http://schemas.microsoft.com/office/drawing/2014/main" id="{AE6216A4-FBE9-9D4D-BF06-250153085ED3}"/>
              </a:ext>
            </a:extLst>
          </p:cNvPr>
          <p:cNvSpPr txBox="1"/>
          <p:nvPr/>
        </p:nvSpPr>
        <p:spPr>
          <a:xfrm>
            <a:off x="1313064" y="5933718"/>
            <a:ext cx="6376720" cy="2123654"/>
          </a:xfrm>
          <a:prstGeom prst="rect">
            <a:avLst/>
          </a:prstGeom>
          <a:ln w="12700">
            <a:miter lim="400000"/>
          </a:ln>
          <a:extLst>
            <a:ext uri="{C572A759-6A51-4108-AA02-DFA0A04FC94B}">
              <ma14:wrappingTextBoxFlag xmlns="" xmlns:ma14="http://schemas.microsoft.com/office/mac/drawingml/2011/main" val="1"/>
            </a:ext>
          </a:extLst>
        </p:spPr>
        <p:txBody>
          <a:bodyPr wrap="square"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lang="en-US" dirty="0"/>
              <a:t>Outcomes-based continuous improvement process</a:t>
            </a:r>
            <a:endParaRPr dirty="0"/>
          </a:p>
        </p:txBody>
      </p:sp>
      <p:sp>
        <p:nvSpPr>
          <p:cNvPr id="47" name="Learning Outcomes Assessment Consortium">
            <a:extLst>
              <a:ext uri="{FF2B5EF4-FFF2-40B4-BE49-F238E27FC236}">
                <a16:creationId xmlns:a16="http://schemas.microsoft.com/office/drawing/2014/main" id="{CE9ED82F-F644-CE4A-B53A-DCD3B1D52F8C}"/>
              </a:ext>
            </a:extLst>
          </p:cNvPr>
          <p:cNvSpPr txBox="1"/>
          <p:nvPr/>
        </p:nvSpPr>
        <p:spPr>
          <a:xfrm>
            <a:off x="1313063" y="8467052"/>
            <a:ext cx="6038160" cy="1477323"/>
          </a:xfrm>
          <a:prstGeom prst="rect">
            <a:avLst/>
          </a:prstGeom>
          <a:ln w="12700">
            <a:miter lim="400000"/>
          </a:ln>
          <a:extLst>
            <a:ext uri="{C572A759-6A51-4108-AA02-DFA0A04FC94B}">
              <ma14:wrappingTextBoxFlag xmlns="" xmlns:ma14="http://schemas.microsoft.com/office/mac/drawingml/2011/main" val="1"/>
            </a:ext>
          </a:extLst>
        </p:spPr>
        <p:txBody>
          <a:bodyPr wrap="square" lIns="91438" tIns="91438" rIns="91438" bIns="91438">
            <a:spAutoFit/>
          </a:bodyPr>
          <a:lstStyle>
            <a:lvl1pPr>
              <a:defRPr sz="4200">
                <a:solidFill>
                  <a:srgbClr val="FFFFFF"/>
                </a:solidFill>
                <a:latin typeface="Lucida Grande"/>
                <a:ea typeface="Lucida Grande"/>
                <a:cs typeface="Lucida Grande"/>
                <a:sym typeface="Lucida Grande"/>
              </a:defRPr>
            </a:lvl1pPr>
          </a:lstStyle>
          <a:p>
            <a:r>
              <a:rPr lang="en-US" dirty="0"/>
              <a:t>Engineering-wide assessment</a:t>
            </a:r>
            <a:endParaRPr dirty="0"/>
          </a:p>
        </p:txBody>
      </p:sp>
      <p:sp>
        <p:nvSpPr>
          <p:cNvPr id="5" name="Oval 4">
            <a:extLst>
              <a:ext uri="{FF2B5EF4-FFF2-40B4-BE49-F238E27FC236}">
                <a16:creationId xmlns:a16="http://schemas.microsoft.com/office/drawing/2014/main" id="{64468BFA-CC5F-AF4C-A88B-A5F1D4D68618}"/>
              </a:ext>
            </a:extLst>
          </p:cNvPr>
          <p:cNvSpPr/>
          <p:nvPr/>
        </p:nvSpPr>
        <p:spPr>
          <a:xfrm>
            <a:off x="3830956" y="-2989"/>
            <a:ext cx="1526583" cy="15338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1</a:t>
            </a:r>
          </a:p>
        </p:txBody>
      </p:sp>
      <p:sp>
        <p:nvSpPr>
          <p:cNvPr id="49" name="Oval 48">
            <a:extLst>
              <a:ext uri="{FF2B5EF4-FFF2-40B4-BE49-F238E27FC236}">
                <a16:creationId xmlns:a16="http://schemas.microsoft.com/office/drawing/2014/main" id="{E757DD24-7263-4A40-BAD3-2F3906C166FD}"/>
              </a:ext>
            </a:extLst>
          </p:cNvPr>
          <p:cNvSpPr/>
          <p:nvPr/>
        </p:nvSpPr>
        <p:spPr>
          <a:xfrm>
            <a:off x="11655719" y="-2990"/>
            <a:ext cx="1526583" cy="15338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a:t>
            </a:r>
          </a:p>
        </p:txBody>
      </p:sp>
      <p:sp>
        <p:nvSpPr>
          <p:cNvPr id="50" name="Oval 49">
            <a:extLst>
              <a:ext uri="{FF2B5EF4-FFF2-40B4-BE49-F238E27FC236}">
                <a16:creationId xmlns:a16="http://schemas.microsoft.com/office/drawing/2014/main" id="{2B4523D9-13DA-C84A-86FB-9383E39138AE}"/>
              </a:ext>
            </a:extLst>
          </p:cNvPr>
          <p:cNvSpPr/>
          <p:nvPr/>
        </p:nvSpPr>
        <p:spPr>
          <a:xfrm>
            <a:off x="19264920" y="0"/>
            <a:ext cx="1526583" cy="15338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3</a:t>
            </a:r>
          </a:p>
        </p:txBody>
      </p:sp>
    </p:spTree>
    <p:extLst>
      <p:ext uri="{BB962C8B-B14F-4D97-AF65-F5344CB8AC3E}">
        <p14:creationId xmlns:p14="http://schemas.microsoft.com/office/powerpoint/2010/main" val="4143663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noGrp="1"/>
          </p:cNvSpPr>
          <p:nvPr>
            <p:ph type="title"/>
          </p:nvPr>
        </p:nvSpPr>
        <p:spPr>
          <a:xfrm>
            <a:off x="784589" y="-15890"/>
            <a:ext cx="23286870" cy="2237743"/>
          </a:xfrm>
          <a:prstGeom prst="rect">
            <a:avLst/>
          </a:prstGeom>
        </p:spPr>
        <p:txBody>
          <a:bodyPr/>
          <a:lstStyle>
            <a:lvl1pPr algn="l" defTabSz="850391">
              <a:defRPr sz="6600">
                <a:latin typeface="Lucida Sans"/>
                <a:ea typeface="Lucida Sans"/>
                <a:cs typeface="Lucida Sans"/>
                <a:sym typeface="Lucida Sans"/>
              </a:defRPr>
            </a:lvl1pPr>
          </a:lstStyle>
          <a:p>
            <a:r>
              <a:t>Approaches to measuring student development and inform program improvement </a:t>
            </a:r>
          </a:p>
        </p:txBody>
      </p:sp>
      <p:sp>
        <p:nvSpPr>
          <p:cNvPr id="271" name="Text Placeholder 5"/>
          <p:cNvSpPr txBox="1">
            <a:spLocks noGrp="1"/>
          </p:cNvSpPr>
          <p:nvPr>
            <p:ph type="body" sz="quarter" idx="1"/>
          </p:nvPr>
        </p:nvSpPr>
        <p:spPr>
          <a:xfrm>
            <a:off x="7987107" y="2582160"/>
            <a:ext cx="7444090" cy="1080278"/>
          </a:xfrm>
          <a:prstGeom prst="rect">
            <a:avLst/>
          </a:prstGeom>
        </p:spPr>
        <p:txBody>
          <a:bodyPr>
            <a:normAutofit fontScale="92500"/>
          </a:bodyPr>
          <a:lstStyle>
            <a:lvl1pPr defTabSz="804672">
              <a:spcBef>
                <a:spcPts val="1000"/>
              </a:spcBef>
              <a:defRPr sz="4200"/>
            </a:lvl1pPr>
          </a:lstStyle>
          <a:p>
            <a:r>
              <a:t>Standardized,non-embedded</a:t>
            </a:r>
          </a:p>
        </p:txBody>
      </p:sp>
      <p:sp>
        <p:nvSpPr>
          <p:cNvPr id="273" name="Text Placeholder 7"/>
          <p:cNvSpPr>
            <a:spLocks noGrp="1"/>
          </p:cNvSpPr>
          <p:nvPr>
            <p:ph type="body" sz="quarter" idx="13"/>
          </p:nvPr>
        </p:nvSpPr>
        <p:spPr>
          <a:xfrm>
            <a:off x="15844721" y="2912511"/>
            <a:ext cx="8083552" cy="919482"/>
          </a:xfrm>
          <a:prstGeom prst="rect">
            <a:avLst/>
          </a:prstGeom>
          <a:extLst>
            <a:ext uri="{C572A759-6A51-4108-AA02-DFA0A04FC94B}">
              <ma14:wrappingTextBoxFlag xmlns="" xmlns:ma14="http://schemas.microsoft.com/office/mac/drawingml/2011/main" val="1"/>
            </a:ext>
          </a:extLst>
        </p:spPr>
        <p:txBody>
          <a:bodyPr>
            <a:normAutofit fontScale="92500"/>
          </a:bodyPr>
          <a:lstStyle>
            <a:lvl1pPr marL="0" indent="0" defTabSz="859536">
              <a:lnSpc>
                <a:spcPct val="100000"/>
              </a:lnSpc>
              <a:spcBef>
                <a:spcPts val="1000"/>
              </a:spcBef>
              <a:buSzTx/>
              <a:buNone/>
              <a:defRPr sz="4500" b="1"/>
            </a:lvl1pPr>
          </a:lstStyle>
          <a:p>
            <a:r>
              <a:t>Embedded, non-standardized</a:t>
            </a:r>
          </a:p>
        </p:txBody>
      </p:sp>
      <p:sp>
        <p:nvSpPr>
          <p:cNvPr id="331"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12</a:t>
            </a:fld>
            <a:endParaRPr/>
          </a:p>
        </p:txBody>
      </p:sp>
      <p:sp>
        <p:nvSpPr>
          <p:cNvPr id="272" name="Content Placeholder 6"/>
          <p:cNvSpPr txBox="1"/>
          <p:nvPr/>
        </p:nvSpPr>
        <p:spPr>
          <a:xfrm>
            <a:off x="8319712" y="3722930"/>
            <a:ext cx="6992695" cy="2594930"/>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Repeated used of validated discipline-independent tool</a:t>
            </a:r>
          </a:p>
        </p:txBody>
      </p:sp>
      <p:sp>
        <p:nvSpPr>
          <p:cNvPr id="274" name="Content Placeholder 8"/>
          <p:cNvSpPr txBox="1"/>
          <p:nvPr/>
        </p:nvSpPr>
        <p:spPr>
          <a:xfrm>
            <a:off x="15775748" y="3863819"/>
            <a:ext cx="8083552" cy="2820531"/>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Artefacts from range of courses scored on consistent rubric</a:t>
            </a:r>
          </a:p>
        </p:txBody>
      </p:sp>
      <p:sp>
        <p:nvSpPr>
          <p:cNvPr id="275" name="TextBox 9"/>
          <p:cNvSpPr txBox="1"/>
          <p:nvPr/>
        </p:nvSpPr>
        <p:spPr>
          <a:xfrm>
            <a:off x="764517" y="10032806"/>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276" name="TextBox 10"/>
          <p:cNvSpPr txBox="1"/>
          <p:nvPr/>
        </p:nvSpPr>
        <p:spPr>
          <a:xfrm>
            <a:off x="764517" y="6710212"/>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277" name="Rectangle 19"/>
          <p:cNvSpPr/>
          <p:nvPr/>
        </p:nvSpPr>
        <p:spPr>
          <a:xfrm>
            <a:off x="15844724" y="7418268"/>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78" name="Rectangle 20"/>
          <p:cNvSpPr/>
          <p:nvPr/>
        </p:nvSpPr>
        <p:spPr>
          <a:xfrm>
            <a:off x="16149524" y="7723068"/>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79" name="Rectangle 21"/>
          <p:cNvSpPr/>
          <p:nvPr/>
        </p:nvSpPr>
        <p:spPr>
          <a:xfrm>
            <a:off x="16454324" y="8027868"/>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0" name="Rectangle 22"/>
          <p:cNvSpPr/>
          <p:nvPr/>
        </p:nvSpPr>
        <p:spPr>
          <a:xfrm>
            <a:off x="16759124" y="8332668"/>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1" name="Rectangle 23"/>
          <p:cNvSpPr/>
          <p:nvPr/>
        </p:nvSpPr>
        <p:spPr>
          <a:xfrm>
            <a:off x="8474856" y="8175138"/>
            <a:ext cx="753362" cy="753363"/>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2" name="Rectangle 24"/>
          <p:cNvSpPr/>
          <p:nvPr/>
        </p:nvSpPr>
        <p:spPr>
          <a:xfrm>
            <a:off x="8466004" y="11059621"/>
            <a:ext cx="753362" cy="753362"/>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3" name="Straight Arrow Connector 26"/>
          <p:cNvSpPr/>
          <p:nvPr/>
        </p:nvSpPr>
        <p:spPr>
          <a:xfrm>
            <a:off x="9219363" y="849502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284" name="Straight Arrow Connector 27"/>
          <p:cNvSpPr/>
          <p:nvPr/>
        </p:nvSpPr>
        <p:spPr>
          <a:xfrm>
            <a:off x="9219363" y="114680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285" name="Rectangle 38"/>
          <p:cNvSpPr/>
          <p:nvPr/>
        </p:nvSpPr>
        <p:spPr>
          <a:xfrm>
            <a:off x="15844721" y="10890173"/>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6" name="Rectangle 39"/>
          <p:cNvSpPr/>
          <p:nvPr/>
        </p:nvSpPr>
        <p:spPr>
          <a:xfrm>
            <a:off x="16149521" y="11194973"/>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7" name="Rectangle 40"/>
          <p:cNvSpPr/>
          <p:nvPr/>
        </p:nvSpPr>
        <p:spPr>
          <a:xfrm>
            <a:off x="16454321" y="11499773"/>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8" name="Rectangle 41"/>
          <p:cNvSpPr/>
          <p:nvPr/>
        </p:nvSpPr>
        <p:spPr>
          <a:xfrm>
            <a:off x="16759121" y="11804573"/>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89" name="Straight Connector 47"/>
          <p:cNvSpPr/>
          <p:nvPr/>
        </p:nvSpPr>
        <p:spPr>
          <a:xfrm>
            <a:off x="586552" y="6364868"/>
            <a:ext cx="7133181"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290" name="Rectangle 2"/>
          <p:cNvSpPr/>
          <p:nvPr/>
        </p:nvSpPr>
        <p:spPr>
          <a:xfrm>
            <a:off x="8000669" y="2753179"/>
            <a:ext cx="7699755"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91" name="Straight Connector 32"/>
          <p:cNvSpPr/>
          <p:nvPr/>
        </p:nvSpPr>
        <p:spPr>
          <a:xfrm>
            <a:off x="16044321" y="6364868"/>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292" name="Rectangle 33"/>
          <p:cNvSpPr/>
          <p:nvPr/>
        </p:nvSpPr>
        <p:spPr>
          <a:xfrm>
            <a:off x="15780545" y="2771779"/>
            <a:ext cx="8404530" cy="107692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graphicFrame>
        <p:nvGraphicFramePr>
          <p:cNvPr id="293" name="Table 13"/>
          <p:cNvGraphicFramePr/>
          <p:nvPr/>
        </p:nvGraphicFramePr>
        <p:xfrm>
          <a:off x="3437356" y="741191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294" name="Table 13"/>
          <p:cNvGraphicFramePr/>
          <p:nvPr/>
        </p:nvGraphicFramePr>
        <p:xfrm>
          <a:off x="3437356"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295" name="Rectangle 2"/>
          <p:cNvSpPr/>
          <p:nvPr/>
        </p:nvSpPr>
        <p:spPr>
          <a:xfrm>
            <a:off x="602767" y="2753179"/>
            <a:ext cx="7247254"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96" name="Course artifacts"/>
          <p:cNvSpPr txBox="1"/>
          <p:nvPr/>
        </p:nvSpPr>
        <p:spPr>
          <a:xfrm>
            <a:off x="1873560" y="2925212"/>
            <a:ext cx="4705666" cy="8940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1100"/>
              </a:spcBef>
              <a:defRPr sz="4800" b="1">
                <a:latin typeface="+mn-lt"/>
                <a:ea typeface="+mn-ea"/>
                <a:cs typeface="+mn-cs"/>
                <a:sym typeface="Calibri"/>
              </a:defRPr>
            </a:lvl1pPr>
          </a:lstStyle>
          <a:p>
            <a:r>
              <a:t>Course artifacts</a:t>
            </a:r>
          </a:p>
        </p:txBody>
      </p:sp>
      <p:sp>
        <p:nvSpPr>
          <p:cNvPr id="297" name="Content Placeholder 6"/>
          <p:cNvSpPr txBox="1"/>
          <p:nvPr/>
        </p:nvSpPr>
        <p:spPr>
          <a:xfrm>
            <a:off x="796014" y="4022747"/>
            <a:ext cx="6860759" cy="1995293"/>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Outcome scores from course assessment</a:t>
            </a:r>
          </a:p>
        </p:txBody>
      </p:sp>
      <p:graphicFrame>
        <p:nvGraphicFramePr>
          <p:cNvPr id="298" name="Table 13"/>
          <p:cNvGraphicFramePr/>
          <p:nvPr/>
        </p:nvGraphicFramePr>
        <p:xfrm>
          <a:off x="11384098"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299" name="Table 13"/>
          <p:cNvGraphicFramePr/>
          <p:nvPr/>
        </p:nvGraphicFramePr>
        <p:xfrm>
          <a:off x="11367627" y="7298379"/>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300" name="Straight Connector 47"/>
          <p:cNvSpPr/>
          <p:nvPr/>
        </p:nvSpPr>
        <p:spPr>
          <a:xfrm>
            <a:off x="8283957" y="6296930"/>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301" name="TextBox 9"/>
          <p:cNvSpPr txBox="1"/>
          <p:nvPr/>
        </p:nvSpPr>
        <p:spPr>
          <a:xfrm>
            <a:off x="8292769"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302" name="TextBox 10"/>
          <p:cNvSpPr txBox="1"/>
          <p:nvPr/>
        </p:nvSpPr>
        <p:spPr>
          <a:xfrm>
            <a:off x="8292769"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303" name="TextBox 9"/>
          <p:cNvSpPr txBox="1"/>
          <p:nvPr/>
        </p:nvSpPr>
        <p:spPr>
          <a:xfrm>
            <a:off x="15905336"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304" name="TextBox 10"/>
          <p:cNvSpPr txBox="1"/>
          <p:nvPr/>
        </p:nvSpPr>
        <p:spPr>
          <a:xfrm>
            <a:off x="15905336"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graphicFrame>
        <p:nvGraphicFramePr>
          <p:cNvPr id="305" name="Table 13"/>
          <p:cNvGraphicFramePr/>
          <p:nvPr/>
        </p:nvGraphicFramePr>
        <p:xfrm>
          <a:off x="19833994" y="10875595"/>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306" name="Table 13"/>
          <p:cNvGraphicFramePr/>
          <p:nvPr/>
        </p:nvGraphicFramePr>
        <p:xfrm>
          <a:off x="19817523" y="7290151"/>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307" name="Straight Arrow Connector 44"/>
          <p:cNvSpPr/>
          <p:nvPr/>
        </p:nvSpPr>
        <p:spPr>
          <a:xfrm>
            <a:off x="2260319" y="833266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08" name="Straight Arrow Connector 44"/>
          <p:cNvSpPr/>
          <p:nvPr/>
        </p:nvSpPr>
        <p:spPr>
          <a:xfrm>
            <a:off x="2260319" y="119899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09" name="Rectangle 19"/>
          <p:cNvSpPr/>
          <p:nvPr/>
        </p:nvSpPr>
        <p:spPr>
          <a:xfrm>
            <a:off x="637381" y="7661147"/>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0" name="Rectangle 20"/>
          <p:cNvSpPr/>
          <p:nvPr/>
        </p:nvSpPr>
        <p:spPr>
          <a:xfrm>
            <a:off x="942182" y="7965947"/>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1" name="Rectangle 21"/>
          <p:cNvSpPr/>
          <p:nvPr/>
        </p:nvSpPr>
        <p:spPr>
          <a:xfrm>
            <a:off x="1246982" y="8270747"/>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2" name="Rectangle 22"/>
          <p:cNvSpPr/>
          <p:nvPr/>
        </p:nvSpPr>
        <p:spPr>
          <a:xfrm>
            <a:off x="1551782" y="8575547"/>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3" name="Rectangle 38"/>
          <p:cNvSpPr/>
          <p:nvPr/>
        </p:nvSpPr>
        <p:spPr>
          <a:xfrm>
            <a:off x="637379" y="11156112"/>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4" name="Rectangle 39"/>
          <p:cNvSpPr/>
          <p:nvPr/>
        </p:nvSpPr>
        <p:spPr>
          <a:xfrm>
            <a:off x="942179" y="11460912"/>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5" name="Rectangle 40"/>
          <p:cNvSpPr/>
          <p:nvPr/>
        </p:nvSpPr>
        <p:spPr>
          <a:xfrm>
            <a:off x="1246979" y="11765712"/>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6" name="Rectangle 41"/>
          <p:cNvSpPr/>
          <p:nvPr/>
        </p:nvSpPr>
        <p:spPr>
          <a:xfrm>
            <a:off x="1551779" y="12070512"/>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7" name="Rectangle 22"/>
          <p:cNvSpPr/>
          <p:nvPr/>
        </p:nvSpPr>
        <p:spPr>
          <a:xfrm>
            <a:off x="18036626" y="7832369"/>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18" name="Line"/>
          <p:cNvSpPr/>
          <p:nvPr/>
        </p:nvSpPr>
        <p:spPr>
          <a:xfrm>
            <a:off x="18126399" y="809974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19" name="Line"/>
          <p:cNvSpPr/>
          <p:nvPr/>
        </p:nvSpPr>
        <p:spPr>
          <a:xfrm>
            <a:off x="18126399" y="7950220"/>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0" name="Line"/>
          <p:cNvSpPr/>
          <p:nvPr/>
        </p:nvSpPr>
        <p:spPr>
          <a:xfrm>
            <a:off x="18126399" y="832543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1" name="Line"/>
          <p:cNvSpPr/>
          <p:nvPr/>
        </p:nvSpPr>
        <p:spPr>
          <a:xfrm>
            <a:off x="18126399" y="8441829"/>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2" name="Line"/>
          <p:cNvSpPr/>
          <p:nvPr/>
        </p:nvSpPr>
        <p:spPr>
          <a:xfrm>
            <a:off x="18126399" y="8211536"/>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3" name="Straight Arrow Connector 44"/>
          <p:cNvSpPr/>
          <p:nvPr/>
        </p:nvSpPr>
        <p:spPr>
          <a:xfrm>
            <a:off x="17345632" y="81018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24" name="Straight Arrow Connector 44"/>
          <p:cNvSpPr/>
          <p:nvPr/>
        </p:nvSpPr>
        <p:spPr>
          <a:xfrm>
            <a:off x="17317355" y="115327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25" name="Rectangle 22"/>
          <p:cNvSpPr/>
          <p:nvPr/>
        </p:nvSpPr>
        <p:spPr>
          <a:xfrm>
            <a:off x="18044861" y="11194973"/>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26" name="Line"/>
          <p:cNvSpPr/>
          <p:nvPr/>
        </p:nvSpPr>
        <p:spPr>
          <a:xfrm>
            <a:off x="18134634" y="1146235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7" name="Line"/>
          <p:cNvSpPr/>
          <p:nvPr/>
        </p:nvSpPr>
        <p:spPr>
          <a:xfrm>
            <a:off x="18134634" y="11312824"/>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8" name="Line"/>
          <p:cNvSpPr/>
          <p:nvPr/>
        </p:nvSpPr>
        <p:spPr>
          <a:xfrm>
            <a:off x="18134634" y="1168804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29" name="Line"/>
          <p:cNvSpPr/>
          <p:nvPr/>
        </p:nvSpPr>
        <p:spPr>
          <a:xfrm>
            <a:off x="18134634" y="11804433"/>
            <a:ext cx="1070859"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330" name="Line"/>
          <p:cNvSpPr/>
          <p:nvPr/>
        </p:nvSpPr>
        <p:spPr>
          <a:xfrm>
            <a:off x="18134634" y="11574141"/>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le 1"/>
          <p:cNvSpPr txBox="1">
            <a:spLocks noGrp="1"/>
          </p:cNvSpPr>
          <p:nvPr>
            <p:ph type="title"/>
          </p:nvPr>
        </p:nvSpPr>
        <p:spPr>
          <a:xfrm>
            <a:off x="784589" y="703579"/>
            <a:ext cx="23286870" cy="1518274"/>
          </a:xfrm>
          <a:prstGeom prst="rect">
            <a:avLst/>
          </a:prstGeom>
        </p:spPr>
        <p:txBody>
          <a:bodyPr/>
          <a:lstStyle>
            <a:lvl1pPr algn="l">
              <a:defRPr sz="7200">
                <a:latin typeface="Lucida Sans"/>
                <a:ea typeface="Lucida Sans"/>
                <a:cs typeface="Lucida Sans"/>
                <a:sym typeface="Lucida Sans"/>
              </a:defRPr>
            </a:lvl1pPr>
          </a:lstStyle>
          <a:p>
            <a:r>
              <a:t>Using assessment data from course artefacts </a:t>
            </a:r>
          </a:p>
        </p:txBody>
      </p:sp>
      <p:sp>
        <p:nvSpPr>
          <p:cNvPr id="352"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13</a:t>
            </a:fld>
            <a:endParaRPr/>
          </a:p>
        </p:txBody>
      </p:sp>
      <p:sp>
        <p:nvSpPr>
          <p:cNvPr id="334" name="TextBox 9"/>
          <p:cNvSpPr txBox="1"/>
          <p:nvPr/>
        </p:nvSpPr>
        <p:spPr>
          <a:xfrm>
            <a:off x="764517" y="10032806"/>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335" name="TextBox 10"/>
          <p:cNvSpPr txBox="1"/>
          <p:nvPr/>
        </p:nvSpPr>
        <p:spPr>
          <a:xfrm>
            <a:off x="764517" y="6710212"/>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336" name="Straight Connector 47"/>
          <p:cNvSpPr/>
          <p:nvPr/>
        </p:nvSpPr>
        <p:spPr>
          <a:xfrm>
            <a:off x="586552" y="6364868"/>
            <a:ext cx="7133181"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graphicFrame>
        <p:nvGraphicFramePr>
          <p:cNvPr id="337" name="Table 13"/>
          <p:cNvGraphicFramePr/>
          <p:nvPr/>
        </p:nvGraphicFramePr>
        <p:xfrm>
          <a:off x="3437356" y="741191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338" name="Table 13"/>
          <p:cNvGraphicFramePr/>
          <p:nvPr/>
        </p:nvGraphicFramePr>
        <p:xfrm>
          <a:off x="3437356"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339" name="Rectangle 2"/>
          <p:cNvSpPr/>
          <p:nvPr/>
        </p:nvSpPr>
        <p:spPr>
          <a:xfrm>
            <a:off x="602767" y="2753179"/>
            <a:ext cx="7247254"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0" name="Course artifacts"/>
          <p:cNvSpPr txBox="1"/>
          <p:nvPr/>
        </p:nvSpPr>
        <p:spPr>
          <a:xfrm>
            <a:off x="1873560" y="2925212"/>
            <a:ext cx="4705666" cy="8940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1100"/>
              </a:spcBef>
              <a:defRPr sz="4800" b="1">
                <a:latin typeface="+mn-lt"/>
                <a:ea typeface="+mn-ea"/>
                <a:cs typeface="+mn-cs"/>
                <a:sym typeface="Calibri"/>
              </a:defRPr>
            </a:lvl1pPr>
          </a:lstStyle>
          <a:p>
            <a:r>
              <a:t>Course artifacts</a:t>
            </a:r>
          </a:p>
        </p:txBody>
      </p:sp>
      <p:sp>
        <p:nvSpPr>
          <p:cNvPr id="341" name="Content Placeholder 6"/>
          <p:cNvSpPr txBox="1"/>
          <p:nvPr/>
        </p:nvSpPr>
        <p:spPr>
          <a:xfrm>
            <a:off x="796014" y="4022747"/>
            <a:ext cx="6860759" cy="1995293"/>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Outcomes scores from course assessment</a:t>
            </a:r>
          </a:p>
        </p:txBody>
      </p:sp>
      <p:sp>
        <p:nvSpPr>
          <p:cNvPr id="342" name="Straight Arrow Connector 44"/>
          <p:cNvSpPr/>
          <p:nvPr/>
        </p:nvSpPr>
        <p:spPr>
          <a:xfrm>
            <a:off x="2260319" y="833266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43" name="Straight Arrow Connector 44"/>
          <p:cNvSpPr/>
          <p:nvPr/>
        </p:nvSpPr>
        <p:spPr>
          <a:xfrm>
            <a:off x="2260319" y="119899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44" name="Rectangle 19"/>
          <p:cNvSpPr/>
          <p:nvPr/>
        </p:nvSpPr>
        <p:spPr>
          <a:xfrm>
            <a:off x="637381" y="7661147"/>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5" name="Rectangle 20"/>
          <p:cNvSpPr/>
          <p:nvPr/>
        </p:nvSpPr>
        <p:spPr>
          <a:xfrm>
            <a:off x="942182" y="7965947"/>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6" name="Rectangle 21"/>
          <p:cNvSpPr/>
          <p:nvPr/>
        </p:nvSpPr>
        <p:spPr>
          <a:xfrm>
            <a:off x="1246982" y="8270747"/>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7" name="Rectangle 22"/>
          <p:cNvSpPr/>
          <p:nvPr/>
        </p:nvSpPr>
        <p:spPr>
          <a:xfrm>
            <a:off x="1551782" y="8575547"/>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8" name="Rectangle 38"/>
          <p:cNvSpPr/>
          <p:nvPr/>
        </p:nvSpPr>
        <p:spPr>
          <a:xfrm>
            <a:off x="637379" y="11156112"/>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9" name="Rectangle 39"/>
          <p:cNvSpPr/>
          <p:nvPr/>
        </p:nvSpPr>
        <p:spPr>
          <a:xfrm>
            <a:off x="942179" y="11460912"/>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50" name="Rectangle 40"/>
          <p:cNvSpPr/>
          <p:nvPr/>
        </p:nvSpPr>
        <p:spPr>
          <a:xfrm>
            <a:off x="1246979" y="11765712"/>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51" name="Rectangle 41"/>
          <p:cNvSpPr/>
          <p:nvPr/>
        </p:nvSpPr>
        <p:spPr>
          <a:xfrm>
            <a:off x="1551779" y="12070512"/>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pic>
        <p:nvPicPr>
          <p:cNvPr id="22" name="Picture 21" descr="LOGO.png">
            <a:extLst>
              <a:ext uri="{FF2B5EF4-FFF2-40B4-BE49-F238E27FC236}">
                <a16:creationId xmlns:a16="http://schemas.microsoft.com/office/drawing/2014/main" id="{7D5AB3ED-5577-9243-B6D8-28B864768B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58672" y="24189"/>
            <a:ext cx="2878460" cy="2197664"/>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9B22C7-264A-5640-94DD-C4F667F0A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507" y="1286932"/>
            <a:ext cx="15598986" cy="11142134"/>
          </a:xfrm>
          <a:prstGeom prst="rect">
            <a:avLst/>
          </a:prstGeom>
        </p:spPr>
      </p:pic>
      <p:pic>
        <p:nvPicPr>
          <p:cNvPr id="3" name="Picture 2" descr="LOGO.png">
            <a:extLst>
              <a:ext uri="{FF2B5EF4-FFF2-40B4-BE49-F238E27FC236}">
                <a16:creationId xmlns:a16="http://schemas.microsoft.com/office/drawing/2014/main" id="{4606D678-3C16-0E4E-BC1F-390568C615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1637011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879C2-EA1B-9643-8D5E-0855D7091F64}"/>
              </a:ext>
            </a:extLst>
          </p:cNvPr>
          <p:cNvPicPr>
            <a:picLocks noChangeAspect="1"/>
          </p:cNvPicPr>
          <p:nvPr/>
        </p:nvPicPr>
        <p:blipFill rotWithShape="1">
          <a:blip r:embed="rId2"/>
          <a:srcRect r="9548" b="5730"/>
          <a:stretch/>
        </p:blipFill>
        <p:spPr>
          <a:xfrm>
            <a:off x="1799303" y="374666"/>
            <a:ext cx="20352774" cy="13341334"/>
          </a:xfrm>
          <a:prstGeom prst="rect">
            <a:avLst/>
          </a:prstGeom>
        </p:spPr>
      </p:pic>
      <p:pic>
        <p:nvPicPr>
          <p:cNvPr id="3" name="Picture 2" descr="LOGO.png">
            <a:extLst>
              <a:ext uri="{FF2B5EF4-FFF2-40B4-BE49-F238E27FC236}">
                <a16:creationId xmlns:a16="http://schemas.microsoft.com/office/drawing/2014/main" id="{83F0BEF7-2ABA-D042-AE54-FBE20FC9FE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2182622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ED5C62-9799-624F-ADD0-4DEC831B9128}"/>
              </a:ext>
            </a:extLst>
          </p:cNvPr>
          <p:cNvPicPr>
            <a:picLocks noChangeAspect="1"/>
          </p:cNvPicPr>
          <p:nvPr/>
        </p:nvPicPr>
        <p:blipFill>
          <a:blip r:embed="rId2"/>
          <a:stretch>
            <a:fillRect/>
          </a:stretch>
        </p:blipFill>
        <p:spPr>
          <a:xfrm>
            <a:off x="1271844" y="653435"/>
            <a:ext cx="22511164" cy="12856087"/>
          </a:xfrm>
          <a:prstGeom prst="rect">
            <a:avLst/>
          </a:prstGeom>
        </p:spPr>
      </p:pic>
      <p:cxnSp>
        <p:nvCxnSpPr>
          <p:cNvPr id="4" name="Straight Arrow Connector 3">
            <a:extLst>
              <a:ext uri="{FF2B5EF4-FFF2-40B4-BE49-F238E27FC236}">
                <a16:creationId xmlns:a16="http://schemas.microsoft.com/office/drawing/2014/main" id="{672FE5A7-AEAD-4E40-83BE-EF0FF3D967CE}"/>
              </a:ext>
            </a:extLst>
          </p:cNvPr>
          <p:cNvCxnSpPr/>
          <p:nvPr/>
        </p:nvCxnSpPr>
        <p:spPr>
          <a:xfrm>
            <a:off x="14541910" y="6076335"/>
            <a:ext cx="471948" cy="7079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LOGO.png">
            <a:extLst>
              <a:ext uri="{FF2B5EF4-FFF2-40B4-BE49-F238E27FC236}">
                <a16:creationId xmlns:a16="http://schemas.microsoft.com/office/drawing/2014/main" id="{C66EFB40-94F9-2E49-A67D-DA700B52ED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2727896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le 1"/>
          <p:cNvSpPr txBox="1">
            <a:spLocks noGrp="1"/>
          </p:cNvSpPr>
          <p:nvPr>
            <p:ph type="title"/>
          </p:nvPr>
        </p:nvSpPr>
        <p:spPr>
          <a:xfrm>
            <a:off x="784589" y="703579"/>
            <a:ext cx="23286870" cy="1518274"/>
          </a:xfrm>
          <a:prstGeom prst="rect">
            <a:avLst/>
          </a:prstGeom>
        </p:spPr>
        <p:txBody>
          <a:bodyPr/>
          <a:lstStyle>
            <a:lvl1pPr algn="l">
              <a:defRPr sz="7200">
                <a:latin typeface="Lucida Sans"/>
                <a:ea typeface="Lucida Sans"/>
                <a:cs typeface="Lucida Sans"/>
                <a:sym typeface="Lucida Sans"/>
              </a:defRPr>
            </a:lvl1pPr>
          </a:lstStyle>
          <a:p>
            <a:r>
              <a:t>Using assessment data from course artefacts </a:t>
            </a:r>
          </a:p>
        </p:txBody>
      </p:sp>
      <p:sp>
        <p:nvSpPr>
          <p:cNvPr id="352"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17</a:t>
            </a:fld>
            <a:endParaRPr/>
          </a:p>
        </p:txBody>
      </p:sp>
      <p:sp>
        <p:nvSpPr>
          <p:cNvPr id="334" name="TextBox 9"/>
          <p:cNvSpPr txBox="1"/>
          <p:nvPr/>
        </p:nvSpPr>
        <p:spPr>
          <a:xfrm>
            <a:off x="764517" y="10032806"/>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335" name="TextBox 10"/>
          <p:cNvSpPr txBox="1"/>
          <p:nvPr/>
        </p:nvSpPr>
        <p:spPr>
          <a:xfrm>
            <a:off x="764517" y="6710212"/>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336" name="Straight Connector 47"/>
          <p:cNvSpPr/>
          <p:nvPr/>
        </p:nvSpPr>
        <p:spPr>
          <a:xfrm>
            <a:off x="586552" y="6364868"/>
            <a:ext cx="7133181"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graphicFrame>
        <p:nvGraphicFramePr>
          <p:cNvPr id="337" name="Table 13"/>
          <p:cNvGraphicFramePr/>
          <p:nvPr/>
        </p:nvGraphicFramePr>
        <p:xfrm>
          <a:off x="3437356" y="741191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338" name="Table 13"/>
          <p:cNvGraphicFramePr/>
          <p:nvPr/>
        </p:nvGraphicFramePr>
        <p:xfrm>
          <a:off x="3437356"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339" name="Rectangle 2"/>
          <p:cNvSpPr/>
          <p:nvPr/>
        </p:nvSpPr>
        <p:spPr>
          <a:xfrm>
            <a:off x="602767" y="2753179"/>
            <a:ext cx="7247254"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0" name="Course artifacts"/>
          <p:cNvSpPr txBox="1"/>
          <p:nvPr/>
        </p:nvSpPr>
        <p:spPr>
          <a:xfrm>
            <a:off x="1873560" y="2925212"/>
            <a:ext cx="4705666" cy="8940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1100"/>
              </a:spcBef>
              <a:defRPr sz="4800" b="1">
                <a:latin typeface="+mn-lt"/>
                <a:ea typeface="+mn-ea"/>
                <a:cs typeface="+mn-cs"/>
                <a:sym typeface="Calibri"/>
              </a:defRPr>
            </a:lvl1pPr>
          </a:lstStyle>
          <a:p>
            <a:r>
              <a:t>Course artifacts</a:t>
            </a:r>
          </a:p>
        </p:txBody>
      </p:sp>
      <p:sp>
        <p:nvSpPr>
          <p:cNvPr id="341" name="Content Placeholder 6"/>
          <p:cNvSpPr txBox="1"/>
          <p:nvPr/>
        </p:nvSpPr>
        <p:spPr>
          <a:xfrm>
            <a:off x="796014" y="4022747"/>
            <a:ext cx="6860759" cy="1995293"/>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Outcomes scores from course assessment</a:t>
            </a:r>
          </a:p>
        </p:txBody>
      </p:sp>
      <p:sp>
        <p:nvSpPr>
          <p:cNvPr id="342" name="Straight Arrow Connector 44"/>
          <p:cNvSpPr/>
          <p:nvPr/>
        </p:nvSpPr>
        <p:spPr>
          <a:xfrm>
            <a:off x="2260319" y="833266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43" name="Straight Arrow Connector 44"/>
          <p:cNvSpPr/>
          <p:nvPr/>
        </p:nvSpPr>
        <p:spPr>
          <a:xfrm>
            <a:off x="2260319" y="119899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344" name="Rectangle 19"/>
          <p:cNvSpPr/>
          <p:nvPr/>
        </p:nvSpPr>
        <p:spPr>
          <a:xfrm>
            <a:off x="637381" y="7661147"/>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5" name="Rectangle 20"/>
          <p:cNvSpPr/>
          <p:nvPr/>
        </p:nvSpPr>
        <p:spPr>
          <a:xfrm>
            <a:off x="942182" y="7965947"/>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6" name="Rectangle 21"/>
          <p:cNvSpPr/>
          <p:nvPr/>
        </p:nvSpPr>
        <p:spPr>
          <a:xfrm>
            <a:off x="1246982" y="8270747"/>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7" name="Rectangle 22"/>
          <p:cNvSpPr/>
          <p:nvPr/>
        </p:nvSpPr>
        <p:spPr>
          <a:xfrm>
            <a:off x="1551782" y="8575547"/>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8" name="Rectangle 38"/>
          <p:cNvSpPr/>
          <p:nvPr/>
        </p:nvSpPr>
        <p:spPr>
          <a:xfrm>
            <a:off x="637379" y="11156112"/>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49" name="Rectangle 39"/>
          <p:cNvSpPr/>
          <p:nvPr/>
        </p:nvSpPr>
        <p:spPr>
          <a:xfrm>
            <a:off x="942179" y="11460912"/>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50" name="Rectangle 40"/>
          <p:cNvSpPr/>
          <p:nvPr/>
        </p:nvSpPr>
        <p:spPr>
          <a:xfrm>
            <a:off x="1246979" y="11765712"/>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351" name="Rectangle 41"/>
          <p:cNvSpPr/>
          <p:nvPr/>
        </p:nvSpPr>
        <p:spPr>
          <a:xfrm>
            <a:off x="1551779" y="12070512"/>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2" name="TextBox 1">
            <a:extLst>
              <a:ext uri="{FF2B5EF4-FFF2-40B4-BE49-F238E27FC236}">
                <a16:creationId xmlns:a16="http://schemas.microsoft.com/office/drawing/2014/main" id="{E642DA7D-8C3C-1D46-9159-72D28624C410}"/>
              </a:ext>
            </a:extLst>
          </p:cNvPr>
          <p:cNvSpPr txBox="1"/>
          <p:nvPr/>
        </p:nvSpPr>
        <p:spPr>
          <a:xfrm>
            <a:off x="9173497" y="3362632"/>
            <a:ext cx="13598013" cy="9325630"/>
          </a:xfrm>
          <a:prstGeom prst="rect">
            <a:avLst/>
          </a:prstGeom>
          <a:noFill/>
        </p:spPr>
        <p:txBody>
          <a:bodyPr wrap="square" rtlCol="0">
            <a:spAutoFit/>
          </a:bodyPr>
          <a:lstStyle/>
          <a:p>
            <a:r>
              <a:rPr lang="en-CA" b="1" dirty="0"/>
              <a:t>Strengths</a:t>
            </a:r>
          </a:p>
          <a:p>
            <a:r>
              <a:rPr lang="en-CA" dirty="0"/>
              <a:t>Well aligned and linked to course delivery</a:t>
            </a:r>
          </a:p>
          <a:p>
            <a:r>
              <a:rPr lang="en-CA" dirty="0"/>
              <a:t>Meaningful for instructor</a:t>
            </a:r>
          </a:p>
          <a:p>
            <a:r>
              <a:rPr lang="en-CA" dirty="0"/>
              <a:t>Informs course level improvement</a:t>
            </a:r>
          </a:p>
          <a:p>
            <a:endParaRPr lang="en-CA" dirty="0"/>
          </a:p>
          <a:p>
            <a:r>
              <a:rPr lang="en-CA" b="1" dirty="0"/>
              <a:t>Weaknesses</a:t>
            </a:r>
          </a:p>
          <a:p>
            <a:endParaRPr lang="en-CA" dirty="0"/>
          </a:p>
          <a:p>
            <a:r>
              <a:rPr lang="en-CA" dirty="0"/>
              <a:t>Validity and reliability depend on quality of course assessments which vary considerably</a:t>
            </a:r>
          </a:p>
          <a:p>
            <a:r>
              <a:rPr lang="en-CA" dirty="0"/>
              <a:t>Even with pooling data from multiple courses, it is  challenging to infer student development over duration of the program</a:t>
            </a:r>
          </a:p>
        </p:txBody>
      </p:sp>
      <p:pic>
        <p:nvPicPr>
          <p:cNvPr id="23" name="Picture 22" descr="LOGO.png">
            <a:extLst>
              <a:ext uri="{FF2B5EF4-FFF2-40B4-BE49-F238E27FC236}">
                <a16:creationId xmlns:a16="http://schemas.microsoft.com/office/drawing/2014/main" id="{3E1FB61C-8367-A845-9E49-F2341F3ADB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192999" y="363884"/>
            <a:ext cx="2878460" cy="2197664"/>
          </a:xfrm>
          <a:prstGeom prst="rect">
            <a:avLst/>
          </a:prstGeom>
        </p:spPr>
      </p:pic>
    </p:spTree>
    <p:extLst>
      <p:ext uri="{BB962C8B-B14F-4D97-AF65-F5344CB8AC3E}">
        <p14:creationId xmlns:p14="http://schemas.microsoft.com/office/powerpoint/2010/main" val="23853547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xfrm>
            <a:off x="784589" y="-15890"/>
            <a:ext cx="23286870" cy="2237743"/>
          </a:xfrm>
          <a:prstGeom prst="rect">
            <a:avLst/>
          </a:prstGeom>
        </p:spPr>
        <p:txBody>
          <a:bodyPr/>
          <a:lstStyle>
            <a:lvl1pPr algn="l" defTabSz="850391">
              <a:defRPr sz="6600">
                <a:latin typeface="Lucida Sans"/>
                <a:ea typeface="Lucida Sans"/>
                <a:cs typeface="Lucida Sans"/>
                <a:sym typeface="Lucida Sans"/>
              </a:defRPr>
            </a:lvl1pPr>
          </a:lstStyle>
          <a:p>
            <a:r>
              <a:rPr dirty="0"/>
              <a:t>Three approaches </a:t>
            </a:r>
            <a:r>
              <a:rPr lang="en-US" dirty="0"/>
              <a:t>for</a:t>
            </a:r>
            <a:r>
              <a:rPr dirty="0"/>
              <a:t> measuring student development </a:t>
            </a:r>
            <a:r>
              <a:rPr lang="en-US" dirty="0"/>
              <a:t>to</a:t>
            </a:r>
            <a:r>
              <a:rPr dirty="0"/>
              <a:t> inform program improvement </a:t>
            </a:r>
          </a:p>
        </p:txBody>
      </p:sp>
      <p:sp>
        <p:nvSpPr>
          <p:cNvPr id="494" name="Text Placeholder 5"/>
          <p:cNvSpPr txBox="1">
            <a:spLocks noGrp="1"/>
          </p:cNvSpPr>
          <p:nvPr>
            <p:ph type="body" sz="quarter" idx="1"/>
          </p:nvPr>
        </p:nvSpPr>
        <p:spPr>
          <a:xfrm>
            <a:off x="7987107" y="2582160"/>
            <a:ext cx="7444090" cy="1080278"/>
          </a:xfrm>
          <a:prstGeom prst="rect">
            <a:avLst/>
          </a:prstGeom>
        </p:spPr>
        <p:txBody>
          <a:bodyPr>
            <a:normAutofit fontScale="92500"/>
          </a:bodyPr>
          <a:lstStyle>
            <a:lvl1pPr defTabSz="804672">
              <a:spcBef>
                <a:spcPts val="1000"/>
              </a:spcBef>
              <a:defRPr sz="4200"/>
            </a:lvl1pPr>
          </a:lstStyle>
          <a:p>
            <a:r>
              <a:t>Standardized,non-embedded</a:t>
            </a:r>
          </a:p>
        </p:txBody>
      </p:sp>
      <p:sp>
        <p:nvSpPr>
          <p:cNvPr id="496" name="Text Placeholder 7"/>
          <p:cNvSpPr>
            <a:spLocks noGrp="1"/>
          </p:cNvSpPr>
          <p:nvPr>
            <p:ph type="body" sz="quarter" idx="13"/>
          </p:nvPr>
        </p:nvSpPr>
        <p:spPr>
          <a:xfrm>
            <a:off x="15844721" y="2912511"/>
            <a:ext cx="8083552" cy="919482"/>
          </a:xfrm>
          <a:prstGeom prst="rect">
            <a:avLst/>
          </a:prstGeom>
          <a:extLst>
            <a:ext uri="{C572A759-6A51-4108-AA02-DFA0A04FC94B}">
              <ma14:wrappingTextBoxFlag xmlns="" xmlns:ma14="http://schemas.microsoft.com/office/mac/drawingml/2011/main" val="1"/>
            </a:ext>
          </a:extLst>
        </p:spPr>
        <p:txBody>
          <a:bodyPr>
            <a:normAutofit fontScale="92500"/>
          </a:bodyPr>
          <a:lstStyle>
            <a:lvl1pPr marL="0" indent="0" defTabSz="859536">
              <a:lnSpc>
                <a:spcPct val="100000"/>
              </a:lnSpc>
              <a:spcBef>
                <a:spcPts val="1000"/>
              </a:spcBef>
              <a:buSzTx/>
              <a:buNone/>
              <a:defRPr sz="4500" b="1"/>
            </a:lvl1pPr>
          </a:lstStyle>
          <a:p>
            <a:r>
              <a:t>Embedded, non-standardized</a:t>
            </a:r>
          </a:p>
        </p:txBody>
      </p:sp>
      <p:sp>
        <p:nvSpPr>
          <p:cNvPr id="554"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18</a:t>
            </a:fld>
            <a:endParaRPr/>
          </a:p>
        </p:txBody>
      </p:sp>
      <p:sp>
        <p:nvSpPr>
          <p:cNvPr id="495" name="Content Placeholder 6"/>
          <p:cNvSpPr txBox="1"/>
          <p:nvPr/>
        </p:nvSpPr>
        <p:spPr>
          <a:xfrm>
            <a:off x="8319712" y="3722930"/>
            <a:ext cx="6992695" cy="2594930"/>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Repeated used of validated discipline-independent tool</a:t>
            </a:r>
          </a:p>
        </p:txBody>
      </p:sp>
      <p:sp>
        <p:nvSpPr>
          <p:cNvPr id="497" name="Content Placeholder 8"/>
          <p:cNvSpPr txBox="1"/>
          <p:nvPr/>
        </p:nvSpPr>
        <p:spPr>
          <a:xfrm>
            <a:off x="15775748" y="3863819"/>
            <a:ext cx="8083552" cy="2820531"/>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Artefacts from range of courses scored on consistent rubric</a:t>
            </a:r>
          </a:p>
        </p:txBody>
      </p:sp>
      <p:sp>
        <p:nvSpPr>
          <p:cNvPr id="498" name="TextBox 9"/>
          <p:cNvSpPr txBox="1"/>
          <p:nvPr/>
        </p:nvSpPr>
        <p:spPr>
          <a:xfrm>
            <a:off x="764517" y="10032806"/>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499" name="TextBox 10"/>
          <p:cNvSpPr txBox="1"/>
          <p:nvPr/>
        </p:nvSpPr>
        <p:spPr>
          <a:xfrm>
            <a:off x="764517" y="6710212"/>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500" name="Rectangle 19"/>
          <p:cNvSpPr/>
          <p:nvPr/>
        </p:nvSpPr>
        <p:spPr>
          <a:xfrm>
            <a:off x="15844724" y="7418268"/>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1" name="Rectangle 20"/>
          <p:cNvSpPr/>
          <p:nvPr/>
        </p:nvSpPr>
        <p:spPr>
          <a:xfrm>
            <a:off x="16149524" y="7723068"/>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2" name="Rectangle 21"/>
          <p:cNvSpPr/>
          <p:nvPr/>
        </p:nvSpPr>
        <p:spPr>
          <a:xfrm>
            <a:off x="16454324" y="8027868"/>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3" name="Rectangle 22"/>
          <p:cNvSpPr/>
          <p:nvPr/>
        </p:nvSpPr>
        <p:spPr>
          <a:xfrm>
            <a:off x="16759124" y="8332668"/>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4" name="Rectangle 23"/>
          <p:cNvSpPr/>
          <p:nvPr/>
        </p:nvSpPr>
        <p:spPr>
          <a:xfrm>
            <a:off x="8474856" y="8175138"/>
            <a:ext cx="753362" cy="753363"/>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5" name="Rectangle 24"/>
          <p:cNvSpPr/>
          <p:nvPr/>
        </p:nvSpPr>
        <p:spPr>
          <a:xfrm>
            <a:off x="8466004" y="11059621"/>
            <a:ext cx="753362" cy="753362"/>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6" name="Straight Arrow Connector 26"/>
          <p:cNvSpPr/>
          <p:nvPr/>
        </p:nvSpPr>
        <p:spPr>
          <a:xfrm>
            <a:off x="9219363" y="849502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07" name="Straight Arrow Connector 27"/>
          <p:cNvSpPr/>
          <p:nvPr/>
        </p:nvSpPr>
        <p:spPr>
          <a:xfrm>
            <a:off x="9219363" y="114680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08" name="Rectangle 38"/>
          <p:cNvSpPr/>
          <p:nvPr/>
        </p:nvSpPr>
        <p:spPr>
          <a:xfrm>
            <a:off x="15844721" y="10890173"/>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9" name="Rectangle 39"/>
          <p:cNvSpPr/>
          <p:nvPr/>
        </p:nvSpPr>
        <p:spPr>
          <a:xfrm>
            <a:off x="16149521" y="11194973"/>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0" name="Rectangle 40"/>
          <p:cNvSpPr/>
          <p:nvPr/>
        </p:nvSpPr>
        <p:spPr>
          <a:xfrm>
            <a:off x="16454321" y="11499773"/>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1" name="Rectangle 41"/>
          <p:cNvSpPr/>
          <p:nvPr/>
        </p:nvSpPr>
        <p:spPr>
          <a:xfrm>
            <a:off x="16759121" y="11804573"/>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2" name="Straight Connector 47"/>
          <p:cNvSpPr/>
          <p:nvPr/>
        </p:nvSpPr>
        <p:spPr>
          <a:xfrm>
            <a:off x="586552" y="6364868"/>
            <a:ext cx="7133181"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13" name="Rectangle 2"/>
          <p:cNvSpPr/>
          <p:nvPr/>
        </p:nvSpPr>
        <p:spPr>
          <a:xfrm>
            <a:off x="8000669" y="2753179"/>
            <a:ext cx="7699755"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4" name="Straight Connector 32"/>
          <p:cNvSpPr/>
          <p:nvPr/>
        </p:nvSpPr>
        <p:spPr>
          <a:xfrm>
            <a:off x="16044321" y="6364868"/>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15" name="Rectangle 33"/>
          <p:cNvSpPr/>
          <p:nvPr/>
        </p:nvSpPr>
        <p:spPr>
          <a:xfrm>
            <a:off x="15780545" y="2771779"/>
            <a:ext cx="8404530" cy="107692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graphicFrame>
        <p:nvGraphicFramePr>
          <p:cNvPr id="516" name="Table 13"/>
          <p:cNvGraphicFramePr/>
          <p:nvPr/>
        </p:nvGraphicFramePr>
        <p:xfrm>
          <a:off x="3437356" y="741191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17" name="Table 13"/>
          <p:cNvGraphicFramePr/>
          <p:nvPr/>
        </p:nvGraphicFramePr>
        <p:xfrm>
          <a:off x="3437356"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18" name="Rectangle 2"/>
          <p:cNvSpPr/>
          <p:nvPr/>
        </p:nvSpPr>
        <p:spPr>
          <a:xfrm>
            <a:off x="602767" y="2753179"/>
            <a:ext cx="7247254"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9" name="Course artifacts"/>
          <p:cNvSpPr txBox="1"/>
          <p:nvPr/>
        </p:nvSpPr>
        <p:spPr>
          <a:xfrm>
            <a:off x="1873560" y="2925212"/>
            <a:ext cx="4705666" cy="8940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1100"/>
              </a:spcBef>
              <a:defRPr sz="4800" b="1">
                <a:latin typeface="+mn-lt"/>
                <a:ea typeface="+mn-ea"/>
                <a:cs typeface="+mn-cs"/>
                <a:sym typeface="Calibri"/>
              </a:defRPr>
            </a:lvl1pPr>
          </a:lstStyle>
          <a:p>
            <a:r>
              <a:t>Course artifacts</a:t>
            </a:r>
          </a:p>
        </p:txBody>
      </p:sp>
      <p:sp>
        <p:nvSpPr>
          <p:cNvPr id="520" name="Content Placeholder 6"/>
          <p:cNvSpPr txBox="1"/>
          <p:nvPr/>
        </p:nvSpPr>
        <p:spPr>
          <a:xfrm>
            <a:off x="796014" y="4022747"/>
            <a:ext cx="6860759" cy="1995293"/>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Grades from course assessment</a:t>
            </a:r>
          </a:p>
        </p:txBody>
      </p:sp>
      <p:graphicFrame>
        <p:nvGraphicFramePr>
          <p:cNvPr id="521" name="Table 13"/>
          <p:cNvGraphicFramePr/>
          <p:nvPr/>
        </p:nvGraphicFramePr>
        <p:xfrm>
          <a:off x="11384098"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22" name="Table 13"/>
          <p:cNvGraphicFramePr/>
          <p:nvPr/>
        </p:nvGraphicFramePr>
        <p:xfrm>
          <a:off x="11367627" y="7298379"/>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23" name="Straight Connector 47"/>
          <p:cNvSpPr/>
          <p:nvPr/>
        </p:nvSpPr>
        <p:spPr>
          <a:xfrm>
            <a:off x="8283957" y="6296930"/>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24" name="TextBox 9"/>
          <p:cNvSpPr txBox="1"/>
          <p:nvPr/>
        </p:nvSpPr>
        <p:spPr>
          <a:xfrm>
            <a:off x="8292769"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25" name="TextBox 10"/>
          <p:cNvSpPr txBox="1"/>
          <p:nvPr/>
        </p:nvSpPr>
        <p:spPr>
          <a:xfrm>
            <a:off x="8292769"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526" name="TextBox 9"/>
          <p:cNvSpPr txBox="1"/>
          <p:nvPr/>
        </p:nvSpPr>
        <p:spPr>
          <a:xfrm>
            <a:off x="15905336"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27" name="TextBox 10"/>
          <p:cNvSpPr txBox="1"/>
          <p:nvPr/>
        </p:nvSpPr>
        <p:spPr>
          <a:xfrm>
            <a:off x="15905336"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graphicFrame>
        <p:nvGraphicFramePr>
          <p:cNvPr id="528" name="Table 13"/>
          <p:cNvGraphicFramePr/>
          <p:nvPr/>
        </p:nvGraphicFramePr>
        <p:xfrm>
          <a:off x="19833994" y="10875595"/>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29" name="Table 13"/>
          <p:cNvGraphicFramePr/>
          <p:nvPr/>
        </p:nvGraphicFramePr>
        <p:xfrm>
          <a:off x="19817523" y="7290151"/>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30" name="Straight Arrow Connector 44"/>
          <p:cNvSpPr/>
          <p:nvPr/>
        </p:nvSpPr>
        <p:spPr>
          <a:xfrm>
            <a:off x="2260319" y="833266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31" name="Straight Arrow Connector 44"/>
          <p:cNvSpPr/>
          <p:nvPr/>
        </p:nvSpPr>
        <p:spPr>
          <a:xfrm>
            <a:off x="2260319" y="119899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32" name="Rectangle 19"/>
          <p:cNvSpPr/>
          <p:nvPr/>
        </p:nvSpPr>
        <p:spPr>
          <a:xfrm>
            <a:off x="637381" y="7661147"/>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3" name="Rectangle 20"/>
          <p:cNvSpPr/>
          <p:nvPr/>
        </p:nvSpPr>
        <p:spPr>
          <a:xfrm>
            <a:off x="942182" y="7965947"/>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4" name="Rectangle 21"/>
          <p:cNvSpPr/>
          <p:nvPr/>
        </p:nvSpPr>
        <p:spPr>
          <a:xfrm>
            <a:off x="1246982" y="8270747"/>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5" name="Rectangle 22"/>
          <p:cNvSpPr/>
          <p:nvPr/>
        </p:nvSpPr>
        <p:spPr>
          <a:xfrm>
            <a:off x="1551782" y="8575547"/>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6" name="Rectangle 38"/>
          <p:cNvSpPr/>
          <p:nvPr/>
        </p:nvSpPr>
        <p:spPr>
          <a:xfrm>
            <a:off x="637379" y="11156112"/>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7" name="Rectangle 39"/>
          <p:cNvSpPr/>
          <p:nvPr/>
        </p:nvSpPr>
        <p:spPr>
          <a:xfrm>
            <a:off x="942179" y="11460912"/>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8" name="Rectangle 40"/>
          <p:cNvSpPr/>
          <p:nvPr/>
        </p:nvSpPr>
        <p:spPr>
          <a:xfrm>
            <a:off x="1246979" y="11765712"/>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9" name="Rectangle 41"/>
          <p:cNvSpPr/>
          <p:nvPr/>
        </p:nvSpPr>
        <p:spPr>
          <a:xfrm>
            <a:off x="1551779" y="12070512"/>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0" name="Rectangle 22"/>
          <p:cNvSpPr/>
          <p:nvPr/>
        </p:nvSpPr>
        <p:spPr>
          <a:xfrm>
            <a:off x="18036626" y="7832369"/>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1" name="Line"/>
          <p:cNvSpPr/>
          <p:nvPr/>
        </p:nvSpPr>
        <p:spPr>
          <a:xfrm>
            <a:off x="18126399" y="809974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2" name="Line"/>
          <p:cNvSpPr/>
          <p:nvPr/>
        </p:nvSpPr>
        <p:spPr>
          <a:xfrm>
            <a:off x="18126399" y="7950220"/>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3" name="Line"/>
          <p:cNvSpPr/>
          <p:nvPr/>
        </p:nvSpPr>
        <p:spPr>
          <a:xfrm>
            <a:off x="18126399" y="832543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4" name="Line"/>
          <p:cNvSpPr/>
          <p:nvPr/>
        </p:nvSpPr>
        <p:spPr>
          <a:xfrm>
            <a:off x="18126399" y="8441829"/>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5" name="Line"/>
          <p:cNvSpPr/>
          <p:nvPr/>
        </p:nvSpPr>
        <p:spPr>
          <a:xfrm>
            <a:off x="18126399" y="8211536"/>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6" name="Straight Arrow Connector 44"/>
          <p:cNvSpPr/>
          <p:nvPr/>
        </p:nvSpPr>
        <p:spPr>
          <a:xfrm>
            <a:off x="17345632" y="81018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7" name="Straight Arrow Connector 44"/>
          <p:cNvSpPr/>
          <p:nvPr/>
        </p:nvSpPr>
        <p:spPr>
          <a:xfrm>
            <a:off x="17317355" y="115327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8" name="Rectangle 22"/>
          <p:cNvSpPr/>
          <p:nvPr/>
        </p:nvSpPr>
        <p:spPr>
          <a:xfrm>
            <a:off x="18044861" y="11194973"/>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9" name="Line"/>
          <p:cNvSpPr/>
          <p:nvPr/>
        </p:nvSpPr>
        <p:spPr>
          <a:xfrm>
            <a:off x="18134634" y="1146235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0" name="Line"/>
          <p:cNvSpPr/>
          <p:nvPr/>
        </p:nvSpPr>
        <p:spPr>
          <a:xfrm>
            <a:off x="18134634" y="11312824"/>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1" name="Line"/>
          <p:cNvSpPr/>
          <p:nvPr/>
        </p:nvSpPr>
        <p:spPr>
          <a:xfrm>
            <a:off x="18134634" y="1168804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2" name="Line"/>
          <p:cNvSpPr/>
          <p:nvPr/>
        </p:nvSpPr>
        <p:spPr>
          <a:xfrm>
            <a:off x="18134634" y="11804433"/>
            <a:ext cx="1070859"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3" name="Line"/>
          <p:cNvSpPr/>
          <p:nvPr/>
        </p:nvSpPr>
        <p:spPr>
          <a:xfrm>
            <a:off x="18134634" y="11574141"/>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itle 1"/>
          <p:cNvSpPr txBox="1">
            <a:spLocks noGrp="1"/>
          </p:cNvSpPr>
          <p:nvPr>
            <p:ph type="title"/>
          </p:nvPr>
        </p:nvSpPr>
        <p:spPr>
          <a:xfrm>
            <a:off x="784589" y="-15890"/>
            <a:ext cx="23286870" cy="2237743"/>
          </a:xfrm>
          <a:prstGeom prst="rect">
            <a:avLst/>
          </a:prstGeom>
        </p:spPr>
        <p:txBody>
          <a:bodyPr/>
          <a:lstStyle>
            <a:lvl1pPr algn="l" defTabSz="813816">
              <a:defRPr sz="5700">
                <a:latin typeface="Lucida Sans"/>
                <a:ea typeface="Lucida Sans"/>
                <a:cs typeface="Lucida Sans"/>
                <a:sym typeface="Lucida Sans"/>
              </a:defRPr>
            </a:lvl1pPr>
          </a:lstStyle>
          <a:p>
            <a:r>
              <a:rPr dirty="0"/>
              <a:t>Three approaches to measuring student development and inform program improvement </a:t>
            </a:r>
          </a:p>
        </p:txBody>
      </p:sp>
      <p:sp>
        <p:nvSpPr>
          <p:cNvPr id="556" name="Text Placeholder 5"/>
          <p:cNvSpPr txBox="1">
            <a:spLocks noGrp="1"/>
          </p:cNvSpPr>
          <p:nvPr>
            <p:ph type="body" sz="quarter" idx="1"/>
          </p:nvPr>
        </p:nvSpPr>
        <p:spPr>
          <a:xfrm>
            <a:off x="7987107" y="2582160"/>
            <a:ext cx="7444090" cy="1080278"/>
          </a:xfrm>
          <a:prstGeom prst="rect">
            <a:avLst/>
          </a:prstGeom>
        </p:spPr>
        <p:txBody>
          <a:bodyPr>
            <a:normAutofit fontScale="92500"/>
          </a:bodyPr>
          <a:lstStyle>
            <a:lvl1pPr defTabSz="804672">
              <a:spcBef>
                <a:spcPts val="1000"/>
              </a:spcBef>
              <a:defRPr sz="4200"/>
            </a:lvl1pPr>
          </a:lstStyle>
          <a:p>
            <a:r>
              <a:t>Standardized,non-embedded</a:t>
            </a:r>
          </a:p>
        </p:txBody>
      </p:sp>
      <p:sp>
        <p:nvSpPr>
          <p:cNvPr id="557" name="Content Placeholder 6"/>
          <p:cNvSpPr txBox="1"/>
          <p:nvPr/>
        </p:nvSpPr>
        <p:spPr>
          <a:xfrm>
            <a:off x="8319712" y="3722930"/>
            <a:ext cx="6992695" cy="2594930"/>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Repeated used of validated discipline-independent tool</a:t>
            </a:r>
          </a:p>
        </p:txBody>
      </p:sp>
      <p:sp>
        <p:nvSpPr>
          <p:cNvPr id="564" name="Rectangle 23"/>
          <p:cNvSpPr/>
          <p:nvPr/>
        </p:nvSpPr>
        <p:spPr>
          <a:xfrm>
            <a:off x="8474856" y="8175138"/>
            <a:ext cx="753362" cy="753363"/>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65" name="Rectangle 24"/>
          <p:cNvSpPr/>
          <p:nvPr/>
        </p:nvSpPr>
        <p:spPr>
          <a:xfrm>
            <a:off x="8466004" y="11059621"/>
            <a:ext cx="753362" cy="753362"/>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66" name="Straight Arrow Connector 26"/>
          <p:cNvSpPr/>
          <p:nvPr/>
        </p:nvSpPr>
        <p:spPr>
          <a:xfrm>
            <a:off x="9219363" y="849502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67" name="Straight Arrow Connector 27"/>
          <p:cNvSpPr/>
          <p:nvPr/>
        </p:nvSpPr>
        <p:spPr>
          <a:xfrm>
            <a:off x="9219363" y="114680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72" name="Rectangle 2"/>
          <p:cNvSpPr/>
          <p:nvPr/>
        </p:nvSpPr>
        <p:spPr>
          <a:xfrm>
            <a:off x="8000669" y="2753179"/>
            <a:ext cx="7699755"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graphicFrame>
        <p:nvGraphicFramePr>
          <p:cNvPr id="575" name="Table 13"/>
          <p:cNvGraphicFramePr/>
          <p:nvPr/>
        </p:nvGraphicFramePr>
        <p:xfrm>
          <a:off x="11384098"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76" name="Table 13"/>
          <p:cNvGraphicFramePr/>
          <p:nvPr/>
        </p:nvGraphicFramePr>
        <p:xfrm>
          <a:off x="11367627" y="7298379"/>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77" name="Straight Connector 47"/>
          <p:cNvSpPr/>
          <p:nvPr/>
        </p:nvSpPr>
        <p:spPr>
          <a:xfrm>
            <a:off x="8283957" y="6296930"/>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78" name="TextBox 9"/>
          <p:cNvSpPr txBox="1"/>
          <p:nvPr/>
        </p:nvSpPr>
        <p:spPr>
          <a:xfrm>
            <a:off x="8292769"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79" name="TextBox 10"/>
          <p:cNvSpPr txBox="1"/>
          <p:nvPr/>
        </p:nvSpPr>
        <p:spPr>
          <a:xfrm>
            <a:off x="8292769"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ABB0-2572-AB4B-B480-095E28601281}"/>
              </a:ext>
            </a:extLst>
          </p:cNvPr>
          <p:cNvSpPr>
            <a:spLocks noGrp="1"/>
          </p:cNvSpPr>
          <p:nvPr>
            <p:ph type="title"/>
          </p:nvPr>
        </p:nvSpPr>
        <p:spPr>
          <a:xfrm>
            <a:off x="833718" y="549276"/>
            <a:ext cx="21999388" cy="2286001"/>
          </a:xfrm>
        </p:spPr>
        <p:txBody>
          <a:bodyPr>
            <a:normAutofit fontScale="90000"/>
          </a:bodyPr>
          <a:lstStyle/>
          <a:p>
            <a:r>
              <a:rPr lang="en-CA" dirty="0"/>
              <a:t>Network-based outcomes assessment for program improvement</a:t>
            </a:r>
          </a:p>
        </p:txBody>
      </p:sp>
      <p:sp>
        <p:nvSpPr>
          <p:cNvPr id="3" name="Text Placeholder 2">
            <a:extLst>
              <a:ext uri="{FF2B5EF4-FFF2-40B4-BE49-F238E27FC236}">
                <a16:creationId xmlns:a16="http://schemas.microsoft.com/office/drawing/2014/main" id="{340E34B6-910E-A04E-91F2-F5E284BFAD33}"/>
              </a:ext>
            </a:extLst>
          </p:cNvPr>
          <p:cNvSpPr>
            <a:spLocks noGrp="1"/>
          </p:cNvSpPr>
          <p:nvPr>
            <p:ph idx="1"/>
          </p:nvPr>
        </p:nvSpPr>
        <p:spPr>
          <a:xfrm>
            <a:off x="1452282" y="3200400"/>
            <a:ext cx="21380824" cy="9051926"/>
          </a:xfrm>
        </p:spPr>
        <p:txBody>
          <a:bodyPr>
            <a:noAutofit/>
          </a:bodyPr>
          <a:lstStyle/>
          <a:p>
            <a:pPr marL="0" indent="0">
              <a:buNone/>
            </a:pPr>
            <a:r>
              <a:rPr lang="en-CA" sz="4400" dirty="0"/>
              <a:t>This session will start by describing and comparing several institution-wide approaches to assess learning outcomes development in order to inform program improvement. The approaches presented include assessing outcomes within courses, externally scoring course artefacts using generic rubrics, and using standardized tests. Data and conclusions drawn from five years of institutional assessment at Queen’s University will be used to illustrate the impact of the process and data. This includes a better connection between courses in a program, improved alignment between course goals and delivery, redeveloped assignments, and a network of instructors discussing both assessment and overall teaching. Participants will have an opportunity to work with some samples to illustrate the approaches. This will be used to initiate group discussions to explore current assessment initiatives, and interest in forming a network of institutions doing learning outcomes assessment to inform program improvement. Social change literature identifies that instructors are heavily influenced by disciplinary norms, suggesting that pan-university collaboration is a powerful way to influence assessment and program delivery. </a:t>
            </a:r>
          </a:p>
        </p:txBody>
      </p:sp>
      <p:pic>
        <p:nvPicPr>
          <p:cNvPr id="4" name="Picture 3" descr="LOGO.png">
            <a:extLst>
              <a:ext uri="{FF2B5EF4-FFF2-40B4-BE49-F238E27FC236}">
                <a16:creationId xmlns:a16="http://schemas.microsoft.com/office/drawing/2014/main" id="{9B0881A8-013D-094D-9676-E2FFB92286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54951" y="255260"/>
            <a:ext cx="3355462" cy="2561848"/>
          </a:xfrm>
          <a:prstGeom prst="rect">
            <a:avLst/>
          </a:prstGeom>
        </p:spPr>
      </p:pic>
    </p:spTree>
    <p:extLst>
      <p:ext uri="{BB962C8B-B14F-4D97-AF65-F5344CB8AC3E}">
        <p14:creationId xmlns:p14="http://schemas.microsoft.com/office/powerpoint/2010/main" val="71101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7589907" y="8667136"/>
          <a:ext cx="3125430" cy="3251200"/>
        </p:xfrm>
        <a:graphic>
          <a:graphicData uri="http://schemas.openxmlformats.org/drawingml/2006/table">
            <a:tbl>
              <a:tblPr>
                <a:tableStyleId>{5C22544A-7EE6-4342-B048-85BDC9FD1C3A}</a:tableStyleId>
              </a:tblPr>
              <a:tblGrid>
                <a:gridCol w="1041810">
                  <a:extLst>
                    <a:ext uri="{9D8B030D-6E8A-4147-A177-3AD203B41FA5}">
                      <a16:colId xmlns:a16="http://schemas.microsoft.com/office/drawing/2014/main" val="20000"/>
                    </a:ext>
                  </a:extLst>
                </a:gridCol>
                <a:gridCol w="1041810">
                  <a:extLst>
                    <a:ext uri="{9D8B030D-6E8A-4147-A177-3AD203B41FA5}">
                      <a16:colId xmlns:a16="http://schemas.microsoft.com/office/drawing/2014/main" val="20001"/>
                    </a:ext>
                  </a:extLst>
                </a:gridCol>
                <a:gridCol w="1041810">
                  <a:extLst>
                    <a:ext uri="{9D8B030D-6E8A-4147-A177-3AD203B41FA5}">
                      <a16:colId xmlns:a16="http://schemas.microsoft.com/office/drawing/2014/main" val="20002"/>
                    </a:ext>
                  </a:extLst>
                </a:gridCol>
              </a:tblGrid>
              <a:tr h="406400">
                <a:tc>
                  <a:txBody>
                    <a:bodyPr/>
                    <a:lstStyle/>
                    <a:p>
                      <a:pPr algn="l" fontAlgn="b"/>
                      <a:endParaRPr lang="en-US" sz="2400" b="0" i="0" u="none" strike="noStrike" dirty="0">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solidFill>
                      <a:schemeClr val="bg1"/>
                    </a:solidFill>
                  </a:tcPr>
                </a:tc>
                <a:tc gridSpan="2">
                  <a:txBody>
                    <a:bodyPr/>
                    <a:lstStyle/>
                    <a:p>
                      <a:pPr algn="ctr" fontAlgn="b"/>
                      <a:r>
                        <a:rPr lang="en-US" sz="2400" u="none" strike="noStrike" dirty="0">
                          <a:effectLst/>
                        </a:rPr>
                        <a:t>Year group n</a:t>
                      </a:r>
                      <a:endParaRPr lang="en-US" sz="2400" b="0" i="0" u="none" strike="noStrike" dirty="0">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solidFill>
                      <a:schemeClr val="bg1"/>
                    </a:solidFill>
                  </a:tcPr>
                </a:tc>
                <a:tc hMerge="1">
                  <a:txBody>
                    <a:bodyPr/>
                    <a:lstStyle/>
                    <a:p>
                      <a:endParaRPr lang="en-US"/>
                    </a:p>
                  </a:txBody>
                  <a:tcPr/>
                </a:tc>
                <a:extLst>
                  <a:ext uri="{0D108BD9-81ED-4DB2-BD59-A6C34878D82A}">
                    <a16:rowId xmlns:a16="http://schemas.microsoft.com/office/drawing/2014/main" val="10000"/>
                  </a:ext>
                </a:extLst>
              </a:tr>
              <a:tr h="406400">
                <a:tc>
                  <a:txBody>
                    <a:bodyPr/>
                    <a:lstStyle/>
                    <a:p>
                      <a:pPr algn="l" fontAlgn="b"/>
                      <a:endParaRPr lang="en-US" sz="2400" b="0" i="0" u="none" strike="noStrike">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n-US" sz="2400" u="none" strike="noStrike" dirty="0">
                          <a:effectLst/>
                        </a:rPr>
                        <a:t>First</a:t>
                      </a:r>
                      <a:endParaRPr lang="en-US" sz="2400" b="0" i="0" u="none" strike="noStrike" dirty="0">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n-US" sz="2400" u="none" strike="noStrike" dirty="0">
                          <a:effectLst/>
                        </a:rPr>
                        <a:t>Final</a:t>
                      </a:r>
                      <a:endParaRPr lang="en-US" sz="2400" b="0" i="0" u="none" strike="noStrike" dirty="0">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6400">
                <a:tc>
                  <a:txBody>
                    <a:bodyPr/>
                    <a:lstStyle/>
                    <a:p>
                      <a:pPr algn="l" fontAlgn="b"/>
                      <a:r>
                        <a:rPr lang="en-US" sz="2400" u="none" strike="noStrike">
                          <a:effectLst/>
                        </a:rPr>
                        <a:t>BAH</a:t>
                      </a:r>
                      <a:endParaRPr lang="en-US" sz="2400" b="0" i="0" u="none" strike="noStrike">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r" fontAlgn="b"/>
                      <a:r>
                        <a:rPr lang="en-US" sz="2400" u="none" strike="noStrike" dirty="0">
                          <a:effectLst/>
                        </a:rPr>
                        <a:t>99</a:t>
                      </a:r>
                      <a:endParaRPr lang="en-US" sz="2400" b="0" i="0" u="none" strike="noStrike" dirty="0">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r" fontAlgn="b"/>
                      <a:r>
                        <a:rPr lang="en-US" sz="2400" u="none" strike="noStrike" dirty="0">
                          <a:effectLst/>
                        </a:rPr>
                        <a:t>6</a:t>
                      </a:r>
                      <a:endParaRPr lang="en-US" sz="2400" b="0" i="0" u="none" strike="noStrike" dirty="0">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406400">
                <a:tc>
                  <a:txBody>
                    <a:bodyPr/>
                    <a:lstStyle/>
                    <a:p>
                      <a:pPr algn="l" fontAlgn="b"/>
                      <a:r>
                        <a:rPr lang="en-US" sz="2400" u="none" strike="noStrike">
                          <a:effectLst/>
                        </a:rPr>
                        <a:t>BASC</a:t>
                      </a:r>
                      <a:endParaRPr lang="en-US" sz="2400" b="0" i="0" u="none" strike="noStrike">
                        <a:solidFill>
                          <a:srgbClr val="000000"/>
                        </a:solidFill>
                        <a:effectLst/>
                        <a:latin typeface="Calibri" charset="0"/>
                      </a:endParaRPr>
                    </a:p>
                  </a:txBody>
                  <a:tcPr marL="12700" marR="12700" marT="12700" marB="0" anchor="b">
                    <a:solidFill>
                      <a:schemeClr val="bg1"/>
                    </a:solidFill>
                  </a:tcPr>
                </a:tc>
                <a:tc>
                  <a:txBody>
                    <a:bodyPr/>
                    <a:lstStyle/>
                    <a:p>
                      <a:pPr algn="r" fontAlgn="b"/>
                      <a:r>
                        <a:rPr lang="en-US" sz="2400" u="none" strike="noStrike" dirty="0">
                          <a:effectLst/>
                        </a:rPr>
                        <a:t>616</a:t>
                      </a:r>
                      <a:endParaRPr lang="en-US" sz="2400" b="0" i="0" u="none" strike="noStrike" dirty="0">
                        <a:solidFill>
                          <a:srgbClr val="000000"/>
                        </a:solidFill>
                        <a:effectLst/>
                        <a:latin typeface="Calibri" charset="0"/>
                      </a:endParaRPr>
                    </a:p>
                  </a:txBody>
                  <a:tcPr marL="12700" marR="12700" marT="12700" marB="0" anchor="b">
                    <a:solidFill>
                      <a:schemeClr val="bg1"/>
                    </a:solidFill>
                  </a:tcPr>
                </a:tc>
                <a:tc>
                  <a:txBody>
                    <a:bodyPr/>
                    <a:lstStyle/>
                    <a:p>
                      <a:pPr algn="r" fontAlgn="b"/>
                      <a:r>
                        <a:rPr lang="en-US" sz="2400" u="none" strike="noStrike" dirty="0">
                          <a:effectLst/>
                        </a:rPr>
                        <a:t>65</a:t>
                      </a:r>
                      <a:endParaRPr lang="en-US" sz="2400" b="0" i="0" u="none" strike="noStrike" dirty="0">
                        <a:solidFill>
                          <a:srgbClr val="000000"/>
                        </a:solidFill>
                        <a:effectLst/>
                        <a:latin typeface="Calibri" charset="0"/>
                      </a:endParaRPr>
                    </a:p>
                  </a:txBody>
                  <a:tcPr marL="12700" marR="12700" marT="12700" marB="0" anchor="b">
                    <a:solidFill>
                      <a:schemeClr val="bg1"/>
                    </a:solidFill>
                  </a:tcPr>
                </a:tc>
                <a:extLst>
                  <a:ext uri="{0D108BD9-81ED-4DB2-BD59-A6C34878D82A}">
                    <a16:rowId xmlns:a16="http://schemas.microsoft.com/office/drawing/2014/main" val="10003"/>
                  </a:ext>
                </a:extLst>
              </a:tr>
              <a:tr h="406400">
                <a:tc>
                  <a:txBody>
                    <a:bodyPr/>
                    <a:lstStyle/>
                    <a:p>
                      <a:pPr algn="l" fontAlgn="b"/>
                      <a:r>
                        <a:rPr lang="en-US" sz="2400" u="none" strike="noStrike">
                          <a:effectLst/>
                        </a:rPr>
                        <a:t>BCMPH</a:t>
                      </a:r>
                      <a:endParaRPr lang="en-US" sz="2400" b="0" i="0" u="none" strike="noStrike">
                        <a:solidFill>
                          <a:srgbClr val="000000"/>
                        </a:solidFill>
                        <a:effectLst/>
                        <a:latin typeface="Calibri" charset="0"/>
                      </a:endParaRPr>
                    </a:p>
                  </a:txBody>
                  <a:tcPr marL="12700" marR="12700" marT="12700" marB="0" anchor="b">
                    <a:solidFill>
                      <a:schemeClr val="bg1"/>
                    </a:solidFill>
                  </a:tcPr>
                </a:tc>
                <a:tc>
                  <a:txBody>
                    <a:bodyPr/>
                    <a:lstStyle/>
                    <a:p>
                      <a:pPr algn="r" fontAlgn="b"/>
                      <a:r>
                        <a:rPr lang="is-IS" sz="2400" u="none" strike="noStrike" dirty="0">
                          <a:effectLst/>
                        </a:rPr>
                        <a:t>13</a:t>
                      </a:r>
                      <a:endParaRPr lang="is-IS" sz="2400" b="0" i="0" u="none" strike="noStrike" dirty="0">
                        <a:solidFill>
                          <a:srgbClr val="000000"/>
                        </a:solidFill>
                        <a:effectLst/>
                        <a:latin typeface="Calibri" charset="0"/>
                      </a:endParaRPr>
                    </a:p>
                  </a:txBody>
                  <a:tcPr marL="12700" marR="12700" marT="12700" marB="0" anchor="b">
                    <a:solidFill>
                      <a:schemeClr val="bg1"/>
                    </a:solidFill>
                  </a:tcPr>
                </a:tc>
                <a:tc>
                  <a:txBody>
                    <a:bodyPr/>
                    <a:lstStyle/>
                    <a:p>
                      <a:pPr algn="l" fontAlgn="b"/>
                      <a:endParaRPr lang="en-US" sz="2400" b="0" i="0" u="none" strike="noStrike" dirty="0">
                        <a:solidFill>
                          <a:srgbClr val="000000"/>
                        </a:solidFill>
                        <a:effectLst/>
                        <a:latin typeface="Calibri" charset="0"/>
                      </a:endParaRPr>
                    </a:p>
                  </a:txBody>
                  <a:tcPr marL="12700" marR="12700" marT="12700" marB="0" anchor="b">
                    <a:solidFill>
                      <a:schemeClr val="bg1"/>
                    </a:solidFill>
                  </a:tcPr>
                </a:tc>
                <a:extLst>
                  <a:ext uri="{0D108BD9-81ED-4DB2-BD59-A6C34878D82A}">
                    <a16:rowId xmlns:a16="http://schemas.microsoft.com/office/drawing/2014/main" val="10004"/>
                  </a:ext>
                </a:extLst>
              </a:tr>
              <a:tr h="406400">
                <a:tc>
                  <a:txBody>
                    <a:bodyPr/>
                    <a:lstStyle/>
                    <a:p>
                      <a:pPr algn="l" fontAlgn="b"/>
                      <a:r>
                        <a:rPr lang="en-US" sz="2400" u="none" strike="noStrike" dirty="0">
                          <a:effectLst/>
                        </a:rPr>
                        <a:t>BNSC</a:t>
                      </a:r>
                      <a:endParaRPr lang="en-US" sz="2400" b="0" i="0" u="none" strike="noStrike" dirty="0">
                        <a:solidFill>
                          <a:srgbClr val="000000"/>
                        </a:solidFill>
                        <a:effectLst/>
                        <a:latin typeface="Calibri" charset="0"/>
                      </a:endParaRPr>
                    </a:p>
                  </a:txBody>
                  <a:tcPr marL="12700" marR="12700" marT="12700" marB="0" anchor="b">
                    <a:solidFill>
                      <a:schemeClr val="bg1"/>
                    </a:solidFill>
                  </a:tcPr>
                </a:tc>
                <a:tc>
                  <a:txBody>
                    <a:bodyPr/>
                    <a:lstStyle/>
                    <a:p>
                      <a:pPr algn="r" fontAlgn="b"/>
                      <a:r>
                        <a:rPr lang="fi-FI" sz="2400" u="none" strike="noStrike">
                          <a:effectLst/>
                        </a:rPr>
                        <a:t>79</a:t>
                      </a:r>
                      <a:endParaRPr lang="fi-FI" sz="2400" b="0" i="0" u="none" strike="noStrike">
                        <a:solidFill>
                          <a:srgbClr val="000000"/>
                        </a:solidFill>
                        <a:effectLst/>
                        <a:latin typeface="Calibri" charset="0"/>
                      </a:endParaRPr>
                    </a:p>
                  </a:txBody>
                  <a:tcPr marL="12700" marR="12700" marT="12700" marB="0" anchor="b">
                    <a:solidFill>
                      <a:schemeClr val="bg1"/>
                    </a:solidFill>
                  </a:tcPr>
                </a:tc>
                <a:tc>
                  <a:txBody>
                    <a:bodyPr/>
                    <a:lstStyle/>
                    <a:p>
                      <a:pPr algn="r" fontAlgn="b"/>
                      <a:r>
                        <a:rPr lang="is-IS" sz="2400" u="none" strike="noStrike" dirty="0">
                          <a:effectLst/>
                        </a:rPr>
                        <a:t>62</a:t>
                      </a:r>
                      <a:endParaRPr lang="is-IS" sz="2400" b="0" i="0" u="none" strike="noStrike" dirty="0">
                        <a:solidFill>
                          <a:srgbClr val="000000"/>
                        </a:solidFill>
                        <a:effectLst/>
                        <a:latin typeface="Calibri" charset="0"/>
                      </a:endParaRPr>
                    </a:p>
                  </a:txBody>
                  <a:tcPr marL="12700" marR="12700" marT="12700" marB="0" anchor="b">
                    <a:solidFill>
                      <a:schemeClr val="bg1"/>
                    </a:solidFill>
                  </a:tcPr>
                </a:tc>
                <a:extLst>
                  <a:ext uri="{0D108BD9-81ED-4DB2-BD59-A6C34878D82A}">
                    <a16:rowId xmlns:a16="http://schemas.microsoft.com/office/drawing/2014/main" val="10005"/>
                  </a:ext>
                </a:extLst>
              </a:tr>
              <a:tr h="406400">
                <a:tc>
                  <a:txBody>
                    <a:bodyPr/>
                    <a:lstStyle/>
                    <a:p>
                      <a:pPr algn="l" fontAlgn="b"/>
                      <a:r>
                        <a:rPr lang="en-US" sz="2400" u="none" strike="noStrike" dirty="0">
                          <a:effectLst/>
                        </a:rPr>
                        <a:t>BSCH</a:t>
                      </a:r>
                      <a:endParaRPr lang="en-US" sz="2400" b="0" i="0" u="none" strike="noStrike" dirty="0">
                        <a:solidFill>
                          <a:srgbClr val="000000"/>
                        </a:solidFill>
                        <a:effectLst/>
                        <a:latin typeface="Calibri" charset="0"/>
                      </a:endParaRPr>
                    </a:p>
                  </a:txBody>
                  <a:tcPr marL="12700" marR="12700" marT="12700" marB="0" anchor="b">
                    <a:solidFill>
                      <a:schemeClr val="bg1"/>
                    </a:solidFill>
                  </a:tcPr>
                </a:tc>
                <a:tc>
                  <a:txBody>
                    <a:bodyPr/>
                    <a:lstStyle/>
                    <a:p>
                      <a:pPr algn="r" fontAlgn="b"/>
                      <a:r>
                        <a:rPr lang="is-IS" sz="2400" u="none" strike="noStrike">
                          <a:effectLst/>
                        </a:rPr>
                        <a:t>714</a:t>
                      </a:r>
                      <a:endParaRPr lang="is-IS" sz="2400" b="0" i="0" u="none" strike="noStrike">
                        <a:solidFill>
                          <a:srgbClr val="000000"/>
                        </a:solidFill>
                        <a:effectLst/>
                        <a:latin typeface="Calibri" charset="0"/>
                      </a:endParaRPr>
                    </a:p>
                  </a:txBody>
                  <a:tcPr marL="12700" marR="12700" marT="12700" marB="0" anchor="b">
                    <a:solidFill>
                      <a:schemeClr val="bg1"/>
                    </a:solidFill>
                  </a:tcPr>
                </a:tc>
                <a:tc>
                  <a:txBody>
                    <a:bodyPr/>
                    <a:lstStyle/>
                    <a:p>
                      <a:pPr algn="r" fontAlgn="b"/>
                      <a:r>
                        <a:rPr lang="en-US" sz="2400" u="none" strike="noStrike" dirty="0">
                          <a:effectLst/>
                        </a:rPr>
                        <a:t>14</a:t>
                      </a:r>
                      <a:endParaRPr lang="en-US" sz="2400" b="0" i="0" u="none" strike="noStrike" dirty="0">
                        <a:solidFill>
                          <a:srgbClr val="000000"/>
                        </a:solidFill>
                        <a:effectLst/>
                        <a:latin typeface="Calibri" charset="0"/>
                      </a:endParaRPr>
                    </a:p>
                  </a:txBody>
                  <a:tcPr marL="12700" marR="12700" marT="12700" marB="0" anchor="b">
                    <a:solidFill>
                      <a:schemeClr val="bg1"/>
                    </a:solidFill>
                  </a:tcPr>
                </a:tc>
                <a:extLst>
                  <a:ext uri="{0D108BD9-81ED-4DB2-BD59-A6C34878D82A}">
                    <a16:rowId xmlns:a16="http://schemas.microsoft.com/office/drawing/2014/main" val="10006"/>
                  </a:ext>
                </a:extLst>
              </a:tr>
              <a:tr h="406400">
                <a:tc>
                  <a:txBody>
                    <a:bodyPr/>
                    <a:lstStyle/>
                    <a:p>
                      <a:pPr algn="l" fontAlgn="b"/>
                      <a:r>
                        <a:rPr lang="en-US" sz="2400" u="none" strike="noStrike" dirty="0">
                          <a:effectLst/>
                        </a:rPr>
                        <a:t>UHSC1</a:t>
                      </a:r>
                      <a:endParaRPr lang="en-US" sz="2400" b="0" i="0" u="none" strike="noStrike" dirty="0">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fontAlgn="b"/>
                      <a:r>
                        <a:rPr lang="en-US" sz="2400" u="none" strike="noStrike">
                          <a:effectLst/>
                        </a:rPr>
                        <a:t>9</a:t>
                      </a:r>
                      <a:endParaRPr lang="en-US" sz="2400" b="0" i="0" u="none" strike="noStrike">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endParaRPr lang="en-US" sz="2400" b="0" i="0" u="none" strike="noStrike" dirty="0">
                        <a:solidFill>
                          <a:srgbClr val="000000"/>
                        </a:solidFill>
                        <a:effectLst/>
                        <a:latin typeface="Calibri" charset="0"/>
                      </a:endParaRPr>
                    </a:p>
                  </a:txBody>
                  <a:tcPr marL="12700" marR="12700" marT="12700" marB="0" anchor="b">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5" name="Title 1"/>
          <p:cNvSpPr txBox="1">
            <a:spLocks/>
          </p:cNvSpPr>
          <p:nvPr/>
        </p:nvSpPr>
        <p:spPr>
          <a:xfrm>
            <a:off x="4305300" y="730254"/>
            <a:ext cx="15773400" cy="1860548"/>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err="1"/>
              <a:t>HEIghten</a:t>
            </a:r>
            <a:r>
              <a:rPr lang="en-US" sz="7200" dirty="0"/>
              <a:t> scores by Program</a:t>
            </a:r>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490452" y="3080958"/>
            <a:ext cx="13686504" cy="10163092"/>
          </a:xfrm>
          <a:prstGeom prst="rect">
            <a:avLst/>
          </a:prstGeom>
        </p:spPr>
      </p:pic>
      <p:pic>
        <p:nvPicPr>
          <p:cNvPr id="6" name="Picture 5" descr="LOGO.png">
            <a:extLst>
              <a:ext uri="{FF2B5EF4-FFF2-40B4-BE49-F238E27FC236}">
                <a16:creationId xmlns:a16="http://schemas.microsoft.com/office/drawing/2014/main" id="{42CFAA0C-BDC0-4341-9074-2397C5DCD3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388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400" dirty="0"/>
              <a:t>Significance of Effort on Score</a:t>
            </a:r>
          </a:p>
        </p:txBody>
      </p:sp>
      <p:graphicFrame>
        <p:nvGraphicFramePr>
          <p:cNvPr id="4" name="Chart 3"/>
          <p:cNvGraphicFramePr>
            <a:graphicFrameLocks/>
          </p:cNvGraphicFramePr>
          <p:nvPr>
            <p:extLst>
              <p:ext uri="{D42A27DB-BD31-4B8C-83A1-F6EECF244321}">
                <p14:modId xmlns:p14="http://schemas.microsoft.com/office/powerpoint/2010/main" val="3084518884"/>
              </p:ext>
            </p:extLst>
          </p:nvPr>
        </p:nvGraphicFramePr>
        <p:xfrm>
          <a:off x="1676400" y="3381377"/>
          <a:ext cx="18686205" cy="942022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LOGO.png">
            <a:extLst>
              <a:ext uri="{FF2B5EF4-FFF2-40B4-BE49-F238E27FC236}">
                <a16:creationId xmlns:a16="http://schemas.microsoft.com/office/drawing/2014/main" id="{BF8D1EB9-AC40-2349-9338-00C7F32385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77297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300" y="730254"/>
            <a:ext cx="15773400" cy="1787316"/>
          </a:xfrm>
        </p:spPr>
        <p:txBody>
          <a:bodyPr>
            <a:normAutofit/>
          </a:bodyPr>
          <a:lstStyle/>
          <a:p>
            <a:r>
              <a:rPr lang="en-US" sz="6400" dirty="0" err="1"/>
              <a:t>HEIghten</a:t>
            </a:r>
            <a:r>
              <a:rPr lang="en-US" sz="6400" dirty="0"/>
              <a:t> Sub-Scores</a:t>
            </a:r>
          </a:p>
        </p:txBody>
      </p:sp>
      <p:pic>
        <p:nvPicPr>
          <p:cNvPr id="3" name="Picture 2"/>
          <p:cNvPicPr>
            <a:picLocks noChangeAspect="1"/>
          </p:cNvPicPr>
          <p:nvPr/>
        </p:nvPicPr>
        <p:blipFill>
          <a:blip r:embed="rId2"/>
          <a:stretch>
            <a:fillRect/>
          </a:stretch>
        </p:blipFill>
        <p:spPr>
          <a:xfrm>
            <a:off x="3788822" y="2517571"/>
            <a:ext cx="12706828" cy="10633074"/>
          </a:xfrm>
          <a:prstGeom prst="rect">
            <a:avLst/>
          </a:prstGeom>
        </p:spPr>
      </p:pic>
      <p:graphicFrame>
        <p:nvGraphicFramePr>
          <p:cNvPr id="7" name="Table 6"/>
          <p:cNvGraphicFramePr>
            <a:graphicFrameLocks noGrp="1"/>
          </p:cNvGraphicFramePr>
          <p:nvPr>
            <p:extLst/>
          </p:nvPr>
        </p:nvGraphicFramePr>
        <p:xfrm>
          <a:off x="12863870" y="256122"/>
          <a:ext cx="8059180" cy="2369820"/>
        </p:xfrm>
        <a:graphic>
          <a:graphicData uri="http://schemas.openxmlformats.org/drawingml/2006/table">
            <a:tbl>
              <a:tblPr>
                <a:tableStyleId>{5C22544A-7EE6-4342-B048-85BDC9FD1C3A}</a:tableStyleId>
              </a:tblPr>
              <a:tblGrid>
                <a:gridCol w="1448654">
                  <a:extLst>
                    <a:ext uri="{9D8B030D-6E8A-4147-A177-3AD203B41FA5}">
                      <a16:colId xmlns:a16="http://schemas.microsoft.com/office/drawing/2014/main" val="20000"/>
                    </a:ext>
                  </a:extLst>
                </a:gridCol>
                <a:gridCol w="815910">
                  <a:extLst>
                    <a:ext uri="{9D8B030D-6E8A-4147-A177-3AD203B41FA5}">
                      <a16:colId xmlns:a16="http://schemas.microsoft.com/office/drawing/2014/main" val="20001"/>
                    </a:ext>
                  </a:extLst>
                </a:gridCol>
                <a:gridCol w="1547076">
                  <a:extLst>
                    <a:ext uri="{9D8B030D-6E8A-4147-A177-3AD203B41FA5}">
                      <a16:colId xmlns:a16="http://schemas.microsoft.com/office/drawing/2014/main" val="20002"/>
                    </a:ext>
                  </a:extLst>
                </a:gridCol>
                <a:gridCol w="1592826">
                  <a:extLst>
                    <a:ext uri="{9D8B030D-6E8A-4147-A177-3AD203B41FA5}">
                      <a16:colId xmlns:a16="http://schemas.microsoft.com/office/drawing/2014/main" val="20003"/>
                    </a:ext>
                  </a:extLst>
                </a:gridCol>
                <a:gridCol w="1592826">
                  <a:extLst>
                    <a:ext uri="{9D8B030D-6E8A-4147-A177-3AD203B41FA5}">
                      <a16:colId xmlns:a16="http://schemas.microsoft.com/office/drawing/2014/main" val="20004"/>
                    </a:ext>
                  </a:extLst>
                </a:gridCol>
                <a:gridCol w="1061888">
                  <a:extLst>
                    <a:ext uri="{9D8B030D-6E8A-4147-A177-3AD203B41FA5}">
                      <a16:colId xmlns:a16="http://schemas.microsoft.com/office/drawing/2014/main" val="20005"/>
                    </a:ext>
                  </a:extLst>
                </a:gridCol>
              </a:tblGrid>
              <a:tr h="744220">
                <a:tc>
                  <a:txBody>
                    <a:bodyPr/>
                    <a:lstStyle/>
                    <a:p>
                      <a:pPr algn="l" fontAlgn="b"/>
                      <a:endParaRPr lang="en-US" sz="2400" b="0" i="0" u="none" strike="noStrike" dirty="0">
                        <a:solidFill>
                          <a:srgbClr val="000000"/>
                        </a:solidFill>
                        <a:effectLst/>
                        <a:latin typeface="Calibri" charset="0"/>
                      </a:endParaRPr>
                    </a:p>
                  </a:txBody>
                  <a:tcPr marL="12700" marR="12700" marT="12700" marB="0" anchor="b">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Year</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Mean</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Std. Deviation</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N</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d</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6400">
                <a:tc rowSpan="2">
                  <a:txBody>
                    <a:bodyPr/>
                    <a:lstStyle/>
                    <a:p>
                      <a:pPr algn="ctr" fontAlgn="ctr"/>
                      <a:r>
                        <a:rPr lang="en-US" sz="2400" u="none" strike="noStrike" dirty="0">
                          <a:effectLst/>
                        </a:rPr>
                        <a:t>"Analytic"</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a:effectLst/>
                        </a:rPr>
                        <a:t>1</a:t>
                      </a:r>
                      <a:endParaRPr lang="en-US" sz="2400" b="0" i="0" u="none" strike="noStrike">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hr-HR" sz="2400" u="none" strike="noStrike" dirty="0">
                          <a:effectLst/>
                        </a:rPr>
                        <a:t>4.97</a:t>
                      </a:r>
                      <a:endParaRPr lang="hr-HR"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hr-HR" sz="2400" u="none" strike="noStrike" dirty="0">
                          <a:effectLst/>
                        </a:rPr>
                        <a:t>2.26</a:t>
                      </a:r>
                      <a:endParaRPr lang="hr-HR"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en-US" sz="2400" u="none" strike="noStrike" dirty="0">
                          <a:effectLst/>
                        </a:rPr>
                        <a:t>1533</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rowSpan="2">
                  <a:txBody>
                    <a:bodyPr/>
                    <a:lstStyle/>
                    <a:p>
                      <a:pPr algn="ctr" fontAlgn="ctr"/>
                      <a:r>
                        <a:rPr lang="nb-NO" sz="2400" u="none" strike="noStrike">
                          <a:effectLst/>
                        </a:rPr>
                        <a:t>0.428</a:t>
                      </a:r>
                      <a:endParaRPr lang="nb-NO" sz="2400" b="0" i="0" u="none" strike="noStrike">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6400">
                <a:tc vMerge="1">
                  <a:txBody>
                    <a:bodyPr/>
                    <a:lstStyle/>
                    <a:p>
                      <a:endParaRPr lang="en-US"/>
                    </a:p>
                  </a:txBody>
                  <a:tcPr/>
                </a:tc>
                <a:tc>
                  <a:txBody>
                    <a:bodyPr/>
                    <a:lstStyle/>
                    <a:p>
                      <a:pPr algn="ctr" fontAlgn="ctr"/>
                      <a:r>
                        <a:rPr lang="en-US" sz="2400" u="none" strike="noStrike" dirty="0">
                          <a:effectLst/>
                        </a:rPr>
                        <a:t>4</a:t>
                      </a:r>
                      <a:endParaRPr lang="en-US"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nb-NO" sz="2400" u="none" strike="noStrike" dirty="0">
                          <a:effectLst/>
                        </a:rPr>
                        <a:t>5.91</a:t>
                      </a:r>
                      <a:endParaRPr lang="nb-NO"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hr-HR" sz="2400" u="none" strike="noStrike" dirty="0">
                          <a:effectLst/>
                        </a:rPr>
                        <a:t>2.13</a:t>
                      </a:r>
                      <a:endParaRPr lang="hr-HR"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uk-UA" sz="2400" u="none" strike="noStrike" dirty="0">
                          <a:effectLst/>
                        </a:rPr>
                        <a:t>151</a:t>
                      </a:r>
                      <a:endParaRPr lang="uk-UA"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2"/>
                  </a:ext>
                </a:extLst>
              </a:tr>
              <a:tr h="406400">
                <a:tc rowSpan="2">
                  <a:txBody>
                    <a:bodyPr/>
                    <a:lstStyle/>
                    <a:p>
                      <a:pPr algn="ctr" fontAlgn="ctr"/>
                      <a:r>
                        <a:rPr lang="en-US" sz="2400" u="none" strike="noStrike" dirty="0">
                          <a:effectLst/>
                        </a:rPr>
                        <a:t>"Synthetic"</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US" sz="2400" u="none" strike="noStrike" dirty="0">
                          <a:effectLst/>
                        </a:rPr>
                        <a:t>1</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nb-NO" sz="2400" u="none" strike="noStrike" dirty="0">
                          <a:effectLst/>
                        </a:rPr>
                        <a:t>5.43</a:t>
                      </a:r>
                      <a:endParaRPr lang="nb-NO"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hr-HR" sz="2400" u="none" strike="noStrike" dirty="0">
                          <a:effectLst/>
                        </a:rPr>
                        <a:t>2.18</a:t>
                      </a:r>
                      <a:endParaRPr lang="hr-HR"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algn="ctr" fontAlgn="ctr"/>
                      <a:r>
                        <a:rPr lang="en-US" sz="2400" u="none" strike="noStrike" dirty="0">
                          <a:effectLst/>
                        </a:rPr>
                        <a:t>1533</a:t>
                      </a:r>
                      <a:endParaRPr lang="en-US"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solidFill>
                      <a:schemeClr val="bg1"/>
                    </a:solidFill>
                  </a:tcPr>
                </a:tc>
                <a:tc rowSpan="2">
                  <a:txBody>
                    <a:bodyPr/>
                    <a:lstStyle/>
                    <a:p>
                      <a:pPr algn="ctr" fontAlgn="ctr"/>
                      <a:r>
                        <a:rPr lang="nb-NO" sz="2400" u="none" strike="noStrike" dirty="0">
                          <a:effectLst/>
                        </a:rPr>
                        <a:t>0.497</a:t>
                      </a:r>
                      <a:endParaRPr lang="nb-NO" sz="2400" b="0" i="0" u="none" strike="noStrike" dirty="0">
                        <a:solidFill>
                          <a:srgbClr val="000000"/>
                        </a:solidFill>
                        <a:effectLst/>
                        <a:latin typeface="Calibri" charset="0"/>
                      </a:endParaRPr>
                    </a:p>
                  </a:txBody>
                  <a:tcPr marL="12700" marR="12700" marT="12700" marB="0"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6400">
                <a:tc vMerge="1">
                  <a:txBody>
                    <a:bodyPr/>
                    <a:lstStyle/>
                    <a:p>
                      <a:endParaRPr lang="en-US"/>
                    </a:p>
                  </a:txBody>
                  <a:tcPr/>
                </a:tc>
                <a:tc>
                  <a:txBody>
                    <a:bodyPr/>
                    <a:lstStyle/>
                    <a:p>
                      <a:pPr algn="ctr" fontAlgn="ctr"/>
                      <a:r>
                        <a:rPr lang="en-US" sz="2400" u="none" strike="noStrike" dirty="0">
                          <a:effectLst/>
                        </a:rPr>
                        <a:t>4</a:t>
                      </a:r>
                      <a:endParaRPr lang="en-US"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hr-HR" sz="2400" u="none" strike="noStrike" dirty="0">
                          <a:effectLst/>
                        </a:rPr>
                        <a:t>6.38</a:t>
                      </a:r>
                      <a:endParaRPr lang="hr-HR"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hr-HR" sz="2400" u="none" strike="noStrike" dirty="0">
                          <a:effectLst/>
                        </a:rPr>
                        <a:t>2.07</a:t>
                      </a:r>
                      <a:endParaRPr lang="hr-HR"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uk-UA" sz="2400" u="none" strike="noStrike" dirty="0">
                          <a:effectLst/>
                        </a:rPr>
                        <a:t>151</a:t>
                      </a:r>
                      <a:endParaRPr lang="uk-UA" sz="2400" b="0" i="0" u="none" strike="noStrike" dirty="0">
                        <a:solidFill>
                          <a:srgbClr val="000000"/>
                        </a:solidFill>
                        <a:effectLst/>
                        <a:latin typeface="Calibri" charset="0"/>
                      </a:endParaRPr>
                    </a:p>
                  </a:txBody>
                  <a:tcPr marL="12700" marR="12700" marT="12700" marB="0" anchor="ctr">
                    <a:lnB w="12700" cap="flat" cmpd="sng" algn="ctr">
                      <a:solidFill>
                        <a:schemeClr val="bg1">
                          <a:lumMod val="65000"/>
                        </a:schemeClr>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 name="Picture 4" descr="LOGO.png">
            <a:extLst>
              <a:ext uri="{FF2B5EF4-FFF2-40B4-BE49-F238E27FC236}">
                <a16:creationId xmlns:a16="http://schemas.microsoft.com/office/drawing/2014/main" id="{079847E1-B6EB-A14E-B8BA-6D01461541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76832" y="319906"/>
            <a:ext cx="2878460" cy="2197664"/>
          </a:xfrm>
          <a:prstGeom prst="rect">
            <a:avLst/>
          </a:prstGeom>
        </p:spPr>
      </p:pic>
    </p:spTree>
    <p:extLst>
      <p:ext uri="{BB962C8B-B14F-4D97-AF65-F5344CB8AC3E}">
        <p14:creationId xmlns:p14="http://schemas.microsoft.com/office/powerpoint/2010/main" val="228263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itle 1"/>
          <p:cNvSpPr txBox="1">
            <a:spLocks noGrp="1"/>
          </p:cNvSpPr>
          <p:nvPr>
            <p:ph type="title"/>
          </p:nvPr>
        </p:nvSpPr>
        <p:spPr>
          <a:xfrm>
            <a:off x="784589" y="-15890"/>
            <a:ext cx="23286870" cy="2237743"/>
          </a:xfrm>
          <a:prstGeom prst="rect">
            <a:avLst/>
          </a:prstGeom>
        </p:spPr>
        <p:txBody>
          <a:bodyPr/>
          <a:lstStyle>
            <a:lvl1pPr algn="l" defTabSz="813816">
              <a:defRPr sz="5700">
                <a:latin typeface="Lucida Sans"/>
                <a:ea typeface="Lucida Sans"/>
                <a:cs typeface="Lucida Sans"/>
                <a:sym typeface="Lucida Sans"/>
              </a:defRPr>
            </a:lvl1pPr>
          </a:lstStyle>
          <a:p>
            <a:r>
              <a:rPr dirty="0"/>
              <a:t>Three approaches to measuring student development and inform program improvement </a:t>
            </a:r>
          </a:p>
        </p:txBody>
      </p:sp>
      <p:sp>
        <p:nvSpPr>
          <p:cNvPr id="556" name="Text Placeholder 5"/>
          <p:cNvSpPr txBox="1">
            <a:spLocks noGrp="1"/>
          </p:cNvSpPr>
          <p:nvPr>
            <p:ph type="body" sz="quarter" idx="1"/>
          </p:nvPr>
        </p:nvSpPr>
        <p:spPr>
          <a:xfrm>
            <a:off x="4329507" y="2527405"/>
            <a:ext cx="7444090" cy="1080278"/>
          </a:xfrm>
          <a:prstGeom prst="rect">
            <a:avLst/>
          </a:prstGeom>
        </p:spPr>
        <p:txBody>
          <a:bodyPr>
            <a:normAutofit fontScale="92500"/>
          </a:bodyPr>
          <a:lstStyle>
            <a:lvl1pPr defTabSz="804672">
              <a:spcBef>
                <a:spcPts val="1000"/>
              </a:spcBef>
              <a:defRPr sz="4200"/>
            </a:lvl1pPr>
          </a:lstStyle>
          <a:p>
            <a:r>
              <a:t>Standardized,non-embedded</a:t>
            </a:r>
          </a:p>
        </p:txBody>
      </p:sp>
      <p:sp>
        <p:nvSpPr>
          <p:cNvPr id="557" name="Content Placeholder 6"/>
          <p:cNvSpPr txBox="1"/>
          <p:nvPr/>
        </p:nvSpPr>
        <p:spPr>
          <a:xfrm>
            <a:off x="4392885" y="3606665"/>
            <a:ext cx="6992695" cy="2594930"/>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Repeated used of validated discipline-independent tool</a:t>
            </a:r>
          </a:p>
        </p:txBody>
      </p:sp>
      <p:sp>
        <p:nvSpPr>
          <p:cNvPr id="564" name="Rectangle 23"/>
          <p:cNvSpPr/>
          <p:nvPr/>
        </p:nvSpPr>
        <p:spPr>
          <a:xfrm>
            <a:off x="4548029" y="8058873"/>
            <a:ext cx="753362" cy="753363"/>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65" name="Rectangle 24"/>
          <p:cNvSpPr/>
          <p:nvPr/>
        </p:nvSpPr>
        <p:spPr>
          <a:xfrm>
            <a:off x="4539177" y="10943356"/>
            <a:ext cx="753362" cy="753362"/>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66" name="Straight Arrow Connector 26"/>
          <p:cNvSpPr/>
          <p:nvPr/>
        </p:nvSpPr>
        <p:spPr>
          <a:xfrm>
            <a:off x="5292536" y="8378763"/>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67" name="Straight Arrow Connector 27"/>
          <p:cNvSpPr/>
          <p:nvPr/>
        </p:nvSpPr>
        <p:spPr>
          <a:xfrm>
            <a:off x="5292536" y="11351811"/>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72" name="Rectangle 2"/>
          <p:cNvSpPr/>
          <p:nvPr/>
        </p:nvSpPr>
        <p:spPr>
          <a:xfrm>
            <a:off x="4073842" y="2636914"/>
            <a:ext cx="7699755"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graphicFrame>
        <p:nvGraphicFramePr>
          <p:cNvPr id="575" name="Table 13"/>
          <p:cNvGraphicFramePr/>
          <p:nvPr>
            <p:extLst>
              <p:ext uri="{D42A27DB-BD31-4B8C-83A1-F6EECF244321}">
                <p14:modId xmlns:p14="http://schemas.microsoft.com/office/powerpoint/2010/main" val="794337798"/>
              </p:ext>
            </p:extLst>
          </p:nvPr>
        </p:nvGraphicFramePr>
        <p:xfrm>
          <a:off x="7457271" y="1076755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76" name="Table 13"/>
          <p:cNvGraphicFramePr/>
          <p:nvPr>
            <p:extLst>
              <p:ext uri="{D42A27DB-BD31-4B8C-83A1-F6EECF244321}">
                <p14:modId xmlns:p14="http://schemas.microsoft.com/office/powerpoint/2010/main" val="3579601014"/>
              </p:ext>
            </p:extLst>
          </p:nvPr>
        </p:nvGraphicFramePr>
        <p:xfrm>
          <a:off x="7440800" y="7182114"/>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77" name="Straight Connector 47"/>
          <p:cNvSpPr/>
          <p:nvPr/>
        </p:nvSpPr>
        <p:spPr>
          <a:xfrm>
            <a:off x="4357130" y="6180665"/>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78" name="TextBox 9"/>
          <p:cNvSpPr txBox="1"/>
          <p:nvPr/>
        </p:nvSpPr>
        <p:spPr>
          <a:xfrm>
            <a:off x="4365942" y="9911563"/>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79" name="TextBox 10"/>
          <p:cNvSpPr txBox="1"/>
          <p:nvPr/>
        </p:nvSpPr>
        <p:spPr>
          <a:xfrm>
            <a:off x="4365942" y="6588972"/>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15" name="TextBox 14">
            <a:extLst>
              <a:ext uri="{FF2B5EF4-FFF2-40B4-BE49-F238E27FC236}">
                <a16:creationId xmlns:a16="http://schemas.microsoft.com/office/drawing/2014/main" id="{48CF3D2A-B46A-A344-9539-F3183F4A6970}"/>
              </a:ext>
            </a:extLst>
          </p:cNvPr>
          <p:cNvSpPr txBox="1"/>
          <p:nvPr/>
        </p:nvSpPr>
        <p:spPr>
          <a:xfrm>
            <a:off x="12029262" y="3067544"/>
            <a:ext cx="11483881" cy="10095071"/>
          </a:xfrm>
          <a:prstGeom prst="rect">
            <a:avLst/>
          </a:prstGeom>
          <a:noFill/>
        </p:spPr>
        <p:txBody>
          <a:bodyPr wrap="square" rtlCol="0">
            <a:spAutoFit/>
          </a:bodyPr>
          <a:lstStyle/>
          <a:p>
            <a:r>
              <a:rPr lang="en-CA" b="1" dirty="0"/>
              <a:t>Strengths</a:t>
            </a:r>
          </a:p>
          <a:p>
            <a:r>
              <a:rPr lang="en-CA" dirty="0"/>
              <a:t>Measurable psychometric properties</a:t>
            </a:r>
          </a:p>
          <a:p>
            <a:r>
              <a:rPr lang="en-CA" dirty="0"/>
              <a:t>Excellent reliability</a:t>
            </a:r>
          </a:p>
          <a:p>
            <a:endParaRPr lang="en-CA" dirty="0"/>
          </a:p>
          <a:p>
            <a:r>
              <a:rPr lang="en-CA" b="1" dirty="0"/>
              <a:t>Weaknesses</a:t>
            </a:r>
          </a:p>
          <a:p>
            <a:endParaRPr lang="en-CA" dirty="0"/>
          </a:p>
          <a:p>
            <a:r>
              <a:rPr lang="en-CA" dirty="0"/>
              <a:t>Often poor alignment and connection to course delivery</a:t>
            </a:r>
          </a:p>
          <a:p>
            <a:r>
              <a:rPr lang="en-CA" dirty="0"/>
              <a:t>Questionable meaning for instructor</a:t>
            </a:r>
          </a:p>
          <a:p>
            <a:r>
              <a:rPr lang="en-CA" dirty="0"/>
              <a:t>Challenging to get time to administer</a:t>
            </a:r>
          </a:p>
          <a:p>
            <a:r>
              <a:rPr lang="en-CA" dirty="0"/>
              <a:t>Students often not motivated</a:t>
            </a:r>
          </a:p>
          <a:p>
            <a:endParaRPr lang="en-CA" dirty="0"/>
          </a:p>
          <a:p>
            <a:endParaRPr lang="en-CA" dirty="0"/>
          </a:p>
        </p:txBody>
      </p:sp>
    </p:spTree>
    <p:extLst>
      <p:ext uri="{BB962C8B-B14F-4D97-AF65-F5344CB8AC3E}">
        <p14:creationId xmlns:p14="http://schemas.microsoft.com/office/powerpoint/2010/main" val="31300696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xfrm>
            <a:off x="784589" y="-15890"/>
            <a:ext cx="23286870" cy="2237743"/>
          </a:xfrm>
          <a:prstGeom prst="rect">
            <a:avLst/>
          </a:prstGeom>
        </p:spPr>
        <p:txBody>
          <a:bodyPr/>
          <a:lstStyle>
            <a:lvl1pPr algn="l" defTabSz="850391">
              <a:defRPr sz="6600">
                <a:latin typeface="Lucida Sans"/>
                <a:ea typeface="Lucida Sans"/>
                <a:cs typeface="Lucida Sans"/>
                <a:sym typeface="Lucida Sans"/>
              </a:defRPr>
            </a:lvl1pPr>
          </a:lstStyle>
          <a:p>
            <a:r>
              <a:rPr dirty="0"/>
              <a:t>Three approaches </a:t>
            </a:r>
            <a:r>
              <a:rPr lang="en-US" dirty="0"/>
              <a:t>for</a:t>
            </a:r>
            <a:r>
              <a:rPr dirty="0"/>
              <a:t> measuring student development </a:t>
            </a:r>
            <a:r>
              <a:rPr lang="en-US" dirty="0"/>
              <a:t>to</a:t>
            </a:r>
            <a:r>
              <a:rPr dirty="0"/>
              <a:t> inform program improvement </a:t>
            </a:r>
          </a:p>
        </p:txBody>
      </p:sp>
      <p:sp>
        <p:nvSpPr>
          <p:cNvPr id="494" name="Text Placeholder 5"/>
          <p:cNvSpPr txBox="1">
            <a:spLocks noGrp="1"/>
          </p:cNvSpPr>
          <p:nvPr>
            <p:ph type="body" sz="quarter" idx="1"/>
          </p:nvPr>
        </p:nvSpPr>
        <p:spPr>
          <a:xfrm>
            <a:off x="7987107" y="2582160"/>
            <a:ext cx="7444090" cy="1080278"/>
          </a:xfrm>
          <a:prstGeom prst="rect">
            <a:avLst/>
          </a:prstGeom>
        </p:spPr>
        <p:txBody>
          <a:bodyPr>
            <a:normAutofit fontScale="92500"/>
          </a:bodyPr>
          <a:lstStyle>
            <a:lvl1pPr defTabSz="804672">
              <a:spcBef>
                <a:spcPts val="1000"/>
              </a:spcBef>
              <a:defRPr sz="4200"/>
            </a:lvl1pPr>
          </a:lstStyle>
          <a:p>
            <a:r>
              <a:t>Standardized,non-embedded</a:t>
            </a:r>
          </a:p>
        </p:txBody>
      </p:sp>
      <p:sp>
        <p:nvSpPr>
          <p:cNvPr id="496" name="Text Placeholder 7"/>
          <p:cNvSpPr>
            <a:spLocks noGrp="1"/>
          </p:cNvSpPr>
          <p:nvPr>
            <p:ph type="body" sz="quarter" idx="13"/>
          </p:nvPr>
        </p:nvSpPr>
        <p:spPr>
          <a:xfrm>
            <a:off x="15844721" y="2912511"/>
            <a:ext cx="8083552" cy="919482"/>
          </a:xfrm>
          <a:prstGeom prst="rect">
            <a:avLst/>
          </a:prstGeom>
          <a:extLst>
            <a:ext uri="{C572A759-6A51-4108-AA02-DFA0A04FC94B}">
              <ma14:wrappingTextBoxFlag xmlns="" xmlns:ma14="http://schemas.microsoft.com/office/mac/drawingml/2011/main" val="1"/>
            </a:ext>
          </a:extLst>
        </p:spPr>
        <p:txBody>
          <a:bodyPr>
            <a:normAutofit fontScale="92500"/>
          </a:bodyPr>
          <a:lstStyle>
            <a:lvl1pPr marL="0" indent="0" defTabSz="859536">
              <a:lnSpc>
                <a:spcPct val="100000"/>
              </a:lnSpc>
              <a:spcBef>
                <a:spcPts val="1000"/>
              </a:spcBef>
              <a:buSzTx/>
              <a:buNone/>
              <a:defRPr sz="4500" b="1"/>
            </a:lvl1pPr>
          </a:lstStyle>
          <a:p>
            <a:r>
              <a:t>Embedded, non-standardized</a:t>
            </a:r>
          </a:p>
        </p:txBody>
      </p:sp>
      <p:sp>
        <p:nvSpPr>
          <p:cNvPr id="554"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24</a:t>
            </a:fld>
            <a:endParaRPr/>
          </a:p>
        </p:txBody>
      </p:sp>
      <p:sp>
        <p:nvSpPr>
          <p:cNvPr id="495" name="Content Placeholder 6"/>
          <p:cNvSpPr txBox="1"/>
          <p:nvPr/>
        </p:nvSpPr>
        <p:spPr>
          <a:xfrm>
            <a:off x="8319712" y="3722930"/>
            <a:ext cx="6992695" cy="2594930"/>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Repeated used of validated discipline-independent tool</a:t>
            </a:r>
          </a:p>
        </p:txBody>
      </p:sp>
      <p:sp>
        <p:nvSpPr>
          <p:cNvPr id="497" name="Content Placeholder 8"/>
          <p:cNvSpPr txBox="1"/>
          <p:nvPr/>
        </p:nvSpPr>
        <p:spPr>
          <a:xfrm>
            <a:off x="15775748" y="3863819"/>
            <a:ext cx="8083552" cy="2820531"/>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Artefacts from range of courses scored on consistent rubric</a:t>
            </a:r>
          </a:p>
        </p:txBody>
      </p:sp>
      <p:sp>
        <p:nvSpPr>
          <p:cNvPr id="498" name="TextBox 9"/>
          <p:cNvSpPr txBox="1"/>
          <p:nvPr/>
        </p:nvSpPr>
        <p:spPr>
          <a:xfrm>
            <a:off x="764517" y="10032806"/>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499" name="TextBox 10"/>
          <p:cNvSpPr txBox="1"/>
          <p:nvPr/>
        </p:nvSpPr>
        <p:spPr>
          <a:xfrm>
            <a:off x="764517" y="6710212"/>
            <a:ext cx="2299637"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500" name="Rectangle 19"/>
          <p:cNvSpPr/>
          <p:nvPr/>
        </p:nvSpPr>
        <p:spPr>
          <a:xfrm>
            <a:off x="15844724" y="7418268"/>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1" name="Rectangle 20"/>
          <p:cNvSpPr/>
          <p:nvPr/>
        </p:nvSpPr>
        <p:spPr>
          <a:xfrm>
            <a:off x="16149524" y="7723068"/>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2" name="Rectangle 21"/>
          <p:cNvSpPr/>
          <p:nvPr/>
        </p:nvSpPr>
        <p:spPr>
          <a:xfrm>
            <a:off x="16454324" y="8027868"/>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3" name="Rectangle 22"/>
          <p:cNvSpPr/>
          <p:nvPr/>
        </p:nvSpPr>
        <p:spPr>
          <a:xfrm>
            <a:off x="16759124" y="8332668"/>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4" name="Rectangle 23"/>
          <p:cNvSpPr/>
          <p:nvPr/>
        </p:nvSpPr>
        <p:spPr>
          <a:xfrm>
            <a:off x="8474856" y="8175138"/>
            <a:ext cx="753362" cy="753363"/>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5" name="Rectangle 24"/>
          <p:cNvSpPr/>
          <p:nvPr/>
        </p:nvSpPr>
        <p:spPr>
          <a:xfrm>
            <a:off x="8466004" y="11059621"/>
            <a:ext cx="753362" cy="753362"/>
          </a:xfrm>
          <a:prstGeom prst="rect">
            <a:avLst/>
          </a:prstGeom>
          <a:gradFill>
            <a:gsLst>
              <a:gs pos="0">
                <a:srgbClr val="A89352"/>
              </a:gs>
              <a:gs pos="100000">
                <a:srgbClr val="ECDAAC"/>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6" name="Straight Arrow Connector 26"/>
          <p:cNvSpPr/>
          <p:nvPr/>
        </p:nvSpPr>
        <p:spPr>
          <a:xfrm>
            <a:off x="9219363" y="849502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07" name="Straight Arrow Connector 27"/>
          <p:cNvSpPr/>
          <p:nvPr/>
        </p:nvSpPr>
        <p:spPr>
          <a:xfrm>
            <a:off x="9219363" y="114680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08" name="Rectangle 38"/>
          <p:cNvSpPr/>
          <p:nvPr/>
        </p:nvSpPr>
        <p:spPr>
          <a:xfrm>
            <a:off x="15844721" y="10890173"/>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9" name="Rectangle 39"/>
          <p:cNvSpPr/>
          <p:nvPr/>
        </p:nvSpPr>
        <p:spPr>
          <a:xfrm>
            <a:off x="16149521" y="11194973"/>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0" name="Rectangle 40"/>
          <p:cNvSpPr/>
          <p:nvPr/>
        </p:nvSpPr>
        <p:spPr>
          <a:xfrm>
            <a:off x="16454321" y="11499773"/>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1" name="Rectangle 41"/>
          <p:cNvSpPr/>
          <p:nvPr/>
        </p:nvSpPr>
        <p:spPr>
          <a:xfrm>
            <a:off x="16759121" y="11804573"/>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2" name="Straight Connector 47"/>
          <p:cNvSpPr/>
          <p:nvPr/>
        </p:nvSpPr>
        <p:spPr>
          <a:xfrm>
            <a:off x="586552" y="6364868"/>
            <a:ext cx="7133181"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13" name="Rectangle 2"/>
          <p:cNvSpPr/>
          <p:nvPr/>
        </p:nvSpPr>
        <p:spPr>
          <a:xfrm>
            <a:off x="8000669" y="2753179"/>
            <a:ext cx="7699755"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4" name="Straight Connector 32"/>
          <p:cNvSpPr/>
          <p:nvPr/>
        </p:nvSpPr>
        <p:spPr>
          <a:xfrm>
            <a:off x="16044321" y="6364868"/>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15" name="Rectangle 33"/>
          <p:cNvSpPr/>
          <p:nvPr/>
        </p:nvSpPr>
        <p:spPr>
          <a:xfrm>
            <a:off x="15780545" y="2771779"/>
            <a:ext cx="8404530" cy="107692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graphicFrame>
        <p:nvGraphicFramePr>
          <p:cNvPr id="516" name="Table 13"/>
          <p:cNvGraphicFramePr/>
          <p:nvPr/>
        </p:nvGraphicFramePr>
        <p:xfrm>
          <a:off x="3437356" y="7411918"/>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17" name="Table 13"/>
          <p:cNvGraphicFramePr/>
          <p:nvPr/>
        </p:nvGraphicFramePr>
        <p:xfrm>
          <a:off x="3437356"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18" name="Rectangle 2"/>
          <p:cNvSpPr/>
          <p:nvPr/>
        </p:nvSpPr>
        <p:spPr>
          <a:xfrm>
            <a:off x="602767" y="2753179"/>
            <a:ext cx="7247254" cy="108064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9" name="Course artifacts"/>
          <p:cNvSpPr txBox="1"/>
          <p:nvPr/>
        </p:nvSpPr>
        <p:spPr>
          <a:xfrm>
            <a:off x="1873560" y="2925212"/>
            <a:ext cx="4705666" cy="8940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spcBef>
                <a:spcPts val="1100"/>
              </a:spcBef>
              <a:defRPr sz="4800" b="1">
                <a:latin typeface="+mn-lt"/>
                <a:ea typeface="+mn-ea"/>
                <a:cs typeface="+mn-cs"/>
                <a:sym typeface="Calibri"/>
              </a:defRPr>
            </a:lvl1pPr>
          </a:lstStyle>
          <a:p>
            <a:r>
              <a:t>Course artifacts</a:t>
            </a:r>
          </a:p>
        </p:txBody>
      </p:sp>
      <p:sp>
        <p:nvSpPr>
          <p:cNvPr id="520" name="Content Placeholder 6"/>
          <p:cNvSpPr txBox="1"/>
          <p:nvPr/>
        </p:nvSpPr>
        <p:spPr>
          <a:xfrm>
            <a:off x="796014" y="4022747"/>
            <a:ext cx="6860759" cy="1995293"/>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Grades from course assessment</a:t>
            </a:r>
          </a:p>
        </p:txBody>
      </p:sp>
      <p:graphicFrame>
        <p:nvGraphicFramePr>
          <p:cNvPr id="521" name="Table 13"/>
          <p:cNvGraphicFramePr/>
          <p:nvPr/>
        </p:nvGraphicFramePr>
        <p:xfrm>
          <a:off x="11384098" y="10883823"/>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22" name="Table 13"/>
          <p:cNvGraphicFramePr/>
          <p:nvPr/>
        </p:nvGraphicFramePr>
        <p:xfrm>
          <a:off x="11367627" y="7298379"/>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23" name="Straight Connector 47"/>
          <p:cNvSpPr/>
          <p:nvPr/>
        </p:nvSpPr>
        <p:spPr>
          <a:xfrm>
            <a:off x="8283957" y="6296930"/>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24" name="TextBox 9"/>
          <p:cNvSpPr txBox="1"/>
          <p:nvPr/>
        </p:nvSpPr>
        <p:spPr>
          <a:xfrm>
            <a:off x="8292769"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25" name="TextBox 10"/>
          <p:cNvSpPr txBox="1"/>
          <p:nvPr/>
        </p:nvSpPr>
        <p:spPr>
          <a:xfrm>
            <a:off x="8292769"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sp>
        <p:nvSpPr>
          <p:cNvPr id="526" name="TextBox 9"/>
          <p:cNvSpPr txBox="1"/>
          <p:nvPr/>
        </p:nvSpPr>
        <p:spPr>
          <a:xfrm>
            <a:off x="15905336"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27" name="TextBox 10"/>
          <p:cNvSpPr txBox="1"/>
          <p:nvPr/>
        </p:nvSpPr>
        <p:spPr>
          <a:xfrm>
            <a:off x="15905336"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graphicFrame>
        <p:nvGraphicFramePr>
          <p:cNvPr id="528" name="Table 13"/>
          <p:cNvGraphicFramePr/>
          <p:nvPr/>
        </p:nvGraphicFramePr>
        <p:xfrm>
          <a:off x="19833994" y="10875595"/>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29" name="Table 13"/>
          <p:cNvGraphicFramePr/>
          <p:nvPr/>
        </p:nvGraphicFramePr>
        <p:xfrm>
          <a:off x="19817523" y="7290151"/>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30" name="Straight Arrow Connector 44"/>
          <p:cNvSpPr/>
          <p:nvPr/>
        </p:nvSpPr>
        <p:spPr>
          <a:xfrm>
            <a:off x="2260319" y="8332668"/>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31" name="Straight Arrow Connector 44"/>
          <p:cNvSpPr/>
          <p:nvPr/>
        </p:nvSpPr>
        <p:spPr>
          <a:xfrm>
            <a:off x="2260319" y="119899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32" name="Rectangle 19"/>
          <p:cNvSpPr/>
          <p:nvPr/>
        </p:nvSpPr>
        <p:spPr>
          <a:xfrm>
            <a:off x="637381" y="7661147"/>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3" name="Rectangle 20"/>
          <p:cNvSpPr/>
          <p:nvPr/>
        </p:nvSpPr>
        <p:spPr>
          <a:xfrm>
            <a:off x="942182" y="7965947"/>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4" name="Rectangle 21"/>
          <p:cNvSpPr/>
          <p:nvPr/>
        </p:nvSpPr>
        <p:spPr>
          <a:xfrm>
            <a:off x="1246982" y="8270747"/>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5" name="Rectangle 22"/>
          <p:cNvSpPr/>
          <p:nvPr/>
        </p:nvSpPr>
        <p:spPr>
          <a:xfrm>
            <a:off x="1551782" y="8575547"/>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6" name="Rectangle 38"/>
          <p:cNvSpPr/>
          <p:nvPr/>
        </p:nvSpPr>
        <p:spPr>
          <a:xfrm>
            <a:off x="637379" y="11156112"/>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7" name="Rectangle 39"/>
          <p:cNvSpPr/>
          <p:nvPr/>
        </p:nvSpPr>
        <p:spPr>
          <a:xfrm>
            <a:off x="942179" y="11460912"/>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8" name="Rectangle 40"/>
          <p:cNvSpPr/>
          <p:nvPr/>
        </p:nvSpPr>
        <p:spPr>
          <a:xfrm>
            <a:off x="1246979" y="11765712"/>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39" name="Rectangle 41"/>
          <p:cNvSpPr/>
          <p:nvPr/>
        </p:nvSpPr>
        <p:spPr>
          <a:xfrm>
            <a:off x="1551779" y="12070512"/>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0" name="Rectangle 22"/>
          <p:cNvSpPr/>
          <p:nvPr/>
        </p:nvSpPr>
        <p:spPr>
          <a:xfrm>
            <a:off x="18036626" y="7832369"/>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1" name="Line"/>
          <p:cNvSpPr/>
          <p:nvPr/>
        </p:nvSpPr>
        <p:spPr>
          <a:xfrm>
            <a:off x="18126399" y="809974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2" name="Line"/>
          <p:cNvSpPr/>
          <p:nvPr/>
        </p:nvSpPr>
        <p:spPr>
          <a:xfrm>
            <a:off x="18126399" y="7950220"/>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3" name="Line"/>
          <p:cNvSpPr/>
          <p:nvPr/>
        </p:nvSpPr>
        <p:spPr>
          <a:xfrm>
            <a:off x="18126399" y="832543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4" name="Line"/>
          <p:cNvSpPr/>
          <p:nvPr/>
        </p:nvSpPr>
        <p:spPr>
          <a:xfrm>
            <a:off x="18126399" y="8441829"/>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5" name="Line"/>
          <p:cNvSpPr/>
          <p:nvPr/>
        </p:nvSpPr>
        <p:spPr>
          <a:xfrm>
            <a:off x="18126399" y="8211536"/>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6" name="Straight Arrow Connector 44"/>
          <p:cNvSpPr/>
          <p:nvPr/>
        </p:nvSpPr>
        <p:spPr>
          <a:xfrm>
            <a:off x="17345632" y="81018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7" name="Straight Arrow Connector 44"/>
          <p:cNvSpPr/>
          <p:nvPr/>
        </p:nvSpPr>
        <p:spPr>
          <a:xfrm>
            <a:off x="17317355" y="115327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8" name="Rectangle 22"/>
          <p:cNvSpPr/>
          <p:nvPr/>
        </p:nvSpPr>
        <p:spPr>
          <a:xfrm>
            <a:off x="18044861" y="11194973"/>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9" name="Line"/>
          <p:cNvSpPr/>
          <p:nvPr/>
        </p:nvSpPr>
        <p:spPr>
          <a:xfrm>
            <a:off x="18134634" y="1146235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0" name="Line"/>
          <p:cNvSpPr/>
          <p:nvPr/>
        </p:nvSpPr>
        <p:spPr>
          <a:xfrm>
            <a:off x="18134634" y="11312824"/>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1" name="Line"/>
          <p:cNvSpPr/>
          <p:nvPr/>
        </p:nvSpPr>
        <p:spPr>
          <a:xfrm>
            <a:off x="18134634" y="1168804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2" name="Line"/>
          <p:cNvSpPr/>
          <p:nvPr/>
        </p:nvSpPr>
        <p:spPr>
          <a:xfrm>
            <a:off x="18134634" y="11804433"/>
            <a:ext cx="1070859"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3" name="Line"/>
          <p:cNvSpPr/>
          <p:nvPr/>
        </p:nvSpPr>
        <p:spPr>
          <a:xfrm>
            <a:off x="18134634" y="11574141"/>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Tree>
    <p:extLst>
      <p:ext uri="{BB962C8B-B14F-4D97-AF65-F5344CB8AC3E}">
        <p14:creationId xmlns:p14="http://schemas.microsoft.com/office/powerpoint/2010/main" val="26084305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xfrm>
            <a:off x="784589" y="-15890"/>
            <a:ext cx="23286870" cy="2237743"/>
          </a:xfrm>
          <a:prstGeom prst="rect">
            <a:avLst/>
          </a:prstGeom>
        </p:spPr>
        <p:txBody>
          <a:bodyPr/>
          <a:lstStyle>
            <a:lvl1pPr algn="l" defTabSz="850391">
              <a:defRPr sz="6600">
                <a:latin typeface="Lucida Sans"/>
                <a:ea typeface="Lucida Sans"/>
                <a:cs typeface="Lucida Sans"/>
                <a:sym typeface="Lucida Sans"/>
              </a:defRPr>
            </a:lvl1pPr>
          </a:lstStyle>
          <a:p>
            <a:r>
              <a:rPr dirty="0"/>
              <a:t>Three approaches </a:t>
            </a:r>
            <a:r>
              <a:rPr lang="en-US" dirty="0"/>
              <a:t>for</a:t>
            </a:r>
            <a:r>
              <a:rPr dirty="0"/>
              <a:t> measuring student development </a:t>
            </a:r>
            <a:r>
              <a:rPr lang="en-US" dirty="0"/>
              <a:t>to</a:t>
            </a:r>
            <a:r>
              <a:rPr dirty="0"/>
              <a:t> inform program improvement </a:t>
            </a:r>
          </a:p>
        </p:txBody>
      </p:sp>
      <p:sp>
        <p:nvSpPr>
          <p:cNvPr id="496" name="Text Placeholder 7"/>
          <p:cNvSpPr>
            <a:spLocks noGrp="1"/>
          </p:cNvSpPr>
          <p:nvPr>
            <p:ph type="body" sz="quarter" idx="13"/>
          </p:nvPr>
        </p:nvSpPr>
        <p:spPr>
          <a:xfrm>
            <a:off x="15844721" y="2912511"/>
            <a:ext cx="8083552" cy="919482"/>
          </a:xfrm>
          <a:prstGeom prst="rect">
            <a:avLst/>
          </a:prstGeom>
          <a:extLst>
            <a:ext uri="{C572A759-6A51-4108-AA02-DFA0A04FC94B}">
              <ma14:wrappingTextBoxFlag xmlns="" xmlns:ma14="http://schemas.microsoft.com/office/mac/drawingml/2011/main" val="1"/>
            </a:ext>
          </a:extLst>
        </p:spPr>
        <p:txBody>
          <a:bodyPr>
            <a:normAutofit fontScale="92500"/>
          </a:bodyPr>
          <a:lstStyle>
            <a:lvl1pPr marL="0" indent="0" defTabSz="859536">
              <a:lnSpc>
                <a:spcPct val="100000"/>
              </a:lnSpc>
              <a:spcBef>
                <a:spcPts val="1000"/>
              </a:spcBef>
              <a:buSzTx/>
              <a:buNone/>
              <a:defRPr sz="4500" b="1"/>
            </a:lvl1pPr>
          </a:lstStyle>
          <a:p>
            <a:r>
              <a:t>Embedded, non-standardized</a:t>
            </a:r>
          </a:p>
        </p:txBody>
      </p:sp>
      <p:sp>
        <p:nvSpPr>
          <p:cNvPr id="554" name="Slide Number"/>
          <p:cNvSpPr txBox="1">
            <a:spLocks noGrp="1"/>
          </p:cNvSpPr>
          <p:nvPr>
            <p:ph type="sldNum" sz="quarter" idx="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25</a:t>
            </a:fld>
            <a:endParaRPr/>
          </a:p>
        </p:txBody>
      </p:sp>
      <p:sp>
        <p:nvSpPr>
          <p:cNvPr id="497" name="Content Placeholder 8"/>
          <p:cNvSpPr txBox="1"/>
          <p:nvPr/>
        </p:nvSpPr>
        <p:spPr>
          <a:xfrm>
            <a:off x="15775748" y="3863819"/>
            <a:ext cx="8083552" cy="2820531"/>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lvl1pPr>
              <a:spcBef>
                <a:spcPts val="1100"/>
              </a:spcBef>
              <a:defRPr sz="4800">
                <a:latin typeface="Helvetica Light"/>
                <a:ea typeface="Helvetica Light"/>
                <a:cs typeface="Helvetica Light"/>
                <a:sym typeface="Helvetica Light"/>
              </a:defRPr>
            </a:lvl1pPr>
          </a:lstStyle>
          <a:p>
            <a:r>
              <a:t>Artefacts from range of courses scored on consistent rubric</a:t>
            </a:r>
          </a:p>
        </p:txBody>
      </p:sp>
      <p:sp>
        <p:nvSpPr>
          <p:cNvPr id="500" name="Rectangle 19"/>
          <p:cNvSpPr/>
          <p:nvPr/>
        </p:nvSpPr>
        <p:spPr>
          <a:xfrm>
            <a:off x="15844724" y="7418268"/>
            <a:ext cx="753362" cy="753362"/>
          </a:xfrm>
          <a:prstGeom prst="rect">
            <a:avLst/>
          </a:prstGeom>
          <a:solidFill>
            <a:srgbClr val="00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1" name="Rectangle 20"/>
          <p:cNvSpPr/>
          <p:nvPr/>
        </p:nvSpPr>
        <p:spPr>
          <a:xfrm>
            <a:off x="16149524" y="7723068"/>
            <a:ext cx="753362" cy="753362"/>
          </a:xfrm>
          <a:prstGeom prst="rect">
            <a:avLst/>
          </a:prstGeom>
          <a:gradFill>
            <a:gsLst>
              <a:gs pos="0">
                <a:srgbClr val="FFC000"/>
              </a:gs>
              <a:gs pos="100000">
                <a:srgbClr val="FFC00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2" name="Rectangle 21"/>
          <p:cNvSpPr/>
          <p:nvPr/>
        </p:nvSpPr>
        <p:spPr>
          <a:xfrm>
            <a:off x="16454324" y="8027868"/>
            <a:ext cx="753362" cy="753362"/>
          </a:xfrm>
          <a:prstGeom prst="rect">
            <a:avLst/>
          </a:prstGeom>
          <a:gradFill>
            <a:gsLst>
              <a:gs pos="0">
                <a:srgbClr val="92D050"/>
              </a:gs>
              <a:gs pos="100000">
                <a:srgbClr val="92D05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3" name="Rectangle 22"/>
          <p:cNvSpPr/>
          <p:nvPr/>
        </p:nvSpPr>
        <p:spPr>
          <a:xfrm>
            <a:off x="16759124" y="8332668"/>
            <a:ext cx="753359" cy="753362"/>
          </a:xfrm>
          <a:prstGeom prst="rect">
            <a:avLst/>
          </a:prstGeom>
          <a:gradFill>
            <a:gsLst>
              <a:gs pos="0">
                <a:srgbClr val="0070C0"/>
              </a:gs>
              <a:gs pos="100000">
                <a:srgbClr val="00B0F0"/>
              </a:gs>
            </a:gsLst>
            <a:lin ang="16200000"/>
          </a:gra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8" name="Rectangle 38"/>
          <p:cNvSpPr/>
          <p:nvPr/>
        </p:nvSpPr>
        <p:spPr>
          <a:xfrm>
            <a:off x="15844721" y="10890173"/>
            <a:ext cx="753362" cy="753362"/>
          </a:xfrm>
          <a:prstGeom prst="rect">
            <a:avLst/>
          </a:prstGeom>
          <a:solidFill>
            <a:srgbClr val="7030A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09" name="Rectangle 39"/>
          <p:cNvSpPr/>
          <p:nvPr/>
        </p:nvSpPr>
        <p:spPr>
          <a:xfrm>
            <a:off x="16149521" y="11194973"/>
            <a:ext cx="753362" cy="753362"/>
          </a:xfrm>
          <a:prstGeom prst="rect">
            <a:avLst/>
          </a:prstGeom>
          <a:solidFill>
            <a:srgbClr val="FF00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0" name="Rectangle 40"/>
          <p:cNvSpPr/>
          <p:nvPr/>
        </p:nvSpPr>
        <p:spPr>
          <a:xfrm>
            <a:off x="16454321" y="11499773"/>
            <a:ext cx="753362" cy="753362"/>
          </a:xfrm>
          <a:prstGeom prst="rect">
            <a:avLst/>
          </a:prstGeom>
          <a:solidFill>
            <a:srgbClr val="00206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1" name="Rectangle 41"/>
          <p:cNvSpPr/>
          <p:nvPr/>
        </p:nvSpPr>
        <p:spPr>
          <a:xfrm>
            <a:off x="16759121" y="11804573"/>
            <a:ext cx="753362" cy="753362"/>
          </a:xfrm>
          <a:prstGeom prst="rect">
            <a:avLst/>
          </a:prstGeom>
          <a:solidFill>
            <a:srgbClr val="FFFF00"/>
          </a:solidFill>
          <a:ln w="12700">
            <a:solidFill>
              <a:srgbClr val="9C8C58"/>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14" name="Straight Connector 32"/>
          <p:cNvSpPr/>
          <p:nvPr/>
        </p:nvSpPr>
        <p:spPr>
          <a:xfrm>
            <a:off x="16044321" y="6364868"/>
            <a:ext cx="7133182" cy="1"/>
          </a:xfrm>
          <a:prstGeom prst="line">
            <a:avLst/>
          </a:prstGeom>
          <a:ln w="50800">
            <a:solidFill>
              <a:schemeClr val="accent1"/>
            </a:solidFill>
          </a:ln>
          <a:effectLst>
            <a:outerShdw blurRad="76200" dist="38100" dir="5400000" rotWithShape="0">
              <a:srgbClr val="000000">
                <a:alpha val="38000"/>
              </a:srgbClr>
            </a:outerShdw>
          </a:effectLst>
        </p:spPr>
        <p:txBody>
          <a:bodyPr lIns="45718" tIns="45718" rIns="45718" bIns="45718"/>
          <a:lstStyle/>
          <a:p>
            <a:endParaRPr/>
          </a:p>
        </p:txBody>
      </p:sp>
      <p:sp>
        <p:nvSpPr>
          <p:cNvPr id="515" name="Rectangle 33"/>
          <p:cNvSpPr/>
          <p:nvPr/>
        </p:nvSpPr>
        <p:spPr>
          <a:xfrm>
            <a:off x="15780545" y="2771779"/>
            <a:ext cx="8404530" cy="10769239"/>
          </a:xfrm>
          <a:prstGeom prst="rect">
            <a:avLst/>
          </a:prstGeom>
          <a:ln w="12700">
            <a:solidFill>
              <a:schemeClr val="accent6"/>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26" name="TextBox 9"/>
          <p:cNvSpPr txBox="1"/>
          <p:nvPr/>
        </p:nvSpPr>
        <p:spPr>
          <a:xfrm>
            <a:off x="15905336" y="10027828"/>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4</a:t>
            </a:r>
          </a:p>
        </p:txBody>
      </p:sp>
      <p:sp>
        <p:nvSpPr>
          <p:cNvPr id="527" name="TextBox 10"/>
          <p:cNvSpPr txBox="1"/>
          <p:nvPr/>
        </p:nvSpPr>
        <p:spPr>
          <a:xfrm>
            <a:off x="15905336" y="6705237"/>
            <a:ext cx="2299636" cy="9194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b="1">
                <a:latin typeface="Trebuchet MS"/>
                <a:ea typeface="Trebuchet MS"/>
                <a:cs typeface="Trebuchet MS"/>
                <a:sym typeface="Trebuchet MS"/>
              </a:defRPr>
            </a:lvl1pPr>
          </a:lstStyle>
          <a:p>
            <a:r>
              <a:t>YEAR 1</a:t>
            </a:r>
          </a:p>
        </p:txBody>
      </p:sp>
      <p:graphicFrame>
        <p:nvGraphicFramePr>
          <p:cNvPr id="528" name="Table 13"/>
          <p:cNvGraphicFramePr/>
          <p:nvPr/>
        </p:nvGraphicFramePr>
        <p:xfrm>
          <a:off x="19833994" y="10875595"/>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graphicFrame>
        <p:nvGraphicFramePr>
          <p:cNvPr id="529" name="Table 13"/>
          <p:cNvGraphicFramePr/>
          <p:nvPr/>
        </p:nvGraphicFramePr>
        <p:xfrm>
          <a:off x="19817523" y="7290151"/>
          <a:ext cx="3729546" cy="2212338"/>
        </p:xfrm>
        <a:graphic>
          <a:graphicData uri="http://schemas.openxmlformats.org/drawingml/2006/table">
            <a:tbl>
              <a:tblPr bandRow="1">
                <a:tableStyleId>{4C3C2611-4C71-4FC5-86AE-919BDF0F9419}</a:tableStyleId>
              </a:tblPr>
              <a:tblGrid>
                <a:gridCol w="3729546">
                  <a:extLst>
                    <a:ext uri="{9D8B030D-6E8A-4147-A177-3AD203B41FA5}">
                      <a16:colId xmlns:a16="http://schemas.microsoft.com/office/drawing/2014/main" val="20000"/>
                    </a:ext>
                  </a:extLst>
                </a:gridCol>
              </a:tblGrid>
              <a:tr h="737446">
                <a:tc>
                  <a:txBody>
                    <a:bodyPr/>
                    <a:lstStyle/>
                    <a:p>
                      <a:pPr algn="l" defTabSz="914400">
                        <a:defRPr sz="1800"/>
                      </a:pPr>
                      <a:r>
                        <a:rPr sz="3600"/>
                        <a:t>Writing</a:t>
                      </a:r>
                    </a:p>
                  </a:txBody>
                  <a:tcPr marL="45720" marR="45720" horzOverflow="overflow"/>
                </a:tc>
                <a:extLst>
                  <a:ext uri="{0D108BD9-81ED-4DB2-BD59-A6C34878D82A}">
                    <a16:rowId xmlns:a16="http://schemas.microsoft.com/office/drawing/2014/main" val="10000"/>
                  </a:ext>
                </a:extLst>
              </a:tr>
              <a:tr h="737446">
                <a:tc>
                  <a:txBody>
                    <a:bodyPr/>
                    <a:lstStyle/>
                    <a:p>
                      <a:pPr algn="l" defTabSz="914400">
                        <a:defRPr sz="1800"/>
                      </a:pPr>
                      <a:r>
                        <a:rPr sz="3600"/>
                        <a:t>Critical thinking</a:t>
                      </a:r>
                    </a:p>
                  </a:txBody>
                  <a:tcPr marL="45720" marR="45720" horzOverflow="overflow"/>
                </a:tc>
                <a:extLst>
                  <a:ext uri="{0D108BD9-81ED-4DB2-BD59-A6C34878D82A}">
                    <a16:rowId xmlns:a16="http://schemas.microsoft.com/office/drawing/2014/main" val="10001"/>
                  </a:ext>
                </a:extLst>
              </a:tr>
              <a:tr h="737446">
                <a:tc>
                  <a:txBody>
                    <a:bodyPr/>
                    <a:lstStyle/>
                    <a:p>
                      <a:pPr algn="l" defTabSz="914400">
                        <a:defRPr sz="1800"/>
                      </a:pPr>
                      <a:r>
                        <a:rPr sz="3600"/>
                        <a:t>Problem solving</a:t>
                      </a:r>
                    </a:p>
                  </a:txBody>
                  <a:tcPr marL="45720" marR="45720" horzOverflow="overflow"/>
                </a:tc>
                <a:extLst>
                  <a:ext uri="{0D108BD9-81ED-4DB2-BD59-A6C34878D82A}">
                    <a16:rowId xmlns:a16="http://schemas.microsoft.com/office/drawing/2014/main" val="10002"/>
                  </a:ext>
                </a:extLst>
              </a:tr>
            </a:tbl>
          </a:graphicData>
        </a:graphic>
      </p:graphicFrame>
      <p:sp>
        <p:nvSpPr>
          <p:cNvPr id="540" name="Rectangle 22"/>
          <p:cNvSpPr/>
          <p:nvPr/>
        </p:nvSpPr>
        <p:spPr>
          <a:xfrm>
            <a:off x="18036626" y="7832369"/>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1" name="Line"/>
          <p:cNvSpPr/>
          <p:nvPr/>
        </p:nvSpPr>
        <p:spPr>
          <a:xfrm>
            <a:off x="18126399" y="809974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2" name="Line"/>
          <p:cNvSpPr/>
          <p:nvPr/>
        </p:nvSpPr>
        <p:spPr>
          <a:xfrm>
            <a:off x="18126399" y="7950220"/>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3" name="Line"/>
          <p:cNvSpPr/>
          <p:nvPr/>
        </p:nvSpPr>
        <p:spPr>
          <a:xfrm>
            <a:off x="18126399" y="8325439"/>
            <a:ext cx="1070858"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4" name="Line"/>
          <p:cNvSpPr/>
          <p:nvPr/>
        </p:nvSpPr>
        <p:spPr>
          <a:xfrm>
            <a:off x="18126399" y="8441829"/>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5" name="Line"/>
          <p:cNvSpPr/>
          <p:nvPr/>
        </p:nvSpPr>
        <p:spPr>
          <a:xfrm>
            <a:off x="18126399" y="8211536"/>
            <a:ext cx="1070858"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46" name="Straight Arrow Connector 44"/>
          <p:cNvSpPr/>
          <p:nvPr/>
        </p:nvSpPr>
        <p:spPr>
          <a:xfrm>
            <a:off x="17345632" y="8101876"/>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7" name="Straight Arrow Connector 44"/>
          <p:cNvSpPr/>
          <p:nvPr/>
        </p:nvSpPr>
        <p:spPr>
          <a:xfrm>
            <a:off x="17317355" y="11532792"/>
            <a:ext cx="540598" cy="2"/>
          </a:xfrm>
          <a:prstGeom prst="line">
            <a:avLst/>
          </a:prstGeom>
          <a:ln w="50800">
            <a:solidFill>
              <a:schemeClr val="accent1"/>
            </a:solidFill>
            <a:tailEnd type="triangle"/>
          </a:ln>
          <a:effectLst>
            <a:outerShdw blurRad="76200" dist="38100" dir="5400000" rotWithShape="0">
              <a:srgbClr val="000000">
                <a:alpha val="38000"/>
              </a:srgbClr>
            </a:outerShdw>
          </a:effectLst>
        </p:spPr>
        <p:txBody>
          <a:bodyPr lIns="45718" tIns="45718" rIns="45718" bIns="45718"/>
          <a:lstStyle/>
          <a:p>
            <a:endParaRPr/>
          </a:p>
        </p:txBody>
      </p:sp>
      <p:sp>
        <p:nvSpPr>
          <p:cNvPr id="548" name="Rectangle 22"/>
          <p:cNvSpPr/>
          <p:nvPr/>
        </p:nvSpPr>
        <p:spPr>
          <a:xfrm>
            <a:off x="18044861" y="11194973"/>
            <a:ext cx="1250405" cy="753362"/>
          </a:xfrm>
          <a:prstGeom prst="rect">
            <a:avLst/>
          </a:prstGeom>
          <a:solidFill>
            <a:srgbClr val="FFFFFF"/>
          </a:solidFill>
          <a:ln w="12700">
            <a:solidFill>
              <a:srgbClr val="000000"/>
            </a:solidFill>
          </a:ln>
          <a:effectLst>
            <a:outerShdw blurRad="76200" dist="38100" dir="5400000" rotWithShape="0">
              <a:srgbClr val="000000">
                <a:alpha val="35000"/>
              </a:srgbClr>
            </a:outerShdw>
          </a:effectLst>
        </p:spPr>
        <p:txBody>
          <a:bodyPr lIns="91438" tIns="91438" rIns="91438" bIns="91438" anchor="ctr"/>
          <a:lstStyle/>
          <a:p>
            <a:pPr algn="ctr">
              <a:defRPr sz="3600">
                <a:solidFill>
                  <a:srgbClr val="FFFFFF"/>
                </a:solidFill>
                <a:latin typeface="+mn-lt"/>
                <a:ea typeface="+mn-ea"/>
                <a:cs typeface="+mn-cs"/>
                <a:sym typeface="Calibri"/>
              </a:defRPr>
            </a:pPr>
            <a:endParaRPr/>
          </a:p>
        </p:txBody>
      </p:sp>
      <p:sp>
        <p:nvSpPr>
          <p:cNvPr id="549" name="Line"/>
          <p:cNvSpPr/>
          <p:nvPr/>
        </p:nvSpPr>
        <p:spPr>
          <a:xfrm>
            <a:off x="18134634" y="1146235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0" name="Line"/>
          <p:cNvSpPr/>
          <p:nvPr/>
        </p:nvSpPr>
        <p:spPr>
          <a:xfrm>
            <a:off x="18134634" y="11312824"/>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1" name="Line"/>
          <p:cNvSpPr/>
          <p:nvPr/>
        </p:nvSpPr>
        <p:spPr>
          <a:xfrm>
            <a:off x="18134634" y="11688043"/>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2" name="Line"/>
          <p:cNvSpPr/>
          <p:nvPr/>
        </p:nvSpPr>
        <p:spPr>
          <a:xfrm>
            <a:off x="18134634" y="11804433"/>
            <a:ext cx="1070859" cy="3"/>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
        <p:nvSpPr>
          <p:cNvPr id="553" name="Line"/>
          <p:cNvSpPr/>
          <p:nvPr/>
        </p:nvSpPr>
        <p:spPr>
          <a:xfrm>
            <a:off x="18134634" y="11574141"/>
            <a:ext cx="1070859" cy="2"/>
          </a:xfrm>
          <a:prstGeom prst="line">
            <a:avLst/>
          </a:prstGeom>
          <a:ln w="6350">
            <a:solidFill>
              <a:srgbClr val="000000"/>
            </a:solidFill>
            <a:miter lim="400000"/>
          </a:ln>
          <a:effectLst>
            <a:outerShdw blurRad="76200" dist="38100" dir="5400000" rotWithShape="0">
              <a:srgbClr val="000000">
                <a:alpha val="38000"/>
              </a:srgbClr>
            </a:outerShdw>
          </a:effectLst>
        </p:spPr>
        <p:txBody>
          <a:bodyPr lIns="45718" tIns="45718" rIns="45718" bIns="45718"/>
          <a:lstStyle/>
          <a:p>
            <a:endParaRPr/>
          </a:p>
        </p:txBody>
      </p:sp>
    </p:spTree>
    <p:extLst>
      <p:ext uri="{BB962C8B-B14F-4D97-AF65-F5344CB8AC3E}">
        <p14:creationId xmlns:p14="http://schemas.microsoft.com/office/powerpoint/2010/main" val="17589829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VALUE Outcomes assessed (2017-18)</a:t>
            </a:r>
          </a:p>
        </p:txBody>
      </p:sp>
      <p:pic>
        <p:nvPicPr>
          <p:cNvPr id="4" name="Picture 3" descr="../Google%20Drive/LOAC2-CAR/Website%20documents/VALUE%204%20-%20even%20larger%20font.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7116" y="5366479"/>
            <a:ext cx="17969768" cy="8124670"/>
          </a:xfrm>
          <a:prstGeom prst="rect">
            <a:avLst/>
          </a:prstGeom>
          <a:noFill/>
          <a:ln>
            <a:noFill/>
          </a:ln>
        </p:spPr>
      </p:pic>
      <p:sp>
        <p:nvSpPr>
          <p:cNvPr id="5" name="TextBox 4"/>
          <p:cNvSpPr txBox="1"/>
          <p:nvPr/>
        </p:nvSpPr>
        <p:spPr>
          <a:xfrm>
            <a:off x="17386540" y="4991404"/>
            <a:ext cx="2839239" cy="923330"/>
          </a:xfrm>
          <a:prstGeom prst="rect">
            <a:avLst/>
          </a:prstGeom>
          <a:noFill/>
        </p:spPr>
        <p:txBody>
          <a:bodyPr wrap="none" rtlCol="0">
            <a:spAutoFit/>
          </a:bodyPr>
          <a:lstStyle/>
          <a:p>
            <a:r>
              <a:rPr lang="en-US" sz="5400" dirty="0"/>
              <a:t>1 course</a:t>
            </a:r>
          </a:p>
        </p:txBody>
      </p:sp>
      <p:sp>
        <p:nvSpPr>
          <p:cNvPr id="6" name="Rectangle 5"/>
          <p:cNvSpPr/>
          <p:nvPr/>
        </p:nvSpPr>
        <p:spPr>
          <a:xfrm>
            <a:off x="17160240" y="8882843"/>
            <a:ext cx="3291840" cy="34310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7" name="TextBox 6"/>
          <p:cNvSpPr txBox="1"/>
          <p:nvPr/>
        </p:nvSpPr>
        <p:spPr>
          <a:xfrm>
            <a:off x="3993897" y="4991404"/>
            <a:ext cx="3570208" cy="923330"/>
          </a:xfrm>
          <a:prstGeom prst="rect">
            <a:avLst/>
          </a:prstGeom>
          <a:noFill/>
        </p:spPr>
        <p:txBody>
          <a:bodyPr wrap="none" rtlCol="0">
            <a:spAutoFit/>
          </a:bodyPr>
          <a:lstStyle/>
          <a:p>
            <a:r>
              <a:rPr lang="en-US" sz="5400" dirty="0"/>
              <a:t>22 courses</a:t>
            </a:r>
          </a:p>
        </p:txBody>
      </p:sp>
      <p:sp>
        <p:nvSpPr>
          <p:cNvPr id="8" name="TextBox 7"/>
          <p:cNvSpPr txBox="1"/>
          <p:nvPr/>
        </p:nvSpPr>
        <p:spPr>
          <a:xfrm>
            <a:off x="10611078" y="3377455"/>
            <a:ext cx="5050016" cy="2585323"/>
          </a:xfrm>
          <a:prstGeom prst="rect">
            <a:avLst/>
          </a:prstGeom>
          <a:noFill/>
        </p:spPr>
        <p:txBody>
          <a:bodyPr wrap="square" rtlCol="0">
            <a:spAutoFit/>
          </a:bodyPr>
          <a:lstStyle/>
          <a:p>
            <a:r>
              <a:rPr lang="en-US" sz="5400" dirty="0"/>
              <a:t>10 courses</a:t>
            </a:r>
          </a:p>
          <a:p>
            <a:r>
              <a:rPr lang="en-US" sz="5400" dirty="0"/>
              <a:t>(all dimensions in 4 courses)</a:t>
            </a:r>
          </a:p>
        </p:txBody>
      </p:sp>
      <p:sp>
        <p:nvSpPr>
          <p:cNvPr id="9" name="Rectangle 8"/>
          <p:cNvSpPr/>
          <p:nvPr/>
        </p:nvSpPr>
        <p:spPr>
          <a:xfrm>
            <a:off x="11189488" y="6413963"/>
            <a:ext cx="3893196" cy="40406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pic>
        <p:nvPicPr>
          <p:cNvPr id="10" name="Picture 9" descr="LOGO.png">
            <a:extLst>
              <a:ext uri="{FF2B5EF4-FFF2-40B4-BE49-F238E27FC236}">
                <a16:creationId xmlns:a16="http://schemas.microsoft.com/office/drawing/2014/main" id="{BDC2828C-5B2F-3548-9AB7-E102FE2D36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241265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20Drive/LOAC2-CAR/Website%20documents/CAR%20Network%20.png"/>
          <p:cNvPicPr/>
          <p:nvPr/>
        </p:nvPicPr>
        <p:blipFill rotWithShape="1">
          <a:blip r:embed="rId2" cstate="print">
            <a:extLst>
              <a:ext uri="{28A0092B-C50C-407E-A947-70E740481C1C}">
                <a14:useLocalDpi xmlns:a14="http://schemas.microsoft.com/office/drawing/2010/main"/>
              </a:ext>
            </a:extLst>
          </a:blip>
          <a:srcRect t="1297" b="16718"/>
          <a:stretch/>
        </p:blipFill>
        <p:spPr bwMode="auto">
          <a:xfrm>
            <a:off x="415652" y="-359229"/>
            <a:ext cx="18179142" cy="14766715"/>
          </a:xfrm>
          <a:prstGeom prst="rect">
            <a:avLst/>
          </a:prstGeom>
          <a:noFill/>
          <a:ln>
            <a:noFill/>
          </a:ln>
          <a:extLst>
            <a:ext uri="{53640926-AAD7-44D8-BBD7-CCE9431645EC}">
              <a14:shadowObscured xmlns:a14="http://schemas.microsoft.com/office/drawing/2010/main"/>
            </a:ext>
          </a:extLst>
        </p:spPr>
      </p:pic>
      <p:pic>
        <p:nvPicPr>
          <p:cNvPr id="5" name="Picture 4" descr="../Google%20Drive/LOAC2-CAR/Website%20documents/CAR%20Network%20.png"/>
          <p:cNvPicPr/>
          <p:nvPr/>
        </p:nvPicPr>
        <p:blipFill rotWithShape="1">
          <a:blip r:embed="rId3" cstate="print">
            <a:extLst>
              <a:ext uri="{28A0092B-C50C-407E-A947-70E740481C1C}">
                <a14:useLocalDpi xmlns:a14="http://schemas.microsoft.com/office/drawing/2010/main"/>
              </a:ext>
            </a:extLst>
          </a:blip>
          <a:srcRect/>
          <a:stretch/>
        </p:blipFill>
        <p:spPr bwMode="auto">
          <a:xfrm>
            <a:off x="16873162" y="10156370"/>
            <a:ext cx="7510838" cy="3559630"/>
          </a:xfrm>
          <a:prstGeom prst="rect">
            <a:avLst/>
          </a:prstGeom>
          <a:noFill/>
          <a:ln>
            <a:noFill/>
          </a:ln>
          <a:extLst>
            <a:ext uri="{53640926-AAD7-44D8-BBD7-CCE9431645EC}">
              <a14:shadowObscured xmlns:a14="http://schemas.microsoft.com/office/drawing/2010/main"/>
            </a:ext>
          </a:extLst>
        </p:spPr>
      </p:pic>
      <p:pic>
        <p:nvPicPr>
          <p:cNvPr id="6" name="Picture 5" descr="LOGO.png">
            <a:extLst>
              <a:ext uri="{FF2B5EF4-FFF2-40B4-BE49-F238E27FC236}">
                <a16:creationId xmlns:a16="http://schemas.microsoft.com/office/drawing/2014/main" id="{F90F983C-11D0-A34E-9468-309D92B44B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42485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918" y="602952"/>
            <a:ext cx="22303027" cy="1843632"/>
          </a:xfrm>
        </p:spPr>
        <p:txBody>
          <a:bodyPr>
            <a:normAutofit fontScale="90000"/>
          </a:bodyPr>
          <a:lstStyle/>
          <a:p>
            <a:r>
              <a:rPr lang="en-US" dirty="0"/>
              <a:t>Calibrating, scoring, and mediating using a rubric</a:t>
            </a:r>
          </a:p>
        </p:txBody>
      </p:sp>
      <p:graphicFrame>
        <p:nvGraphicFramePr>
          <p:cNvPr id="4" name="Table 3"/>
          <p:cNvGraphicFramePr>
            <a:graphicFrameLocks noGrp="1"/>
          </p:cNvGraphicFramePr>
          <p:nvPr>
            <p:extLst/>
          </p:nvPr>
        </p:nvGraphicFramePr>
        <p:xfrm>
          <a:off x="931654" y="2863970"/>
          <a:ext cx="19185144" cy="9495956"/>
        </p:xfrm>
        <a:graphic>
          <a:graphicData uri="http://schemas.openxmlformats.org/drawingml/2006/table">
            <a:tbl>
              <a:tblPr>
                <a:tableStyleId>{5C22544A-7EE6-4342-B048-85BDC9FD1C3A}</a:tableStyleId>
              </a:tblPr>
              <a:tblGrid>
                <a:gridCol w="2967486">
                  <a:extLst>
                    <a:ext uri="{9D8B030D-6E8A-4147-A177-3AD203B41FA5}">
                      <a16:colId xmlns:a16="http://schemas.microsoft.com/office/drawing/2014/main" val="20000"/>
                    </a:ext>
                  </a:extLst>
                </a:gridCol>
                <a:gridCol w="3319514">
                  <a:extLst>
                    <a:ext uri="{9D8B030D-6E8A-4147-A177-3AD203B41FA5}">
                      <a16:colId xmlns:a16="http://schemas.microsoft.com/office/drawing/2014/main" val="20001"/>
                    </a:ext>
                  </a:extLst>
                </a:gridCol>
                <a:gridCol w="4103096">
                  <a:extLst>
                    <a:ext uri="{9D8B030D-6E8A-4147-A177-3AD203B41FA5}">
                      <a16:colId xmlns:a16="http://schemas.microsoft.com/office/drawing/2014/main" val="20002"/>
                    </a:ext>
                  </a:extLst>
                </a:gridCol>
                <a:gridCol w="4269544">
                  <a:extLst>
                    <a:ext uri="{9D8B030D-6E8A-4147-A177-3AD203B41FA5}">
                      <a16:colId xmlns:a16="http://schemas.microsoft.com/office/drawing/2014/main" val="20003"/>
                    </a:ext>
                  </a:extLst>
                </a:gridCol>
                <a:gridCol w="4525504">
                  <a:extLst>
                    <a:ext uri="{9D8B030D-6E8A-4147-A177-3AD203B41FA5}">
                      <a16:colId xmlns:a16="http://schemas.microsoft.com/office/drawing/2014/main" val="20004"/>
                    </a:ext>
                  </a:extLst>
                </a:gridCol>
              </a:tblGrid>
              <a:tr h="1341120">
                <a:tc>
                  <a:txBody>
                    <a:bodyPr/>
                    <a:lstStyle/>
                    <a:p>
                      <a:pPr>
                        <a:spcBef>
                          <a:spcPts val="600"/>
                        </a:spcBef>
                        <a:spcAft>
                          <a:spcPts val="600"/>
                        </a:spcAft>
                      </a:pPr>
                      <a:endParaRPr lang="en-US" sz="2800" dirty="0">
                        <a:solidFill>
                          <a:schemeClr val="bg1"/>
                        </a:solidFill>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b="1" dirty="0">
                          <a:solidFill>
                            <a:schemeClr val="bg1"/>
                          </a:solidFill>
                          <a:effectLst/>
                          <a:latin typeface="+mn-lt"/>
                          <a:ea typeface="Times" charset="0"/>
                          <a:cs typeface="Times New Roman" charset="0"/>
                        </a:rPr>
                        <a:t>Not demonstrated</a:t>
                      </a:r>
                    </a:p>
                    <a:p>
                      <a:pPr>
                        <a:spcBef>
                          <a:spcPts val="600"/>
                        </a:spcBef>
                        <a:spcAft>
                          <a:spcPts val="600"/>
                        </a:spcAft>
                      </a:pPr>
                      <a:r>
                        <a:rPr lang="en-US" sz="2800" b="1" dirty="0">
                          <a:solidFill>
                            <a:schemeClr val="bg1"/>
                          </a:solidFill>
                          <a:effectLst/>
                          <a:latin typeface="+mn-lt"/>
                          <a:ea typeface="Times" charset="0"/>
                          <a:cs typeface="Times New Roman" charset="0"/>
                        </a:rPr>
                        <a:t>(0</a:t>
                      </a:r>
                      <a:r>
                        <a:rPr lang="en-US" sz="2800" b="1" baseline="0" dirty="0">
                          <a:solidFill>
                            <a:schemeClr val="bg1"/>
                          </a:solidFill>
                          <a:effectLst/>
                          <a:latin typeface="+mn-lt"/>
                          <a:ea typeface="Times" charset="0"/>
                          <a:cs typeface="Times New Roman" charset="0"/>
                        </a:rPr>
                        <a:t> point)</a:t>
                      </a:r>
                      <a:endParaRPr lang="en-US" sz="2800" b="1" dirty="0">
                        <a:solidFill>
                          <a:schemeClr val="bg1"/>
                        </a:solidFill>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50000"/>
                      </a:schemeClr>
                    </a:solidFill>
                  </a:tcPr>
                </a:tc>
                <a:tc>
                  <a:txBody>
                    <a:bodyPr/>
                    <a:lstStyle/>
                    <a:p>
                      <a:pPr>
                        <a:spcBef>
                          <a:spcPts val="600"/>
                        </a:spcBef>
                        <a:spcAft>
                          <a:spcPts val="600"/>
                        </a:spcAft>
                      </a:pPr>
                      <a:r>
                        <a:rPr lang="en-US" sz="2800" b="1" dirty="0">
                          <a:solidFill>
                            <a:schemeClr val="bg1"/>
                          </a:solidFill>
                          <a:effectLst/>
                          <a:latin typeface="+mn-lt"/>
                        </a:rPr>
                        <a:t>Developing </a:t>
                      </a:r>
                    </a:p>
                    <a:p>
                      <a:pPr>
                        <a:spcBef>
                          <a:spcPts val="600"/>
                        </a:spcBef>
                        <a:spcAft>
                          <a:spcPts val="600"/>
                        </a:spcAft>
                      </a:pPr>
                      <a:r>
                        <a:rPr lang="en-US" sz="2800" b="1" dirty="0">
                          <a:solidFill>
                            <a:schemeClr val="bg1"/>
                          </a:solidFill>
                          <a:effectLst/>
                          <a:latin typeface="+mn-lt"/>
                        </a:rPr>
                        <a:t>(1 Point) </a:t>
                      </a:r>
                      <a:endParaRPr lang="en-US" sz="2800" b="1" dirty="0">
                        <a:solidFill>
                          <a:schemeClr val="bg1"/>
                        </a:solidFill>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50000"/>
                      </a:schemeClr>
                    </a:solidFill>
                  </a:tcPr>
                </a:tc>
                <a:tc>
                  <a:txBody>
                    <a:bodyPr/>
                    <a:lstStyle/>
                    <a:p>
                      <a:pPr>
                        <a:spcBef>
                          <a:spcPts val="600"/>
                        </a:spcBef>
                        <a:spcAft>
                          <a:spcPts val="600"/>
                        </a:spcAft>
                      </a:pPr>
                      <a:r>
                        <a:rPr lang="en-US" sz="2800" b="1" dirty="0">
                          <a:solidFill>
                            <a:schemeClr val="bg1"/>
                          </a:solidFill>
                          <a:effectLst/>
                          <a:latin typeface="+mn-lt"/>
                        </a:rPr>
                        <a:t>Accomplished </a:t>
                      </a:r>
                    </a:p>
                    <a:p>
                      <a:pPr>
                        <a:spcBef>
                          <a:spcPts val="600"/>
                        </a:spcBef>
                        <a:spcAft>
                          <a:spcPts val="600"/>
                        </a:spcAft>
                      </a:pPr>
                      <a:r>
                        <a:rPr lang="en-US" sz="2800" b="1" dirty="0">
                          <a:solidFill>
                            <a:schemeClr val="bg1"/>
                          </a:solidFill>
                          <a:effectLst/>
                          <a:latin typeface="+mn-lt"/>
                        </a:rPr>
                        <a:t>(2 Points) </a:t>
                      </a:r>
                      <a:endParaRPr lang="en-US" sz="2800" b="1" dirty="0">
                        <a:solidFill>
                          <a:schemeClr val="bg1"/>
                        </a:solidFill>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50000"/>
                      </a:schemeClr>
                    </a:solidFill>
                  </a:tcPr>
                </a:tc>
                <a:tc>
                  <a:txBody>
                    <a:bodyPr/>
                    <a:lstStyle/>
                    <a:p>
                      <a:pPr>
                        <a:spcBef>
                          <a:spcPts val="600"/>
                        </a:spcBef>
                        <a:spcAft>
                          <a:spcPts val="600"/>
                        </a:spcAft>
                      </a:pPr>
                      <a:r>
                        <a:rPr lang="en-US" sz="2800" b="1" dirty="0">
                          <a:solidFill>
                            <a:schemeClr val="bg1"/>
                          </a:solidFill>
                          <a:effectLst/>
                          <a:latin typeface="+mn-lt"/>
                        </a:rPr>
                        <a:t>Advanced </a:t>
                      </a:r>
                    </a:p>
                    <a:p>
                      <a:pPr>
                        <a:spcBef>
                          <a:spcPts val="600"/>
                        </a:spcBef>
                        <a:spcAft>
                          <a:spcPts val="600"/>
                        </a:spcAft>
                      </a:pPr>
                      <a:r>
                        <a:rPr lang="en-US" sz="2800" b="1" dirty="0">
                          <a:solidFill>
                            <a:schemeClr val="bg1"/>
                          </a:solidFill>
                          <a:effectLst/>
                          <a:latin typeface="+mn-lt"/>
                        </a:rPr>
                        <a:t>(3 Points) </a:t>
                      </a:r>
                      <a:endParaRPr lang="en-US" sz="2800" b="1" dirty="0">
                        <a:solidFill>
                          <a:schemeClr val="bg1"/>
                        </a:solidFill>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1889760">
                <a:tc>
                  <a:txBody>
                    <a:bodyPr/>
                    <a:lstStyle/>
                    <a:p>
                      <a:pPr>
                        <a:spcBef>
                          <a:spcPts val="600"/>
                        </a:spcBef>
                        <a:spcAft>
                          <a:spcPts val="600"/>
                        </a:spcAft>
                      </a:pPr>
                      <a:r>
                        <a:rPr lang="en-US" sz="2800" b="1" dirty="0">
                          <a:effectLst/>
                          <a:latin typeface="+mn-lt"/>
                        </a:rPr>
                        <a:t>Issues </a:t>
                      </a:r>
                      <a:endParaRPr lang="en-US" sz="2800" b="1"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effectLst/>
                          <a:latin typeface="+mn-lt"/>
                        </a:rPr>
                        <a:t>Introduction of issues is unclear and/or not linked to the study topic.</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Presents issues and omissions in related to the study topic.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0"/>
                        </a:spcBef>
                        <a:spcAft>
                          <a:spcPts val="0"/>
                        </a:spcAft>
                      </a:pPr>
                      <a:r>
                        <a:rPr lang="en-US" sz="2800" dirty="0">
                          <a:effectLst/>
                          <a:latin typeface="+mn-lt"/>
                        </a:rPr>
                        <a:t>Explains key issues impacting on the study topic. </a:t>
                      </a:r>
                      <a:endParaRPr lang="en-US" sz="2800" dirty="0">
                        <a:effectLst/>
                        <a:latin typeface="+mn-lt"/>
                        <a:ea typeface="Times" charset="0"/>
                        <a:cs typeface="Times New Roman" charset="0"/>
                      </a:endParaRPr>
                    </a:p>
                  </a:txBody>
                  <a:tcPr marL="121920" marR="121920" marT="121920" marB="12192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0"/>
                        </a:spcBef>
                        <a:spcAft>
                          <a:spcPts val="0"/>
                        </a:spcAft>
                      </a:pPr>
                      <a:r>
                        <a:rPr lang="en-US" sz="2800" dirty="0">
                          <a:effectLst/>
                          <a:latin typeface="+mn-lt"/>
                        </a:rPr>
                        <a:t>Critiques key issues impacting on the study topic. </a:t>
                      </a:r>
                      <a:endParaRPr lang="en-US" sz="2800" dirty="0">
                        <a:effectLst/>
                        <a:latin typeface="+mn-lt"/>
                        <a:ea typeface="Times" charset="0"/>
                        <a:cs typeface="Times New Roman" charset="0"/>
                      </a:endParaRPr>
                    </a:p>
                  </a:txBody>
                  <a:tcPr marL="121920" marR="121920" marT="121920" marB="12192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2359036">
                <a:tc>
                  <a:txBody>
                    <a:bodyPr/>
                    <a:lstStyle/>
                    <a:p>
                      <a:pPr>
                        <a:spcBef>
                          <a:spcPts val="600"/>
                        </a:spcBef>
                        <a:spcAft>
                          <a:spcPts val="600"/>
                        </a:spcAft>
                      </a:pPr>
                      <a:r>
                        <a:rPr lang="en-US" sz="2800" b="1" dirty="0">
                          <a:effectLst/>
                          <a:latin typeface="+mn-lt"/>
                        </a:rPr>
                        <a:t>Context/ Assumptions </a:t>
                      </a:r>
                      <a:endParaRPr lang="en-US" sz="2800" b="1"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effectLst/>
                          <a:latin typeface="+mn-lt"/>
                        </a:rPr>
                        <a:t>Contextual factors are introduced, but do not relate to the study design.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Explains some</a:t>
                      </a:r>
                      <a:r>
                        <a:rPr lang="en-US" sz="2800" baseline="0" dirty="0">
                          <a:effectLst/>
                          <a:latin typeface="+mn-lt"/>
                        </a:rPr>
                        <a:t> </a:t>
                      </a:r>
                      <a:r>
                        <a:rPr lang="en-US" sz="2800" dirty="0">
                          <a:effectLst/>
                          <a:latin typeface="+mn-lt"/>
                        </a:rPr>
                        <a:t>contexts related to the study design,</a:t>
                      </a:r>
                      <a:r>
                        <a:rPr lang="en-US" sz="2800" baseline="0" dirty="0">
                          <a:effectLst/>
                          <a:latin typeface="+mn-lt"/>
                        </a:rPr>
                        <a:t> but awareness of </a:t>
                      </a:r>
                      <a:r>
                        <a:rPr lang="en-US" sz="2800" dirty="0">
                          <a:effectLst/>
                          <a:latin typeface="+mn-lt"/>
                        </a:rPr>
                        <a:t>assumptions is not apparent.</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Demonstrates</a:t>
                      </a:r>
                      <a:r>
                        <a:rPr lang="en-US" sz="2800" baseline="0" dirty="0">
                          <a:effectLst/>
                          <a:latin typeface="+mn-lt"/>
                        </a:rPr>
                        <a:t> awareness of </a:t>
                      </a:r>
                      <a:r>
                        <a:rPr lang="en-US" sz="2800" dirty="0">
                          <a:effectLst/>
                          <a:latin typeface="+mn-lt"/>
                        </a:rPr>
                        <a:t>assumptions and</a:t>
                      </a:r>
                      <a:r>
                        <a:rPr lang="en-US" sz="2800" baseline="0" dirty="0">
                          <a:effectLst/>
                          <a:latin typeface="+mn-lt"/>
                        </a:rPr>
                        <a:t> a</a:t>
                      </a:r>
                      <a:r>
                        <a:rPr lang="en-US" sz="2800" dirty="0">
                          <a:effectLst/>
                          <a:latin typeface="+mn-lt"/>
                        </a:rPr>
                        <a:t>nalyses how different contexts impact on the study design.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Questions their own and others assumptions in the </a:t>
                      </a:r>
                      <a:r>
                        <a:rPr lang="en-US" sz="2800" baseline="0" dirty="0">
                          <a:effectLst/>
                          <a:latin typeface="+mn-lt"/>
                        </a:rPr>
                        <a:t>a</a:t>
                      </a:r>
                      <a:r>
                        <a:rPr lang="en-US" sz="2800" dirty="0">
                          <a:effectLst/>
                          <a:latin typeface="+mn-lt"/>
                        </a:rPr>
                        <a:t>nalyses of</a:t>
                      </a:r>
                      <a:r>
                        <a:rPr lang="en-US" sz="2800" baseline="0" dirty="0">
                          <a:effectLst/>
                          <a:latin typeface="+mn-lt"/>
                        </a:rPr>
                        <a:t> </a:t>
                      </a:r>
                      <a:r>
                        <a:rPr lang="en-US" sz="2800" dirty="0">
                          <a:effectLst/>
                          <a:latin typeface="+mn-lt"/>
                        </a:rPr>
                        <a:t>contextual</a:t>
                      </a:r>
                      <a:r>
                        <a:rPr lang="en-US" sz="2800" baseline="0" dirty="0">
                          <a:effectLst/>
                          <a:latin typeface="+mn-lt"/>
                        </a:rPr>
                        <a:t> factors </a:t>
                      </a:r>
                      <a:r>
                        <a:rPr lang="en-US" sz="2800" dirty="0">
                          <a:effectLst/>
                          <a:latin typeface="+mn-lt"/>
                        </a:rPr>
                        <a:t> related to the study design.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2194560">
                <a:tc>
                  <a:txBody>
                    <a:bodyPr/>
                    <a:lstStyle/>
                    <a:p>
                      <a:pPr>
                        <a:spcBef>
                          <a:spcPts val="600"/>
                        </a:spcBef>
                        <a:spcAft>
                          <a:spcPts val="600"/>
                        </a:spcAft>
                      </a:pPr>
                      <a:r>
                        <a:rPr lang="en-US" sz="2800" b="1" dirty="0">
                          <a:effectLst/>
                          <a:latin typeface="+mn-lt"/>
                        </a:rPr>
                        <a:t>Hypothesis </a:t>
                      </a:r>
                      <a:endParaRPr lang="en-US" sz="2800" b="1"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effectLst/>
                          <a:latin typeface="+mn-lt"/>
                        </a:rPr>
                        <a:t>Hypothesis is</a:t>
                      </a:r>
                      <a:r>
                        <a:rPr lang="en-US" sz="2800" baseline="0" dirty="0">
                          <a:effectLst/>
                          <a:latin typeface="+mn-lt"/>
                        </a:rPr>
                        <a:t> unrelated to the topic</a:t>
                      </a:r>
                      <a:r>
                        <a:rPr lang="en-US" sz="2800" dirty="0">
                          <a:effectLst/>
                          <a:latin typeface="+mn-lt"/>
                        </a:rPr>
                        <a:t>. </a:t>
                      </a:r>
                      <a:endParaRPr lang="en-US" sz="2800" dirty="0">
                        <a:effectLst/>
                        <a:latin typeface="+mn-lt"/>
                        <a:ea typeface="Times" charset="0"/>
                        <a:cs typeface="Times New Roman" charset="0"/>
                      </a:endParaRPr>
                    </a:p>
                    <a:p>
                      <a:pPr>
                        <a:spcBef>
                          <a:spcPts val="600"/>
                        </a:spcBef>
                        <a:spcAft>
                          <a:spcPts val="600"/>
                        </a:spcAft>
                      </a:pP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Hypothesis is stated,</a:t>
                      </a:r>
                      <a:r>
                        <a:rPr lang="en-US" sz="2800" baseline="0" dirty="0">
                          <a:effectLst/>
                          <a:latin typeface="+mn-lt"/>
                        </a:rPr>
                        <a:t> but is not able to be tested under the proposed study design</a:t>
                      </a:r>
                      <a:r>
                        <a:rPr lang="en-US" sz="2800" dirty="0">
                          <a:effectLst/>
                          <a:latin typeface="+mn-lt"/>
                        </a:rPr>
                        <a:t>.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Hypothesis is stated,</a:t>
                      </a:r>
                      <a:r>
                        <a:rPr lang="en-US" sz="2800" baseline="0" dirty="0">
                          <a:effectLst/>
                          <a:latin typeface="+mn-lt"/>
                        </a:rPr>
                        <a:t> and may be able to be tested under the proposed study design</a:t>
                      </a:r>
                      <a:r>
                        <a:rPr lang="en-US" sz="2800" dirty="0">
                          <a:effectLst/>
                          <a:latin typeface="+mn-lt"/>
                        </a:rPr>
                        <a:t>.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baseline="0" dirty="0">
                          <a:effectLst/>
                          <a:latin typeface="+mn-lt"/>
                        </a:rPr>
                        <a:t>The hypothesis is clear, testable and the study design</a:t>
                      </a:r>
                      <a:r>
                        <a:rPr lang="en-US" sz="2800" dirty="0">
                          <a:effectLst/>
                          <a:latin typeface="+mn-lt"/>
                          <a:ea typeface="Times" charset="0"/>
                          <a:cs typeface="Times New Roman" charset="0"/>
                        </a:rPr>
                        <a:t> allows</a:t>
                      </a:r>
                      <a:r>
                        <a:rPr lang="en-US" sz="2800" baseline="0" dirty="0">
                          <a:effectLst/>
                          <a:latin typeface="+mn-lt"/>
                          <a:ea typeface="Times" charset="0"/>
                          <a:cs typeface="Times New Roman" charset="0"/>
                        </a:rPr>
                        <a:t> for the full range of variables to be </a:t>
                      </a:r>
                      <a:r>
                        <a:rPr lang="en-US" sz="2800" dirty="0">
                          <a:effectLst/>
                          <a:latin typeface="+mn-lt"/>
                          <a:ea typeface="Times" charset="0"/>
                          <a:cs typeface="Times New Roman" charset="0"/>
                        </a:rPr>
                        <a:t>investigated.</a:t>
                      </a: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1711480">
                <a:tc>
                  <a:txBody>
                    <a:bodyPr/>
                    <a:lstStyle/>
                    <a:p>
                      <a:pPr>
                        <a:spcBef>
                          <a:spcPts val="600"/>
                        </a:spcBef>
                        <a:spcAft>
                          <a:spcPts val="600"/>
                        </a:spcAft>
                      </a:pPr>
                      <a:r>
                        <a:rPr lang="en-US" sz="2800" b="1" dirty="0">
                          <a:effectLst/>
                          <a:latin typeface="+mn-lt"/>
                        </a:rPr>
                        <a:t>Implications/ recommendations</a:t>
                      </a:r>
                      <a:endParaRPr lang="en-US" sz="2800" b="1"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effectLst/>
                          <a:latin typeface="+mn-lt"/>
                        </a:rPr>
                        <a:t>Conclusions are incorrect or incoherent</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Explains implications without making recommendations</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Addresses implications, making recommendations for corrections future work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spcBef>
                          <a:spcPts val="600"/>
                        </a:spcBef>
                        <a:spcAft>
                          <a:spcPts val="600"/>
                        </a:spcAft>
                      </a:pPr>
                      <a:r>
                        <a:rPr lang="en-US" sz="2800" dirty="0">
                          <a:effectLst/>
                          <a:latin typeface="+mn-lt"/>
                        </a:rPr>
                        <a:t>Weighs impacts, accounting for implications when recommending future work. </a:t>
                      </a:r>
                      <a:endParaRPr lang="en-US" sz="2800" dirty="0">
                        <a:effectLst/>
                        <a:latin typeface="+mn-lt"/>
                        <a:ea typeface="Times" charset="0"/>
                        <a:cs typeface="Times New Roman" charset="0"/>
                      </a:endParaRPr>
                    </a:p>
                  </a:txBody>
                  <a:tcPr marT="91440" marB="9144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5" name="TextBox 4"/>
          <p:cNvSpPr txBox="1"/>
          <p:nvPr/>
        </p:nvSpPr>
        <p:spPr>
          <a:xfrm>
            <a:off x="20220316" y="2746677"/>
            <a:ext cx="3030576" cy="707886"/>
          </a:xfrm>
          <a:prstGeom prst="rect">
            <a:avLst/>
          </a:prstGeom>
          <a:noFill/>
        </p:spPr>
        <p:txBody>
          <a:bodyPr wrap="square" rtlCol="0">
            <a:spAutoFit/>
          </a:bodyPr>
          <a:lstStyle/>
          <a:p>
            <a:r>
              <a:rPr lang="en-US" sz="4000" b="1" dirty="0">
                <a:solidFill>
                  <a:schemeClr val="accent6"/>
                </a:solidFill>
              </a:rPr>
              <a:t>Quality levels</a:t>
            </a:r>
          </a:p>
        </p:txBody>
      </p:sp>
      <p:sp>
        <p:nvSpPr>
          <p:cNvPr id="6" name="TextBox 5"/>
          <p:cNvSpPr txBox="1"/>
          <p:nvPr/>
        </p:nvSpPr>
        <p:spPr>
          <a:xfrm>
            <a:off x="20220317" y="3503494"/>
            <a:ext cx="3490058" cy="707886"/>
          </a:xfrm>
          <a:prstGeom prst="rect">
            <a:avLst/>
          </a:prstGeom>
          <a:noFill/>
        </p:spPr>
        <p:txBody>
          <a:bodyPr wrap="none" rtlCol="0">
            <a:spAutoFit/>
          </a:bodyPr>
          <a:lstStyle/>
          <a:p>
            <a:r>
              <a:rPr lang="en-US" sz="4000" b="1" dirty="0">
                <a:solidFill>
                  <a:schemeClr val="accent2">
                    <a:lumMod val="75000"/>
                  </a:schemeClr>
                </a:solidFill>
              </a:rPr>
              <a:t>Scoring strategy</a:t>
            </a:r>
          </a:p>
        </p:txBody>
      </p:sp>
      <p:sp>
        <p:nvSpPr>
          <p:cNvPr id="8" name="TextBox 7"/>
          <p:cNvSpPr txBox="1"/>
          <p:nvPr/>
        </p:nvSpPr>
        <p:spPr>
          <a:xfrm>
            <a:off x="931654" y="2883663"/>
            <a:ext cx="2909976" cy="1446550"/>
          </a:xfrm>
          <a:prstGeom prst="rect">
            <a:avLst/>
          </a:prstGeom>
          <a:noFill/>
        </p:spPr>
        <p:txBody>
          <a:bodyPr wrap="square" rtlCol="0">
            <a:spAutoFit/>
          </a:bodyPr>
          <a:lstStyle/>
          <a:p>
            <a:r>
              <a:rPr lang="en-US" sz="4400" b="1" dirty="0">
                <a:solidFill>
                  <a:schemeClr val="accent1"/>
                </a:solidFill>
              </a:rPr>
              <a:t>Assessment dimensions</a:t>
            </a:r>
          </a:p>
        </p:txBody>
      </p:sp>
      <p:sp>
        <p:nvSpPr>
          <p:cNvPr id="9" name="TextBox 8"/>
          <p:cNvSpPr txBox="1"/>
          <p:nvPr/>
        </p:nvSpPr>
        <p:spPr>
          <a:xfrm>
            <a:off x="20220318" y="7126441"/>
            <a:ext cx="3030576" cy="2554545"/>
          </a:xfrm>
          <a:prstGeom prst="rect">
            <a:avLst/>
          </a:prstGeom>
          <a:noFill/>
        </p:spPr>
        <p:txBody>
          <a:bodyPr wrap="square" rtlCol="0">
            <a:spAutoFit/>
          </a:bodyPr>
          <a:lstStyle/>
          <a:p>
            <a:r>
              <a:rPr lang="en-US" sz="4000" b="1" dirty="0">
                <a:solidFill>
                  <a:srgbClr val="7030A0"/>
                </a:solidFill>
              </a:rPr>
              <a:t>Quality indicators (Performance criteria)</a:t>
            </a:r>
          </a:p>
        </p:txBody>
      </p:sp>
      <p:sp>
        <p:nvSpPr>
          <p:cNvPr id="10" name="Rectangle 9"/>
          <p:cNvSpPr/>
          <p:nvPr/>
        </p:nvSpPr>
        <p:spPr>
          <a:xfrm>
            <a:off x="931654" y="2816128"/>
            <a:ext cx="2909976" cy="9486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1" name="Rectangle 10"/>
          <p:cNvSpPr/>
          <p:nvPr/>
        </p:nvSpPr>
        <p:spPr>
          <a:xfrm>
            <a:off x="3841632" y="2839011"/>
            <a:ext cx="19786672" cy="6644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2" name="Rectangle 11"/>
          <p:cNvSpPr/>
          <p:nvPr/>
        </p:nvSpPr>
        <p:spPr>
          <a:xfrm>
            <a:off x="3841632" y="3464157"/>
            <a:ext cx="19786672" cy="82945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3" name="Rectangle 12"/>
          <p:cNvSpPr/>
          <p:nvPr/>
        </p:nvSpPr>
        <p:spPr>
          <a:xfrm>
            <a:off x="3841632" y="4194478"/>
            <a:ext cx="19786672" cy="815302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19341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value rubric dimension linerange.pdf" descr="value rubric dimension linerange.pdf"/>
          <p:cNvPicPr>
            <a:picLocks noChangeAspect="1"/>
          </p:cNvPicPr>
          <p:nvPr/>
        </p:nvPicPr>
        <p:blipFill>
          <a:blip r:embed="rId2">
            <a:extLst/>
          </a:blip>
          <a:srcRect b="5757"/>
          <a:stretch>
            <a:fillRect/>
          </a:stretch>
        </p:blipFill>
        <p:spPr>
          <a:xfrm>
            <a:off x="2786657" y="-33653"/>
            <a:ext cx="18810608" cy="12652480"/>
          </a:xfrm>
          <a:prstGeom prst="rect">
            <a:avLst/>
          </a:prstGeom>
          <a:ln w="12700">
            <a:miter lim="400000"/>
          </a:ln>
        </p:spPr>
      </p:pic>
      <p:sp>
        <p:nvSpPr>
          <p:cNvPr id="688" name="Traceable"/>
          <p:cNvSpPr txBox="1"/>
          <p:nvPr/>
        </p:nvSpPr>
        <p:spPr>
          <a:xfrm>
            <a:off x="4292436" y="12618722"/>
            <a:ext cx="3555999" cy="10972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sz="6000">
                <a:solidFill>
                  <a:srgbClr val="30AF32"/>
                </a:solidFill>
                <a:latin typeface="Calibri Light"/>
                <a:ea typeface="Calibri Light"/>
                <a:cs typeface="Calibri Light"/>
                <a:sym typeface="Calibri Light"/>
              </a:defRPr>
            </a:lvl1pPr>
          </a:lstStyle>
          <a:p>
            <a:r>
              <a:t>Traceable</a:t>
            </a:r>
          </a:p>
        </p:txBody>
      </p:sp>
      <p:sp>
        <p:nvSpPr>
          <p:cNvPr id="689" name="Reliable"/>
          <p:cNvSpPr txBox="1"/>
          <p:nvPr/>
        </p:nvSpPr>
        <p:spPr>
          <a:xfrm>
            <a:off x="8387854" y="12618722"/>
            <a:ext cx="2947923" cy="10972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sz="6000">
                <a:solidFill>
                  <a:srgbClr val="FF2600"/>
                </a:solidFill>
                <a:latin typeface="Calibri Light"/>
                <a:ea typeface="Calibri Light"/>
                <a:cs typeface="Calibri Light"/>
                <a:sym typeface="Calibri Light"/>
              </a:defRPr>
            </a:lvl1pPr>
          </a:lstStyle>
          <a:p>
            <a:r>
              <a:t>Reliable</a:t>
            </a:r>
          </a:p>
        </p:txBody>
      </p:sp>
      <p:sp>
        <p:nvSpPr>
          <p:cNvPr id="690" name="Authentic"/>
          <p:cNvSpPr txBox="1"/>
          <p:nvPr/>
        </p:nvSpPr>
        <p:spPr>
          <a:xfrm>
            <a:off x="599580" y="12618722"/>
            <a:ext cx="3415029" cy="10972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sz="6000">
                <a:solidFill>
                  <a:srgbClr val="30AF32"/>
                </a:solidFill>
                <a:latin typeface="Calibri Light"/>
                <a:ea typeface="Calibri Light"/>
                <a:cs typeface="Calibri Light"/>
                <a:sym typeface="Calibri Light"/>
              </a:defRPr>
            </a:lvl1pPr>
          </a:lstStyle>
          <a:p>
            <a:r>
              <a:t>Authentic</a:t>
            </a:r>
          </a:p>
        </p:txBody>
      </p:sp>
      <p:sp>
        <p:nvSpPr>
          <p:cNvPr id="691" name="Useful"/>
          <p:cNvSpPr txBox="1"/>
          <p:nvPr/>
        </p:nvSpPr>
        <p:spPr>
          <a:xfrm>
            <a:off x="11609762" y="12618722"/>
            <a:ext cx="2355087" cy="10972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sz="6000">
                <a:solidFill>
                  <a:srgbClr val="30AF32"/>
                </a:solidFill>
                <a:latin typeface="Calibri Light"/>
                <a:ea typeface="Calibri Light"/>
                <a:cs typeface="Calibri Light"/>
                <a:sym typeface="Calibri Light"/>
              </a:defRPr>
            </a:lvl1pPr>
          </a:lstStyle>
          <a:p>
            <a:r>
              <a:t>Useful</a:t>
            </a:r>
          </a:p>
        </p:txBody>
      </p:sp>
      <p:sp>
        <p:nvSpPr>
          <p:cNvPr id="692" name="Common understanding"/>
          <p:cNvSpPr txBox="1"/>
          <p:nvPr/>
        </p:nvSpPr>
        <p:spPr>
          <a:xfrm>
            <a:off x="14506145" y="12618722"/>
            <a:ext cx="8452611" cy="1097279"/>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defRPr sz="6000">
                <a:solidFill>
                  <a:srgbClr val="30AF32"/>
                </a:solidFill>
                <a:latin typeface="Calibri Light"/>
                <a:ea typeface="Calibri Light"/>
                <a:cs typeface="Calibri Light"/>
                <a:sym typeface="Calibri Light"/>
              </a:defRPr>
            </a:lvl1pPr>
          </a:lstStyle>
          <a:p>
            <a:r>
              <a:t>Common understanding</a:t>
            </a:r>
          </a:p>
        </p:txBody>
      </p:sp>
      <p:pic>
        <p:nvPicPr>
          <p:cNvPr id="8" name="Picture 7" descr="LOGO.png">
            <a:extLst>
              <a:ext uri="{FF2B5EF4-FFF2-40B4-BE49-F238E27FC236}">
                <a16:creationId xmlns:a16="http://schemas.microsoft.com/office/drawing/2014/main" id="{221C5427-C96E-FA44-A896-11C6DAFF66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7265" y="224780"/>
            <a:ext cx="2878460" cy="2197664"/>
          </a:xfrm>
          <a:prstGeom prst="rect">
            <a:avLst/>
          </a:prstGeom>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2" animBg="1" advAuto="0"/>
      <p:bldP spid="689" grpId="5" animBg="1" advAuto="0"/>
      <p:bldP spid="690" grpId="1" animBg="1" advAuto="0"/>
      <p:bldP spid="691" grpId="4" animBg="1" advAuto="0"/>
      <p:bldP spid="692"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3EBF-BED2-0145-95F6-298506A6D46A}"/>
              </a:ext>
            </a:extLst>
          </p:cNvPr>
          <p:cNvSpPr>
            <a:spLocks noGrp="1"/>
          </p:cNvSpPr>
          <p:nvPr>
            <p:ph type="title"/>
          </p:nvPr>
        </p:nvSpPr>
        <p:spPr/>
        <p:txBody>
          <a:bodyPr>
            <a:normAutofit/>
          </a:bodyPr>
          <a:lstStyle/>
          <a:p>
            <a:r>
              <a:rPr lang="en-CA" dirty="0"/>
              <a:t>Workshop goals</a:t>
            </a:r>
          </a:p>
        </p:txBody>
      </p:sp>
      <p:sp>
        <p:nvSpPr>
          <p:cNvPr id="4" name="Content Placeholder 3">
            <a:extLst>
              <a:ext uri="{FF2B5EF4-FFF2-40B4-BE49-F238E27FC236}">
                <a16:creationId xmlns:a16="http://schemas.microsoft.com/office/drawing/2014/main" id="{E9247298-8B4F-B442-AEC2-AA0093080324}"/>
              </a:ext>
            </a:extLst>
          </p:cNvPr>
          <p:cNvSpPr>
            <a:spLocks noGrp="1"/>
          </p:cNvSpPr>
          <p:nvPr>
            <p:ph idx="1"/>
          </p:nvPr>
        </p:nvSpPr>
        <p:spPr/>
        <p:txBody>
          <a:bodyPr/>
          <a:lstStyle/>
          <a:p>
            <a:pPr marL="914400" indent="-914400">
              <a:buFont typeface="+mj-lt"/>
              <a:buAutoNum type="arabicPeriod"/>
            </a:pPr>
            <a:r>
              <a:rPr lang="en-CA" dirty="0"/>
              <a:t>Describe process and results of collaborative program improvement processes</a:t>
            </a:r>
          </a:p>
          <a:p>
            <a:pPr marL="914400" indent="-914400">
              <a:buFont typeface="+mj-lt"/>
              <a:buAutoNum type="arabicPeriod"/>
            </a:pPr>
            <a:r>
              <a:rPr lang="en-CA" dirty="0"/>
              <a:t>Demonstrate approaching to assessing student development</a:t>
            </a:r>
          </a:p>
        </p:txBody>
      </p:sp>
      <p:pic>
        <p:nvPicPr>
          <p:cNvPr id="5" name="Picture 4" descr="LOGO.png">
            <a:extLst>
              <a:ext uri="{FF2B5EF4-FFF2-40B4-BE49-F238E27FC236}">
                <a16:creationId xmlns:a16="http://schemas.microsoft.com/office/drawing/2014/main" id="{E539B5B6-156D-394B-B44F-8EDA9DBF11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1411612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48000" y="2459426"/>
            <a:ext cx="6336904" cy="8598300"/>
          </a:xfrm>
          <a:prstGeom prst="rect">
            <a:avLst/>
          </a:prstGeom>
        </p:spPr>
      </p:pic>
      <p:sp>
        <p:nvSpPr>
          <p:cNvPr id="5" name="TextBox 4"/>
          <p:cNvSpPr txBox="1"/>
          <p:nvPr/>
        </p:nvSpPr>
        <p:spPr>
          <a:xfrm>
            <a:off x="3780455" y="940040"/>
            <a:ext cx="13755689" cy="1631216"/>
          </a:xfrm>
          <a:prstGeom prst="rect">
            <a:avLst/>
          </a:prstGeom>
          <a:noFill/>
        </p:spPr>
        <p:txBody>
          <a:bodyPr wrap="none" rtlCol="0">
            <a:spAutoFit/>
          </a:bodyPr>
          <a:lstStyle/>
          <a:p>
            <a:r>
              <a:rPr lang="en-US" sz="10000" dirty="0"/>
              <a:t>Critical </a:t>
            </a:r>
            <a:r>
              <a:rPr lang="en-US" sz="10000"/>
              <a:t>thinking Outcomes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21841" y="2669634"/>
            <a:ext cx="6408826" cy="838809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296761" y="2730169"/>
            <a:ext cx="6510234" cy="8267022"/>
          </a:xfrm>
          <a:prstGeom prst="rect">
            <a:avLst/>
          </a:prstGeom>
        </p:spPr>
      </p:pic>
      <p:sp>
        <p:nvSpPr>
          <p:cNvPr id="10" name="TextBox 9"/>
          <p:cNvSpPr txBox="1"/>
          <p:nvPr/>
        </p:nvSpPr>
        <p:spPr>
          <a:xfrm rot="16200000">
            <a:off x="5434015" y="9463330"/>
            <a:ext cx="1999329" cy="4955203"/>
          </a:xfrm>
          <a:prstGeom prst="rect">
            <a:avLst/>
          </a:prstGeom>
          <a:noFill/>
        </p:spPr>
        <p:txBody>
          <a:bodyPr wrap="none" rtlCol="0">
            <a:spAutoFit/>
          </a:bodyPr>
          <a:lstStyle/>
          <a:p>
            <a:pPr algn="r" fontAlgn="ctr"/>
            <a:r>
              <a:rPr lang="en-US" sz="2400" dirty="0"/>
              <a:t>Explanation </a:t>
            </a:r>
          </a:p>
          <a:p>
            <a:pPr algn="r" fontAlgn="ctr"/>
            <a:r>
              <a:rPr lang="en-US" sz="2400" dirty="0"/>
              <a:t>of issues</a:t>
            </a:r>
          </a:p>
          <a:p>
            <a:pPr algn="r" fontAlgn="ctr"/>
            <a:endParaRPr lang="en-US" sz="2400" dirty="0"/>
          </a:p>
          <a:p>
            <a:pPr algn="r" fontAlgn="ctr"/>
            <a:r>
              <a:rPr lang="en-US" sz="2400" dirty="0"/>
              <a:t>Evidence</a:t>
            </a:r>
          </a:p>
          <a:p>
            <a:pPr algn="r" fontAlgn="ctr"/>
            <a:endParaRPr lang="en-US" sz="2400" dirty="0"/>
          </a:p>
          <a:p>
            <a:pPr algn="r" fontAlgn="ctr"/>
            <a:r>
              <a:rPr lang="en-US" sz="2400" dirty="0"/>
              <a:t>Context &amp; </a:t>
            </a:r>
          </a:p>
          <a:p>
            <a:pPr algn="r" fontAlgn="ctr"/>
            <a:r>
              <a:rPr lang="en-US" sz="2400" dirty="0"/>
              <a:t>Assumptions</a:t>
            </a:r>
          </a:p>
          <a:p>
            <a:pPr algn="r" fontAlgn="ctr"/>
            <a:endParaRPr lang="en-US" sz="2400" dirty="0"/>
          </a:p>
          <a:p>
            <a:pPr algn="r" fontAlgn="ctr"/>
            <a:r>
              <a:rPr lang="en-US" sz="2400" dirty="0"/>
              <a:t>Position</a:t>
            </a:r>
          </a:p>
          <a:p>
            <a:pPr algn="r" fontAlgn="ctr"/>
            <a:endParaRPr lang="en-US" sz="2400" dirty="0"/>
          </a:p>
          <a:p>
            <a:pPr algn="r" fontAlgn="ctr"/>
            <a:r>
              <a:rPr lang="en-US" sz="2400" dirty="0"/>
              <a:t>Conclusions &amp; </a:t>
            </a:r>
          </a:p>
          <a:p>
            <a:pPr algn="r" fontAlgn="ctr"/>
            <a:r>
              <a:rPr lang="en-US" sz="2400" dirty="0"/>
              <a:t>outcomes</a:t>
            </a:r>
          </a:p>
          <a:p>
            <a:pPr algn="r"/>
            <a:endParaRPr lang="en-US" sz="2800" dirty="0"/>
          </a:p>
        </p:txBody>
      </p:sp>
      <p:sp>
        <p:nvSpPr>
          <p:cNvPr id="12" name="TextBox 11"/>
          <p:cNvSpPr txBox="1"/>
          <p:nvPr/>
        </p:nvSpPr>
        <p:spPr>
          <a:xfrm rot="16200000">
            <a:off x="11423403" y="9463330"/>
            <a:ext cx="1999329" cy="4955203"/>
          </a:xfrm>
          <a:prstGeom prst="rect">
            <a:avLst/>
          </a:prstGeom>
          <a:noFill/>
        </p:spPr>
        <p:txBody>
          <a:bodyPr wrap="none" rtlCol="0">
            <a:spAutoFit/>
          </a:bodyPr>
          <a:lstStyle/>
          <a:p>
            <a:pPr algn="r" fontAlgn="ctr"/>
            <a:r>
              <a:rPr lang="en-US" sz="2400" dirty="0"/>
              <a:t>Explanation </a:t>
            </a:r>
          </a:p>
          <a:p>
            <a:pPr algn="r" fontAlgn="ctr"/>
            <a:r>
              <a:rPr lang="en-US" sz="2400" dirty="0"/>
              <a:t>of issues</a:t>
            </a:r>
          </a:p>
          <a:p>
            <a:pPr algn="r" fontAlgn="ctr"/>
            <a:endParaRPr lang="en-US" sz="2400" dirty="0"/>
          </a:p>
          <a:p>
            <a:pPr algn="r" fontAlgn="ctr"/>
            <a:r>
              <a:rPr lang="en-US" sz="2400" dirty="0"/>
              <a:t>Evidence</a:t>
            </a:r>
          </a:p>
          <a:p>
            <a:pPr algn="r" fontAlgn="ctr"/>
            <a:endParaRPr lang="en-US" sz="2400" dirty="0"/>
          </a:p>
          <a:p>
            <a:pPr algn="r" fontAlgn="ctr"/>
            <a:r>
              <a:rPr lang="en-US" sz="2400" dirty="0"/>
              <a:t>Context &amp; </a:t>
            </a:r>
          </a:p>
          <a:p>
            <a:pPr algn="r" fontAlgn="ctr"/>
            <a:r>
              <a:rPr lang="en-US" sz="2400" dirty="0"/>
              <a:t>Assumptions</a:t>
            </a:r>
          </a:p>
          <a:p>
            <a:pPr algn="r" fontAlgn="ctr"/>
            <a:endParaRPr lang="en-US" sz="2400" dirty="0"/>
          </a:p>
          <a:p>
            <a:pPr algn="r" fontAlgn="ctr"/>
            <a:r>
              <a:rPr lang="en-US" sz="2400" dirty="0"/>
              <a:t>Position</a:t>
            </a:r>
          </a:p>
          <a:p>
            <a:pPr algn="r" fontAlgn="ctr"/>
            <a:endParaRPr lang="en-US" sz="2400" dirty="0"/>
          </a:p>
          <a:p>
            <a:pPr algn="r" fontAlgn="ctr"/>
            <a:r>
              <a:rPr lang="en-US" sz="2400" dirty="0"/>
              <a:t>Conclusions &amp; </a:t>
            </a:r>
          </a:p>
          <a:p>
            <a:pPr algn="r" fontAlgn="ctr"/>
            <a:r>
              <a:rPr lang="en-US" sz="2400" dirty="0"/>
              <a:t>outcomes</a:t>
            </a:r>
          </a:p>
          <a:p>
            <a:pPr algn="r"/>
            <a:endParaRPr lang="en-US" sz="2800" dirty="0"/>
          </a:p>
        </p:txBody>
      </p:sp>
      <p:sp>
        <p:nvSpPr>
          <p:cNvPr id="13" name="TextBox 12"/>
          <p:cNvSpPr txBox="1"/>
          <p:nvPr/>
        </p:nvSpPr>
        <p:spPr>
          <a:xfrm rot="16200000">
            <a:off x="17578439" y="9622840"/>
            <a:ext cx="1999329" cy="4955203"/>
          </a:xfrm>
          <a:prstGeom prst="rect">
            <a:avLst/>
          </a:prstGeom>
          <a:noFill/>
        </p:spPr>
        <p:txBody>
          <a:bodyPr wrap="none" rtlCol="0">
            <a:spAutoFit/>
          </a:bodyPr>
          <a:lstStyle/>
          <a:p>
            <a:pPr algn="r" fontAlgn="ctr"/>
            <a:r>
              <a:rPr lang="en-US" sz="2400" dirty="0"/>
              <a:t>Explanation </a:t>
            </a:r>
          </a:p>
          <a:p>
            <a:pPr algn="r" fontAlgn="ctr"/>
            <a:r>
              <a:rPr lang="en-US" sz="2400" dirty="0"/>
              <a:t>of issues</a:t>
            </a:r>
          </a:p>
          <a:p>
            <a:pPr algn="r" fontAlgn="ctr"/>
            <a:endParaRPr lang="en-US" sz="2400" dirty="0"/>
          </a:p>
          <a:p>
            <a:pPr algn="r" fontAlgn="ctr"/>
            <a:r>
              <a:rPr lang="en-US" sz="2400" dirty="0"/>
              <a:t>Evidence</a:t>
            </a:r>
          </a:p>
          <a:p>
            <a:pPr algn="r" fontAlgn="ctr"/>
            <a:endParaRPr lang="en-US" sz="2400" dirty="0"/>
          </a:p>
          <a:p>
            <a:pPr algn="r" fontAlgn="ctr"/>
            <a:r>
              <a:rPr lang="en-US" sz="2400" dirty="0"/>
              <a:t>Context &amp; </a:t>
            </a:r>
          </a:p>
          <a:p>
            <a:pPr algn="r" fontAlgn="ctr"/>
            <a:r>
              <a:rPr lang="en-US" sz="2400" dirty="0"/>
              <a:t>Assumptions</a:t>
            </a:r>
          </a:p>
          <a:p>
            <a:pPr algn="r" fontAlgn="ctr"/>
            <a:endParaRPr lang="en-US" sz="2400" dirty="0"/>
          </a:p>
          <a:p>
            <a:pPr algn="r" fontAlgn="ctr"/>
            <a:r>
              <a:rPr lang="en-US" sz="2400" dirty="0"/>
              <a:t>Position</a:t>
            </a:r>
          </a:p>
          <a:p>
            <a:pPr algn="r" fontAlgn="ctr"/>
            <a:endParaRPr lang="en-US" sz="2400" dirty="0"/>
          </a:p>
          <a:p>
            <a:pPr algn="r" fontAlgn="ctr"/>
            <a:r>
              <a:rPr lang="en-US" sz="2400" dirty="0"/>
              <a:t>Conclusions &amp; </a:t>
            </a:r>
          </a:p>
          <a:p>
            <a:pPr algn="r" fontAlgn="ctr"/>
            <a:r>
              <a:rPr lang="en-US" sz="2400" dirty="0"/>
              <a:t>outcomes</a:t>
            </a:r>
          </a:p>
          <a:p>
            <a:pPr algn="r"/>
            <a:endParaRPr lang="en-US" sz="2800" dirty="0"/>
          </a:p>
        </p:txBody>
      </p:sp>
      <p:pic>
        <p:nvPicPr>
          <p:cNvPr id="11" name="Picture 10" descr="LOGO.png">
            <a:extLst>
              <a:ext uri="{FF2B5EF4-FFF2-40B4-BE49-F238E27FC236}">
                <a16:creationId xmlns:a16="http://schemas.microsoft.com/office/drawing/2014/main" id="{6F6F7605-BCA5-C24C-AB7B-813C7661C5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05540" y="282788"/>
            <a:ext cx="2878460" cy="2197664"/>
          </a:xfrm>
          <a:prstGeom prst="rect">
            <a:avLst/>
          </a:prstGeom>
        </p:spPr>
      </p:pic>
    </p:spTree>
    <p:extLst>
      <p:ext uri="{BB962C8B-B14F-4D97-AF65-F5344CB8AC3E}">
        <p14:creationId xmlns:p14="http://schemas.microsoft.com/office/powerpoint/2010/main" val="4143174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32101" y="6558623"/>
            <a:ext cx="9171250" cy="27440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9" name="Rectangle 8"/>
          <p:cNvSpPr/>
          <p:nvPr/>
        </p:nvSpPr>
        <p:spPr>
          <a:xfrm>
            <a:off x="1732099" y="9736773"/>
            <a:ext cx="9171250" cy="25555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0" name="Rectangle 9"/>
          <p:cNvSpPr/>
          <p:nvPr/>
        </p:nvSpPr>
        <p:spPr>
          <a:xfrm>
            <a:off x="13043723" y="9745378"/>
            <a:ext cx="9417558" cy="27345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1" name="Rectangle 10"/>
          <p:cNvSpPr/>
          <p:nvPr/>
        </p:nvSpPr>
        <p:spPr>
          <a:xfrm>
            <a:off x="13043725" y="6558623"/>
            <a:ext cx="9417558" cy="27440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 name="Title 1"/>
          <p:cNvSpPr>
            <a:spLocks noGrp="1"/>
          </p:cNvSpPr>
          <p:nvPr>
            <p:ph type="title"/>
          </p:nvPr>
        </p:nvSpPr>
        <p:spPr>
          <a:xfrm>
            <a:off x="1676400" y="730251"/>
            <a:ext cx="21031200" cy="4453120"/>
          </a:xfrm>
        </p:spPr>
        <p:txBody>
          <a:bodyPr>
            <a:normAutofit/>
          </a:bodyPr>
          <a:lstStyle/>
          <a:p>
            <a:r>
              <a:rPr lang="en-US" dirty="0"/>
              <a:t>Select one of the following</a:t>
            </a:r>
            <a:r>
              <a:rPr lang="is-IS" dirty="0"/>
              <a:t>…</a:t>
            </a:r>
            <a:r>
              <a:rPr lang="en-US" dirty="0"/>
              <a:t> </a:t>
            </a:r>
            <a:br>
              <a:rPr lang="en-US" dirty="0"/>
            </a:br>
            <a:r>
              <a:rPr lang="en-US" sz="4000" dirty="0"/>
              <a:t>(Please move to the relevant table)</a:t>
            </a:r>
            <a:br>
              <a:rPr lang="en-US" sz="4000" dirty="0"/>
            </a:br>
            <a:br>
              <a:rPr lang="en-US" sz="4000" dirty="0"/>
            </a:br>
            <a:r>
              <a:rPr lang="en-US" sz="4000" dirty="0"/>
              <a:t>Note: These assignments are drawn from first-year courses participating in the Cognitive Assessment Redesign project </a:t>
            </a:r>
            <a:r>
              <a:rPr lang="en-US" sz="4000" dirty="0">
                <a:hlinkClick r:id="rId2"/>
              </a:rPr>
              <a:t>http://www.queensu.ca/qloa/home</a:t>
            </a:r>
            <a:r>
              <a:rPr lang="en-US" sz="4000" dirty="0"/>
              <a:t> </a:t>
            </a:r>
          </a:p>
        </p:txBody>
      </p:sp>
      <p:sp>
        <p:nvSpPr>
          <p:cNvPr id="3" name="Content Placeholder 2"/>
          <p:cNvSpPr>
            <a:spLocks noGrp="1"/>
          </p:cNvSpPr>
          <p:nvPr>
            <p:ph idx="1"/>
          </p:nvPr>
        </p:nvSpPr>
        <p:spPr>
          <a:xfrm>
            <a:off x="13043723" y="6972861"/>
            <a:ext cx="9417558" cy="2089702"/>
          </a:xfrm>
        </p:spPr>
        <p:txBody>
          <a:bodyPr/>
          <a:lstStyle/>
          <a:p>
            <a:pPr marL="0" indent="0" algn="ctr">
              <a:buNone/>
            </a:pPr>
            <a:r>
              <a:rPr lang="en-US" b="1" dirty="0"/>
              <a:t>Alcohol &amp; conformity:</a:t>
            </a:r>
          </a:p>
          <a:p>
            <a:pPr marL="0" indent="0" algn="ctr">
              <a:buNone/>
            </a:pPr>
            <a:r>
              <a:rPr lang="en-US" b="1" dirty="0"/>
              <a:t>Research study design</a:t>
            </a:r>
          </a:p>
        </p:txBody>
      </p:sp>
      <p:sp>
        <p:nvSpPr>
          <p:cNvPr id="4" name="TextBox 3"/>
          <p:cNvSpPr txBox="1"/>
          <p:nvPr/>
        </p:nvSpPr>
        <p:spPr>
          <a:xfrm>
            <a:off x="1732099" y="7407414"/>
            <a:ext cx="9171250" cy="954107"/>
          </a:xfrm>
          <a:prstGeom prst="rect">
            <a:avLst/>
          </a:prstGeom>
          <a:noFill/>
        </p:spPr>
        <p:txBody>
          <a:bodyPr wrap="square" rtlCol="0">
            <a:spAutoFit/>
          </a:bodyPr>
          <a:lstStyle/>
          <a:p>
            <a:pPr algn="ctr"/>
            <a:r>
              <a:rPr lang="en-US" sz="5600" b="1" dirty="0"/>
              <a:t>Literary study: Essay</a:t>
            </a:r>
          </a:p>
        </p:txBody>
      </p:sp>
      <p:sp>
        <p:nvSpPr>
          <p:cNvPr id="5" name="TextBox 4"/>
          <p:cNvSpPr txBox="1"/>
          <p:nvPr/>
        </p:nvSpPr>
        <p:spPr>
          <a:xfrm>
            <a:off x="13043731" y="10469446"/>
            <a:ext cx="9417550" cy="954107"/>
          </a:xfrm>
          <a:prstGeom prst="rect">
            <a:avLst/>
          </a:prstGeom>
          <a:noFill/>
        </p:spPr>
        <p:txBody>
          <a:bodyPr wrap="square" rtlCol="0">
            <a:spAutoFit/>
          </a:bodyPr>
          <a:lstStyle/>
          <a:p>
            <a:pPr algn="ctr"/>
            <a:r>
              <a:rPr lang="en-US" sz="5600" b="1" dirty="0"/>
              <a:t>Anatomy: Case study</a:t>
            </a:r>
          </a:p>
        </p:txBody>
      </p:sp>
      <p:sp>
        <p:nvSpPr>
          <p:cNvPr id="7" name="TextBox 6"/>
          <p:cNvSpPr txBox="1"/>
          <p:nvPr/>
        </p:nvSpPr>
        <p:spPr>
          <a:xfrm>
            <a:off x="1732100" y="10058872"/>
            <a:ext cx="9171248" cy="1815882"/>
          </a:xfrm>
          <a:prstGeom prst="rect">
            <a:avLst/>
          </a:prstGeom>
          <a:noFill/>
        </p:spPr>
        <p:txBody>
          <a:bodyPr wrap="square" rtlCol="0">
            <a:spAutoFit/>
          </a:bodyPr>
          <a:lstStyle/>
          <a:p>
            <a:pPr algn="ctr"/>
            <a:r>
              <a:rPr lang="en-US" sz="5600" b="1" dirty="0"/>
              <a:t>Diversity of fish populations: Research project </a:t>
            </a:r>
          </a:p>
        </p:txBody>
      </p:sp>
      <p:pic>
        <p:nvPicPr>
          <p:cNvPr id="12" name="Picture 11" descr="LOGO.png">
            <a:extLst>
              <a:ext uri="{FF2B5EF4-FFF2-40B4-BE49-F238E27FC236}">
                <a16:creationId xmlns:a16="http://schemas.microsoft.com/office/drawing/2014/main" id="{F0F1F6EE-08F3-ED49-A5F6-B2206336CD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2003326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2"/>
            <a:ext cx="21031200" cy="2034228"/>
          </a:xfrm>
        </p:spPr>
        <p:txBody>
          <a:bodyPr/>
          <a:lstStyle/>
          <a:p>
            <a:r>
              <a:rPr lang="en-US" dirty="0"/>
              <a:t>Process for rubric-based assessment</a:t>
            </a:r>
          </a:p>
        </p:txBody>
      </p:sp>
      <p:sp>
        <p:nvSpPr>
          <p:cNvPr id="3" name="Content Placeholder 2"/>
          <p:cNvSpPr>
            <a:spLocks noGrp="1"/>
          </p:cNvSpPr>
          <p:nvPr>
            <p:ph idx="1"/>
          </p:nvPr>
        </p:nvSpPr>
        <p:spPr>
          <a:xfrm>
            <a:off x="1676400" y="3332524"/>
            <a:ext cx="15843248" cy="8857516"/>
          </a:xfrm>
        </p:spPr>
        <p:txBody>
          <a:bodyPr>
            <a:normAutofit fontScale="92500" lnSpcReduction="20000"/>
          </a:bodyPr>
          <a:lstStyle/>
          <a:p>
            <a:pPr marL="1028700" indent="-1028700">
              <a:lnSpc>
                <a:spcPct val="110000"/>
              </a:lnSpc>
              <a:buFont typeface="+mj-lt"/>
              <a:buAutoNum type="arabicPeriod"/>
            </a:pPr>
            <a:r>
              <a:rPr lang="en-US" sz="4000" dirty="0"/>
              <a:t>The assignment instructions to make sure you understand what the students were asked to do</a:t>
            </a:r>
          </a:p>
          <a:p>
            <a:pPr marL="1028700" indent="-1028700">
              <a:lnSpc>
                <a:spcPct val="110000"/>
              </a:lnSpc>
              <a:buFont typeface="+mj-lt"/>
              <a:buAutoNum type="arabicPeriod"/>
            </a:pPr>
            <a:r>
              <a:rPr lang="en-US" sz="4000" dirty="0"/>
              <a:t>The rubric and identify any unfamiliar terms</a:t>
            </a:r>
          </a:p>
          <a:p>
            <a:pPr marL="1028700" indent="-1028700">
              <a:lnSpc>
                <a:spcPct val="110000"/>
              </a:lnSpc>
              <a:buFont typeface="+mj-lt"/>
              <a:buAutoNum type="arabicPeriod"/>
            </a:pPr>
            <a:r>
              <a:rPr lang="en-US" sz="4000" dirty="0"/>
              <a:t>A student response and identify where in the assignment the dimensions are demonstrated</a:t>
            </a:r>
          </a:p>
          <a:p>
            <a:pPr marL="1028700" indent="-1028700">
              <a:lnSpc>
                <a:spcPct val="110000"/>
              </a:lnSpc>
              <a:buFont typeface="+mj-lt"/>
              <a:buAutoNum type="arabicPeriod"/>
            </a:pPr>
            <a:r>
              <a:rPr lang="en-US" sz="4000" dirty="0"/>
              <a:t>The quality indicators and make a judgement of performance level for each dimension (make notations as you go to justify your judgement and aid in discussion) </a:t>
            </a:r>
          </a:p>
          <a:p>
            <a:pPr marL="1028700" indent="-1028700">
              <a:lnSpc>
                <a:spcPct val="110000"/>
              </a:lnSpc>
              <a:buFont typeface="+mj-lt"/>
              <a:buAutoNum type="arabicPeriod"/>
            </a:pPr>
            <a:endParaRPr lang="en-US" sz="4000" dirty="0"/>
          </a:p>
          <a:p>
            <a:pPr marL="1028700" indent="-1028700">
              <a:lnSpc>
                <a:spcPct val="110000"/>
              </a:lnSpc>
              <a:buFont typeface="+mj-lt"/>
              <a:buAutoNum type="arabicPeriod"/>
            </a:pPr>
            <a:r>
              <a:rPr lang="en-US" sz="4000" dirty="0"/>
              <a:t>Compare judgements made and identify discrepancies</a:t>
            </a:r>
          </a:p>
          <a:p>
            <a:pPr marL="1028700" indent="-1028700">
              <a:lnSpc>
                <a:spcPct val="110000"/>
              </a:lnSpc>
              <a:buFont typeface="+mj-lt"/>
              <a:buAutoNum type="arabicPeriod"/>
            </a:pPr>
            <a:r>
              <a:rPr lang="en-US" sz="4000" dirty="0"/>
              <a:t>Discuss differences in interpretation </a:t>
            </a:r>
          </a:p>
          <a:p>
            <a:pPr marL="1028700" indent="-1028700">
              <a:lnSpc>
                <a:spcPct val="110000"/>
              </a:lnSpc>
              <a:buFont typeface="+mj-lt"/>
              <a:buAutoNum type="arabicPeriod"/>
            </a:pPr>
            <a:r>
              <a:rPr lang="en-US" sz="4000" dirty="0"/>
              <a:t>Make an agreement as to what level you can agree the sample to be at (take notes for future reference and clarification)</a:t>
            </a:r>
          </a:p>
          <a:p>
            <a:pPr>
              <a:lnSpc>
                <a:spcPct val="110000"/>
              </a:lnSpc>
            </a:pPr>
            <a:endParaRPr lang="en-US" sz="4000" dirty="0"/>
          </a:p>
        </p:txBody>
      </p:sp>
      <p:sp>
        <p:nvSpPr>
          <p:cNvPr id="4" name="TextBox 3"/>
          <p:cNvSpPr txBox="1"/>
          <p:nvPr/>
        </p:nvSpPr>
        <p:spPr>
          <a:xfrm>
            <a:off x="1048706" y="2530938"/>
            <a:ext cx="6382240" cy="707886"/>
          </a:xfrm>
          <a:prstGeom prst="rect">
            <a:avLst/>
          </a:prstGeom>
          <a:noFill/>
        </p:spPr>
        <p:txBody>
          <a:bodyPr wrap="square" rtlCol="0">
            <a:spAutoFit/>
          </a:bodyPr>
          <a:lstStyle/>
          <a:p>
            <a:pPr lvl="0"/>
            <a:r>
              <a:rPr lang="en-US" sz="4000" b="1" dirty="0"/>
              <a:t>Individually read through</a:t>
            </a:r>
            <a:r>
              <a:rPr lang="is-IS" sz="4000" b="1" dirty="0"/>
              <a:t>...</a:t>
            </a:r>
            <a:endParaRPr lang="en-US" sz="4000" b="1" dirty="0"/>
          </a:p>
        </p:txBody>
      </p:sp>
      <p:sp>
        <p:nvSpPr>
          <p:cNvPr id="5" name="Rectangle 4"/>
          <p:cNvSpPr/>
          <p:nvPr/>
        </p:nvSpPr>
        <p:spPr>
          <a:xfrm>
            <a:off x="1048705" y="8332217"/>
            <a:ext cx="3085998" cy="735586"/>
          </a:xfrm>
          <a:prstGeom prst="rect">
            <a:avLst/>
          </a:prstGeom>
        </p:spPr>
        <p:txBody>
          <a:bodyPr wrap="square">
            <a:spAutoFit/>
          </a:bodyPr>
          <a:lstStyle/>
          <a:p>
            <a:pPr>
              <a:lnSpc>
                <a:spcPct val="110000"/>
              </a:lnSpc>
            </a:pPr>
            <a:r>
              <a:rPr lang="en-US" sz="4000" b="1" dirty="0"/>
              <a:t>As a group</a:t>
            </a:r>
            <a:r>
              <a:rPr lang="is-IS" sz="4000" b="1" dirty="0"/>
              <a:t>…</a:t>
            </a:r>
            <a:endParaRPr lang="en-US" sz="4000" b="1" dirty="0"/>
          </a:p>
        </p:txBody>
      </p:sp>
      <p:sp>
        <p:nvSpPr>
          <p:cNvPr id="6" name="Rectangle 5"/>
          <p:cNvSpPr/>
          <p:nvPr/>
        </p:nvSpPr>
        <p:spPr>
          <a:xfrm>
            <a:off x="1048705" y="11804098"/>
            <a:ext cx="22739480" cy="1874809"/>
          </a:xfrm>
          <a:prstGeom prst="rect">
            <a:avLst/>
          </a:prstGeom>
        </p:spPr>
        <p:txBody>
          <a:bodyPr wrap="square">
            <a:spAutoFit/>
          </a:bodyPr>
          <a:lstStyle/>
          <a:p>
            <a:pPr>
              <a:lnSpc>
                <a:spcPct val="110000"/>
              </a:lnSpc>
            </a:pPr>
            <a:r>
              <a:rPr lang="en-US" sz="5400" b="1" dirty="0"/>
              <a:t>This process is referred to as calibration, the goal is to build a common understanding for consistency in scoring.</a:t>
            </a:r>
          </a:p>
        </p:txBody>
      </p:sp>
      <p:sp>
        <p:nvSpPr>
          <p:cNvPr id="10" name="Oval 9"/>
          <p:cNvSpPr/>
          <p:nvPr/>
        </p:nvSpPr>
        <p:spPr>
          <a:xfrm>
            <a:off x="20589745" y="5259902"/>
            <a:ext cx="557938" cy="247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nvGrpSpPr>
          <p:cNvPr id="11" name="Group 10"/>
          <p:cNvGrpSpPr/>
          <p:nvPr/>
        </p:nvGrpSpPr>
        <p:grpSpPr>
          <a:xfrm>
            <a:off x="17454623" y="3702924"/>
            <a:ext cx="5806686" cy="3959516"/>
            <a:chOff x="9229132" y="3364015"/>
            <a:chExt cx="2401522" cy="1745174"/>
          </a:xfrm>
        </p:grpSpPr>
        <p:pic>
          <p:nvPicPr>
            <p:cNvPr id="4098" name="Picture 2" descr="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132" y="3364015"/>
              <a:ext cx="2401522" cy="17451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21011991">
              <a:off x="9665521" y="4179570"/>
              <a:ext cx="668063" cy="51922"/>
            </a:xfrm>
            <a:prstGeom prst="rect">
              <a:avLst/>
            </a:prstGeom>
            <a:solidFill>
              <a:srgbClr val="FFD966">
                <a:alpha val="533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2" name="Rectangle 11"/>
            <p:cNvSpPr/>
            <p:nvPr/>
          </p:nvSpPr>
          <p:spPr>
            <a:xfrm rot="21011991">
              <a:off x="10584980" y="3610212"/>
              <a:ext cx="558401" cy="45719"/>
            </a:xfrm>
            <a:prstGeom prst="rect">
              <a:avLst/>
            </a:prstGeom>
            <a:solidFill>
              <a:srgbClr val="92D050">
                <a:alpha val="533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3" name="Rectangle 12"/>
            <p:cNvSpPr/>
            <p:nvPr/>
          </p:nvSpPr>
          <p:spPr>
            <a:xfrm rot="20773794">
              <a:off x="10696992" y="4547150"/>
              <a:ext cx="789186" cy="53942"/>
            </a:xfrm>
            <a:prstGeom prst="rect">
              <a:avLst/>
            </a:prstGeom>
            <a:solidFill>
              <a:srgbClr val="FF0000">
                <a:alpha val="533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grpSp>
        <p:nvGrpSpPr>
          <p:cNvPr id="16" name="Group 15"/>
          <p:cNvGrpSpPr/>
          <p:nvPr/>
        </p:nvGrpSpPr>
        <p:grpSpPr>
          <a:xfrm>
            <a:off x="17519648" y="8473205"/>
            <a:ext cx="5741660" cy="3073306"/>
            <a:chOff x="8759824" y="4236602"/>
            <a:chExt cx="2870830" cy="153665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824" y="4236602"/>
              <a:ext cx="2870830" cy="1536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10269601" y="4464073"/>
              <a:ext cx="608480" cy="2658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7" name="Rectangle 16"/>
            <p:cNvSpPr/>
            <p:nvPr/>
          </p:nvSpPr>
          <p:spPr>
            <a:xfrm>
              <a:off x="9658718" y="4774736"/>
              <a:ext cx="608480" cy="2658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8" name="Rectangle 17"/>
            <p:cNvSpPr/>
            <p:nvPr/>
          </p:nvSpPr>
          <p:spPr>
            <a:xfrm>
              <a:off x="10294872" y="5095541"/>
              <a:ext cx="608480" cy="2658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9" name="Rectangle 18"/>
            <p:cNvSpPr/>
            <p:nvPr/>
          </p:nvSpPr>
          <p:spPr>
            <a:xfrm>
              <a:off x="10293907" y="5417412"/>
              <a:ext cx="608480" cy="2658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pic>
        <p:nvPicPr>
          <p:cNvPr id="20" name="Picture 19" descr="LOGO.png">
            <a:extLst>
              <a:ext uri="{FF2B5EF4-FFF2-40B4-BE49-F238E27FC236}">
                <a16:creationId xmlns:a16="http://schemas.microsoft.com/office/drawing/2014/main" id="{0FC078CF-A8AD-E54C-8CBB-00423442A0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54951" y="255260"/>
            <a:ext cx="3355462" cy="2561848"/>
          </a:xfrm>
          <a:prstGeom prst="rect">
            <a:avLst/>
          </a:prstGeom>
        </p:spPr>
      </p:pic>
    </p:spTree>
    <p:extLst>
      <p:ext uri="{BB962C8B-B14F-4D97-AF65-F5344CB8AC3E}">
        <p14:creationId xmlns:p14="http://schemas.microsoft.com/office/powerpoint/2010/main" val="42525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issues</a:t>
            </a:r>
            <a:r>
              <a:rPr lang="is-IS" dirty="0"/>
              <a:t>…</a:t>
            </a:r>
            <a:r>
              <a:rPr lang="en-US" dirty="0"/>
              <a:t> </a:t>
            </a:r>
          </a:p>
        </p:txBody>
      </p:sp>
      <p:sp>
        <p:nvSpPr>
          <p:cNvPr id="3" name="Content Placeholder 2"/>
          <p:cNvSpPr>
            <a:spLocks noGrp="1"/>
          </p:cNvSpPr>
          <p:nvPr>
            <p:ph idx="1"/>
          </p:nvPr>
        </p:nvSpPr>
        <p:spPr>
          <a:xfrm>
            <a:off x="1676401" y="3651250"/>
            <a:ext cx="12746966" cy="8702676"/>
          </a:xfrm>
        </p:spPr>
        <p:txBody>
          <a:bodyPr>
            <a:normAutofit/>
          </a:bodyPr>
          <a:lstStyle/>
          <a:p>
            <a:r>
              <a:rPr lang="en-US" dirty="0"/>
              <a:t>What if you are asked to use a rubric that refers to latent </a:t>
            </a:r>
            <a:r>
              <a:rPr lang="en-US" dirty="0" err="1"/>
              <a:t>bahaviours</a:t>
            </a:r>
            <a:r>
              <a:rPr lang="en-US" dirty="0"/>
              <a:t>, such as?</a:t>
            </a:r>
          </a:p>
          <a:p>
            <a:pPr lvl="1"/>
            <a:r>
              <a:rPr lang="en-US" sz="3600" dirty="0"/>
              <a:t>Understand</a:t>
            </a:r>
          </a:p>
          <a:p>
            <a:pPr lvl="1"/>
            <a:r>
              <a:rPr lang="en-US" sz="3600" dirty="0"/>
              <a:t>Know </a:t>
            </a:r>
          </a:p>
          <a:p>
            <a:pPr lvl="1"/>
            <a:r>
              <a:rPr lang="en-US" sz="3600" dirty="0"/>
              <a:t>Appreciate</a:t>
            </a:r>
          </a:p>
          <a:p>
            <a:pPr lvl="1"/>
            <a:r>
              <a:rPr lang="en-US" sz="3600" dirty="0"/>
              <a:t>Comprehend </a:t>
            </a:r>
            <a:r>
              <a:rPr lang="en-US" dirty="0"/>
              <a:t> </a:t>
            </a:r>
          </a:p>
          <a:p>
            <a:r>
              <a:rPr lang="en-US" dirty="0"/>
              <a:t>You can make inferences from observations, but you can’t quantify the knowledge that’s still in someone’s head. </a:t>
            </a:r>
          </a:p>
          <a:p>
            <a:endParaRPr lang="en-CA" dirty="0"/>
          </a:p>
          <a:p>
            <a:endParaRPr lang="en-US" dirty="0"/>
          </a:p>
        </p:txBody>
      </p:sp>
      <p:pic>
        <p:nvPicPr>
          <p:cNvPr id="1028" name="Picture 4" descr="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8422" y="8002588"/>
            <a:ext cx="91440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png">
            <a:extLst>
              <a:ext uri="{FF2B5EF4-FFF2-40B4-BE49-F238E27FC236}">
                <a16:creationId xmlns:a16="http://schemas.microsoft.com/office/drawing/2014/main" id="{A118C757-5CEB-EC47-8078-4CA77096AB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54951" y="255260"/>
            <a:ext cx="3355462" cy="2561848"/>
          </a:xfrm>
          <a:prstGeom prst="rect">
            <a:avLst/>
          </a:prstGeom>
        </p:spPr>
      </p:pic>
    </p:spTree>
    <p:extLst>
      <p:ext uri="{BB962C8B-B14F-4D97-AF65-F5344CB8AC3E}">
        <p14:creationId xmlns:p14="http://schemas.microsoft.com/office/powerpoint/2010/main" val="33065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22634"/>
            <a:ext cx="24383998" cy="1741112"/>
          </a:xfrm>
          <a:solidFill>
            <a:schemeClr val="accent1">
              <a:lumMod val="50000"/>
            </a:schemeClr>
          </a:solidFill>
        </p:spPr>
        <p:txBody>
          <a:bodyPr>
            <a:noAutofit/>
          </a:bodyPr>
          <a:lstStyle/>
          <a:p>
            <a:pPr algn="ctr"/>
            <a:r>
              <a:rPr lang="en-CA" sz="6400" b="1" dirty="0">
                <a:solidFill>
                  <a:schemeClr val="bg1"/>
                </a:solidFill>
              </a:rPr>
              <a:t>Alignment between instruction, learning outcomes and assessment</a:t>
            </a:r>
          </a:p>
        </p:txBody>
      </p:sp>
      <p:sp>
        <p:nvSpPr>
          <p:cNvPr id="3" name="Content Placeholder 2"/>
          <p:cNvSpPr>
            <a:spLocks noGrp="1"/>
          </p:cNvSpPr>
          <p:nvPr>
            <p:ph idx="1"/>
          </p:nvPr>
        </p:nvSpPr>
        <p:spPr>
          <a:xfrm>
            <a:off x="1041724" y="3118814"/>
            <a:ext cx="10532960" cy="3085216"/>
          </a:xfrm>
        </p:spPr>
        <p:txBody>
          <a:bodyPr/>
          <a:lstStyle/>
          <a:p>
            <a:pPr marL="0" indent="0">
              <a:buNone/>
            </a:pPr>
            <a:r>
              <a:rPr lang="en-CA" dirty="0"/>
              <a:t>Referred to as backward design: </a:t>
            </a:r>
          </a:p>
          <a:p>
            <a:pPr marL="914400" lvl="1" indent="0">
              <a:buNone/>
            </a:pPr>
            <a:r>
              <a:rPr lang="en-US" sz="3600" dirty="0"/>
              <a:t>Wiggins, G. P., &amp; </a:t>
            </a:r>
            <a:r>
              <a:rPr lang="en-US" sz="3600" dirty="0" err="1"/>
              <a:t>McTighe</a:t>
            </a:r>
            <a:r>
              <a:rPr lang="en-US" sz="3600" dirty="0"/>
              <a:t>, J. (2005). </a:t>
            </a:r>
            <a:r>
              <a:rPr lang="en-US" sz="3600" i="1" dirty="0"/>
              <a:t>Understanding by design</a:t>
            </a:r>
            <a:r>
              <a:rPr lang="en-US" sz="3600" dirty="0"/>
              <a:t>. Alexandria, VA: Association for Supervision and Curriculum Development.</a:t>
            </a:r>
          </a:p>
          <a:p>
            <a:pPr lvl="1"/>
            <a:endParaRPr lang="en-US" dirty="0"/>
          </a:p>
        </p:txBody>
      </p:sp>
      <p:pic>
        <p:nvPicPr>
          <p:cNvPr id="4" name="Picture 3"/>
          <p:cNvPicPr>
            <a:picLocks noChangeAspect="1"/>
          </p:cNvPicPr>
          <p:nvPr/>
        </p:nvPicPr>
        <p:blipFill>
          <a:blip r:embed="rId2"/>
          <a:stretch>
            <a:fillRect/>
          </a:stretch>
        </p:blipFill>
        <p:spPr>
          <a:xfrm>
            <a:off x="4571870" y="6200129"/>
            <a:ext cx="16517204" cy="7180206"/>
          </a:xfrm>
          <a:prstGeom prst="rect">
            <a:avLst/>
          </a:prstGeom>
        </p:spPr>
      </p:pic>
      <p:sp>
        <p:nvSpPr>
          <p:cNvPr id="5" name="TextBox 4"/>
          <p:cNvSpPr txBox="1"/>
          <p:nvPr/>
        </p:nvSpPr>
        <p:spPr>
          <a:xfrm>
            <a:off x="11921925" y="3030206"/>
            <a:ext cx="11088546" cy="6186309"/>
          </a:xfrm>
          <a:prstGeom prst="rect">
            <a:avLst/>
          </a:prstGeom>
          <a:noFill/>
        </p:spPr>
        <p:txBody>
          <a:bodyPr wrap="square" rtlCol="0">
            <a:spAutoFit/>
          </a:bodyPr>
          <a:lstStyle/>
          <a:p>
            <a:r>
              <a:rPr lang="en-US" sz="5600" dirty="0"/>
              <a:t>Or constructive alignment:</a:t>
            </a:r>
          </a:p>
          <a:p>
            <a:pPr lvl="1"/>
            <a:r>
              <a:rPr lang="en-US" sz="6000" dirty="0"/>
              <a:t>Biggs, J. (2014). Constructive alignment in university teaching. </a:t>
            </a:r>
            <a:r>
              <a:rPr lang="en-US" sz="6000" i="1" dirty="0"/>
              <a:t>HERDSA Review of Higher Education</a:t>
            </a:r>
            <a:r>
              <a:rPr lang="en-US" sz="6000" dirty="0"/>
              <a:t>, </a:t>
            </a:r>
            <a:r>
              <a:rPr lang="en-US" sz="6000" i="1" dirty="0"/>
              <a:t>1</a:t>
            </a:r>
            <a:r>
              <a:rPr lang="en-US" sz="6000" dirty="0"/>
              <a:t>(1), 5–22.</a:t>
            </a:r>
          </a:p>
          <a:p>
            <a:endParaRPr lang="en-US" sz="10000" dirty="0"/>
          </a:p>
        </p:txBody>
      </p:sp>
    </p:spTree>
    <p:extLst>
      <p:ext uri="{BB962C8B-B14F-4D97-AF65-F5344CB8AC3E}">
        <p14:creationId xmlns:p14="http://schemas.microsoft.com/office/powerpoint/2010/main" val="278688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Factors influencing how to make change in Tertiary Institutions"/>
          <p:cNvSpPr txBox="1">
            <a:spLocks noGrp="1"/>
          </p:cNvSpPr>
          <p:nvPr>
            <p:ph type="title"/>
          </p:nvPr>
        </p:nvSpPr>
        <p:spPr>
          <a:xfrm>
            <a:off x="1163172" y="549276"/>
            <a:ext cx="22149216" cy="2286001"/>
          </a:xfrm>
          <a:prstGeom prst="rect">
            <a:avLst/>
          </a:prstGeom>
        </p:spPr>
        <p:txBody>
          <a:bodyPr/>
          <a:lstStyle>
            <a:lvl1pPr algn="l" defTabSz="704087">
              <a:defRPr sz="6775"/>
            </a:lvl1pPr>
          </a:lstStyle>
          <a:p>
            <a:r>
              <a:t>Factors influencing how to make change in Tertiary Institutions</a:t>
            </a:r>
          </a:p>
        </p:txBody>
      </p:sp>
      <p:sp>
        <p:nvSpPr>
          <p:cNvPr id="212" name="Multiple power and authority structures within and outside institutions…"/>
          <p:cNvSpPr txBox="1"/>
          <p:nvPr/>
        </p:nvSpPr>
        <p:spPr>
          <a:xfrm>
            <a:off x="1163172" y="4996009"/>
            <a:ext cx="22149216" cy="3310044"/>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p>
            <a:pPr defTabSz="457200">
              <a:lnSpc>
                <a:spcPts val="9500"/>
              </a:lnSpc>
              <a:defRPr sz="5400">
                <a:latin typeface="Arial"/>
                <a:ea typeface="Arial"/>
                <a:cs typeface="Arial"/>
                <a:sym typeface="Arial"/>
              </a:defRPr>
            </a:pPr>
            <a:r>
              <a:rPr dirty="0"/>
              <a:t>Multiple </a:t>
            </a:r>
            <a:r>
              <a:rPr b="1" dirty="0"/>
              <a:t>power and authority structures</a:t>
            </a:r>
            <a:r>
              <a:rPr dirty="0"/>
              <a:t> within and outside institutions</a:t>
            </a:r>
          </a:p>
          <a:p>
            <a:pPr defTabSz="457200">
              <a:lnSpc>
                <a:spcPts val="9500"/>
              </a:lnSpc>
              <a:defRPr sz="5400">
                <a:latin typeface="Arial"/>
                <a:ea typeface="Arial"/>
                <a:cs typeface="Arial"/>
                <a:sym typeface="Arial"/>
              </a:defRPr>
            </a:pPr>
            <a:r>
              <a:rPr dirty="0"/>
              <a:t>Shared </a:t>
            </a:r>
            <a:r>
              <a:rPr b="1" dirty="0"/>
              <a:t>governance</a:t>
            </a:r>
            <a:r>
              <a:rPr dirty="0"/>
              <a:t> </a:t>
            </a:r>
          </a:p>
          <a:p>
            <a:pPr defTabSz="457200">
              <a:lnSpc>
                <a:spcPts val="9500"/>
              </a:lnSpc>
              <a:defRPr sz="5400">
                <a:latin typeface="Arial"/>
                <a:ea typeface="Arial"/>
                <a:cs typeface="Arial"/>
                <a:sym typeface="Arial"/>
              </a:defRPr>
            </a:pPr>
            <a:r>
              <a:rPr dirty="0"/>
              <a:t>Mixed </a:t>
            </a:r>
            <a:r>
              <a:rPr b="1" dirty="0"/>
              <a:t>allegiance</a:t>
            </a:r>
            <a:r>
              <a:rPr dirty="0"/>
              <a:t> of faculty</a:t>
            </a:r>
          </a:p>
          <a:p>
            <a:pPr defTabSz="457200">
              <a:lnSpc>
                <a:spcPts val="9500"/>
              </a:lnSpc>
              <a:defRPr sz="5400" b="1">
                <a:latin typeface="Arial"/>
                <a:ea typeface="Arial"/>
                <a:cs typeface="Arial"/>
                <a:sym typeface="Arial"/>
              </a:defRPr>
            </a:pPr>
            <a:r>
              <a:rPr dirty="0"/>
              <a:t>Disciplinary communities</a:t>
            </a:r>
          </a:p>
        </p:txBody>
      </p:sp>
      <p:sp>
        <p:nvSpPr>
          <p:cNvPr id="213" name="Kezar, A. (2014). Higher Education Change and Social Networks: A Review of Research. The Journal of Higher Education, 85(1), 91–125. https://doi.org/10.1080/00221546.2014.11777320"/>
          <p:cNvSpPr txBox="1"/>
          <p:nvPr/>
        </p:nvSpPr>
        <p:spPr>
          <a:xfrm>
            <a:off x="1163172" y="10299606"/>
            <a:ext cx="21275538" cy="1973579"/>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spAutoFit/>
          </a:bodyPr>
          <a:lstStyle/>
          <a:p>
            <a:pPr defTabSz="457200">
              <a:lnSpc>
                <a:spcPts val="7000"/>
              </a:lnSpc>
              <a:defRPr sz="3900"/>
            </a:pPr>
            <a:r>
              <a:t>Kezar, A. (2014). Higher Education Change and Social Networks: A Review of Research. </a:t>
            </a:r>
            <a:r>
              <a:rPr i="1"/>
              <a:t>The Journal of Higher Education</a:t>
            </a:r>
            <a:r>
              <a:t>, </a:t>
            </a:r>
            <a:r>
              <a:rPr i="1"/>
              <a:t>85</a:t>
            </a:r>
            <a:r>
              <a:t>(1), 91–125. </a:t>
            </a:r>
            <a:r>
              <a:rPr u="sng">
                <a:solidFill>
                  <a:srgbClr val="0000EE"/>
                </a:solidFill>
                <a:hlinkClick r:id="rId2"/>
              </a:rPr>
              <a:t>https://doi.org/10.1080/00221546.2014.11777320</a:t>
            </a:r>
          </a:p>
        </p:txBody>
      </p:sp>
      <p:pic>
        <p:nvPicPr>
          <p:cNvPr id="5" name="Picture 4" descr="LOGO.png">
            <a:extLst>
              <a:ext uri="{FF2B5EF4-FFF2-40B4-BE49-F238E27FC236}">
                <a16:creationId xmlns:a16="http://schemas.microsoft.com/office/drawing/2014/main" id="{3271D513-A705-9642-A469-54726705C2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hange management in higher ed (Kezar, Kotter, Leuke)"/>
          <p:cNvSpPr txBox="1">
            <a:spLocks noGrp="1"/>
          </p:cNvSpPr>
          <p:nvPr>
            <p:ph type="title"/>
          </p:nvPr>
        </p:nvSpPr>
        <p:spPr>
          <a:xfrm>
            <a:off x="1308496" y="549276"/>
            <a:ext cx="22502219" cy="2286001"/>
          </a:xfrm>
          <a:prstGeom prst="rect">
            <a:avLst/>
          </a:prstGeom>
        </p:spPr>
        <p:txBody>
          <a:bodyPr>
            <a:normAutofit/>
          </a:bodyPr>
          <a:lstStyle>
            <a:lvl1pPr defTabSz="795527">
              <a:defRPr sz="6960"/>
            </a:lvl1pPr>
          </a:lstStyle>
          <a:p>
            <a:r>
              <a:t>Change management in higher ed (Kezar, Kotter, Leuke)</a:t>
            </a:r>
          </a:p>
        </p:txBody>
      </p:sp>
      <p:sp>
        <p:nvSpPr>
          <p:cNvPr id="241" name="Establish commitment of stakeholders…"/>
          <p:cNvSpPr txBox="1">
            <a:spLocks noGrp="1"/>
          </p:cNvSpPr>
          <p:nvPr>
            <p:ph idx="1"/>
          </p:nvPr>
        </p:nvSpPr>
        <p:spPr>
          <a:xfrm>
            <a:off x="1416050" y="3200400"/>
            <a:ext cx="20936347" cy="9051926"/>
          </a:xfrm>
          <a:prstGeom prst="rect">
            <a:avLst/>
          </a:prstGeom>
        </p:spPr>
        <p:txBody>
          <a:bodyPr>
            <a:normAutofit/>
          </a:bodyPr>
          <a:lstStyle/>
          <a:p>
            <a:pPr marL="838467" indent="-838467" defTabSz="896111">
              <a:spcBef>
                <a:spcPts val="1400"/>
              </a:spcBef>
              <a:buFontTx/>
              <a:buAutoNum type="arabicPeriod"/>
              <a:defRPr sz="6272"/>
            </a:pPr>
            <a:r>
              <a:t>Establish commitment of stakeholders</a:t>
            </a:r>
          </a:p>
          <a:p>
            <a:pPr marL="838467" indent="-838467" defTabSz="896111">
              <a:spcBef>
                <a:spcPts val="1400"/>
              </a:spcBef>
              <a:buFontTx/>
              <a:buAutoNum type="arabicPeriod"/>
              <a:defRPr sz="6272"/>
            </a:pPr>
            <a:r>
              <a:t>Develop a shared vision</a:t>
            </a:r>
          </a:p>
          <a:p>
            <a:pPr marL="838467" indent="-838467" defTabSz="896111">
              <a:spcBef>
                <a:spcPts val="1400"/>
              </a:spcBef>
              <a:buFontTx/>
              <a:buAutoNum type="arabicPeriod"/>
              <a:defRPr sz="6272"/>
            </a:pPr>
            <a:r>
              <a:t>Identify data, expertise, challenges</a:t>
            </a:r>
          </a:p>
          <a:p>
            <a:pPr marL="838467" indent="-838467" defTabSz="896111">
              <a:spcBef>
                <a:spcPts val="1400"/>
              </a:spcBef>
              <a:buFontTx/>
              <a:buAutoNum type="arabicPeriod"/>
              <a:defRPr sz="6272"/>
            </a:pPr>
            <a:r>
              <a:t>Identify leadership</a:t>
            </a:r>
          </a:p>
          <a:p>
            <a:pPr marL="838467" indent="-838467" defTabSz="896111">
              <a:spcBef>
                <a:spcPts val="1400"/>
              </a:spcBef>
              <a:buFontTx/>
              <a:buAutoNum type="arabicPeriod"/>
              <a:defRPr sz="6272"/>
            </a:pPr>
            <a:r>
              <a:t>Select strategies and interventions</a:t>
            </a:r>
          </a:p>
          <a:p>
            <a:pPr marL="838467" indent="-838467" defTabSz="896111">
              <a:spcBef>
                <a:spcPts val="1400"/>
              </a:spcBef>
              <a:buFontTx/>
              <a:buAutoNum type="arabicPeriod"/>
              <a:defRPr sz="6272"/>
            </a:pPr>
            <a:r>
              <a:t>Create short-term wins, consolidate and build on gains</a:t>
            </a:r>
          </a:p>
          <a:p>
            <a:pPr marL="838467" indent="-838467" defTabSz="896111">
              <a:spcBef>
                <a:spcPts val="1400"/>
              </a:spcBef>
              <a:buFontTx/>
              <a:buAutoNum type="arabicPeriod"/>
              <a:defRPr sz="6272"/>
            </a:pPr>
            <a:r>
              <a:t>Monitor impact, adjust strategies</a:t>
            </a:r>
          </a:p>
          <a:p>
            <a:pPr marL="838467" indent="-838467" defTabSz="896111">
              <a:spcBef>
                <a:spcPts val="1400"/>
              </a:spcBef>
              <a:buFontTx/>
              <a:buAutoNum type="arabicPeriod"/>
              <a:defRPr sz="6272"/>
            </a:pPr>
            <a:r>
              <a:t>Institutionalize the changes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7396-BF9A-B645-BAA3-011BA13E2EFC}"/>
              </a:ext>
            </a:extLst>
          </p:cNvPr>
          <p:cNvSpPr>
            <a:spLocks noGrp="1"/>
          </p:cNvSpPr>
          <p:nvPr>
            <p:ph type="title"/>
          </p:nvPr>
        </p:nvSpPr>
        <p:spPr/>
        <p:txBody>
          <a:bodyPr>
            <a:normAutofit/>
          </a:bodyPr>
          <a:lstStyle/>
          <a:p>
            <a:r>
              <a:rPr lang="en-CA" dirty="0"/>
              <a:t>Vehicle for driving program improvement: assessment</a:t>
            </a:r>
          </a:p>
        </p:txBody>
      </p:sp>
      <p:sp>
        <p:nvSpPr>
          <p:cNvPr id="3" name="Text Placeholder 2">
            <a:extLst>
              <a:ext uri="{FF2B5EF4-FFF2-40B4-BE49-F238E27FC236}">
                <a16:creationId xmlns:a16="http://schemas.microsoft.com/office/drawing/2014/main" id="{FC66BB99-0158-C841-B8B0-01E7CCAE9675}"/>
              </a:ext>
            </a:extLst>
          </p:cNvPr>
          <p:cNvSpPr>
            <a:spLocks noGrp="1"/>
          </p:cNvSpPr>
          <p:nvPr>
            <p:ph type="body" idx="1"/>
          </p:nvPr>
        </p:nvSpPr>
        <p:spPr/>
        <p:txBody>
          <a:bodyPr/>
          <a:lstStyle/>
          <a:p>
            <a:endParaRPr lang="en-CA"/>
          </a:p>
        </p:txBody>
      </p:sp>
      <p:pic>
        <p:nvPicPr>
          <p:cNvPr id="4" name="Picture 3" descr="LOGO.png">
            <a:extLst>
              <a:ext uri="{FF2B5EF4-FFF2-40B4-BE49-F238E27FC236}">
                <a16:creationId xmlns:a16="http://schemas.microsoft.com/office/drawing/2014/main" id="{A92DCBE4-A6BA-7A43-80EF-1183760C4F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373595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Learning results from what the learner does and thinks and only from what the learner does and thinks. The teacher can advance learning only by influencing what the student does to learn."/>
          <p:cNvSpPr txBox="1">
            <a:spLocks noGrp="1"/>
          </p:cNvSpPr>
          <p:nvPr>
            <p:ph type="title"/>
          </p:nvPr>
        </p:nvSpPr>
        <p:spPr>
          <a:xfrm>
            <a:off x="1965015" y="8962483"/>
            <a:ext cx="20453970" cy="2724152"/>
          </a:xfrm>
          <a:prstGeom prst="rect">
            <a:avLst/>
          </a:prstGeom>
        </p:spPr>
        <p:txBody>
          <a:bodyPr/>
          <a:lstStyle>
            <a:lvl1pPr>
              <a:spcBef>
                <a:spcPts val="900"/>
              </a:spcBef>
              <a:defRPr sz="5400" b="0" cap="none">
                <a:latin typeface="Helvetica Light"/>
                <a:ea typeface="Helvetica Light"/>
                <a:cs typeface="Helvetica Light"/>
                <a:sym typeface="Helvetica Light"/>
              </a:defRPr>
            </a:lvl1pPr>
          </a:lstStyle>
          <a:p>
            <a:r>
              <a:rPr dirty="0"/>
              <a:t>Learning results from what the learner does and thinks and only from what the learner does and thinks. The teacher can advance learning only by influencing what the student does to learn. </a:t>
            </a:r>
          </a:p>
        </p:txBody>
      </p:sp>
      <p:sp>
        <p:nvSpPr>
          <p:cNvPr id="810" name="Herbert Simon"/>
          <p:cNvSpPr txBox="1">
            <a:spLocks noGrp="1"/>
          </p:cNvSpPr>
          <p:nvPr>
            <p:ph type="body" idx="1"/>
          </p:nvPr>
        </p:nvSpPr>
        <p:spPr>
          <a:xfrm>
            <a:off x="1965016" y="5962108"/>
            <a:ext cx="15544802" cy="3000376"/>
          </a:xfrm>
          <a:prstGeom prst="rect">
            <a:avLst/>
          </a:prstGeom>
        </p:spPr>
        <p:txBody>
          <a:bodyPr/>
          <a:lstStyle>
            <a:lvl1pPr>
              <a:defRPr sz="5800"/>
            </a:lvl1pPr>
          </a:lstStyle>
          <a:p>
            <a:r>
              <a:rPr dirty="0"/>
              <a:t>Herbert Simon</a:t>
            </a:r>
          </a:p>
        </p:txBody>
      </p:sp>
      <p:sp>
        <p:nvSpPr>
          <p:cNvPr id="811" name="Slide Number"/>
          <p:cNvSpPr txBox="1">
            <a:spLocks noGrp="1"/>
          </p:cNvSpPr>
          <p:nvPr>
            <p:ph type="sldNum" sz="quarter" idx="12"/>
          </p:nvPr>
        </p:nvSpPr>
        <p:spPr>
          <a:xfrm>
            <a:off x="19906337" y="12808584"/>
            <a:ext cx="515262" cy="538479"/>
          </a:xfrm>
          <a:prstGeom prst="rect">
            <a:avLst/>
          </a:prstGeom>
          <a:extLst>
            <a:ext uri="{C572A759-6A51-4108-AA02-DFA0A04FC94B}">
              <ma14:wrappingTextBoxFlag xmlns="" xmlns:ma14="http://schemas.microsoft.com/office/mac/drawingml/2011/main" val="1"/>
            </a:ext>
          </a:extLst>
        </p:spPr>
        <p:txBody>
          <a:bodyPr/>
          <a:lstStyle>
            <a:lvl1pPr defTabSz="914400"/>
          </a:lstStyle>
          <a:p>
            <a:fld id="{86CB4B4D-7CA3-9044-876B-883B54F8677D}" type="slidenum">
              <a:t>7</a:t>
            </a:fld>
            <a:endParaRPr/>
          </a:p>
        </p:txBody>
      </p:sp>
      <p:pic>
        <p:nvPicPr>
          <p:cNvPr id="5" name="Picture 4" descr="LOGO.png">
            <a:extLst>
              <a:ext uri="{FF2B5EF4-FFF2-40B4-BE49-F238E27FC236}">
                <a16:creationId xmlns:a16="http://schemas.microsoft.com/office/drawing/2014/main" id="{F6EE22A2-C9FD-AC45-9490-F3342CA86E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31952" y="255260"/>
            <a:ext cx="2878460" cy="2197664"/>
          </a:xfrm>
          <a:prstGeom prst="rect">
            <a:avLst/>
          </a:prstGeom>
        </p:spPr>
      </p:pic>
    </p:spTree>
    <p:extLst>
      <p:ext uri="{BB962C8B-B14F-4D97-AF65-F5344CB8AC3E}">
        <p14:creationId xmlns:p14="http://schemas.microsoft.com/office/powerpoint/2010/main" val="393863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816378" y="4518861"/>
            <a:ext cx="4756376" cy="4803406"/>
          </a:xfrm>
          <a:prstGeom prst="rect">
            <a:avLst/>
          </a:prstGeom>
          <a:solidFill>
            <a:srgbClr val="00224F"/>
          </a:solidFill>
          <a:ln>
            <a:noFill/>
          </a:ln>
          <a:effectLst/>
          <a:extLst/>
        </p:spPr>
        <p:txBody>
          <a:bodyPr rot="0" vert="horz" wrap="square" lIns="182880" tIns="182880" rIns="182880" bIns="182880" anchor="t" anchorCtr="0" upright="1">
            <a:noAutofit/>
          </a:bodyPr>
          <a:lstStyle/>
          <a:p>
            <a:endParaRPr lang="en-US" sz="10000" kern="1200">
              <a:cs typeface="Palatino Linotype"/>
            </a:endParaRPr>
          </a:p>
        </p:txBody>
      </p:sp>
      <p:sp>
        <p:nvSpPr>
          <p:cNvPr id="7" name="Rectangle 6"/>
          <p:cNvSpPr>
            <a:spLocks noChangeArrowheads="1"/>
          </p:cNvSpPr>
          <p:nvPr/>
        </p:nvSpPr>
        <p:spPr bwMode="auto">
          <a:xfrm>
            <a:off x="7308761" y="4477227"/>
            <a:ext cx="4888238" cy="4803406"/>
          </a:xfrm>
          <a:prstGeom prst="rect">
            <a:avLst/>
          </a:prstGeom>
          <a:solidFill>
            <a:srgbClr val="800000"/>
          </a:solidFill>
          <a:ln>
            <a:noFill/>
          </a:ln>
          <a:effectLst/>
          <a:extLst/>
        </p:spPr>
        <p:txBody>
          <a:bodyPr rot="0" vert="horz" wrap="square" lIns="182880" tIns="182880" rIns="182880" bIns="182880" anchor="t" anchorCtr="0" upright="1">
            <a:noAutofit/>
          </a:bodyPr>
          <a:lstStyle/>
          <a:p>
            <a:endParaRPr lang="en-US" sz="10000" kern="1200">
              <a:cs typeface="Palatino Linotype"/>
            </a:endParaRPr>
          </a:p>
        </p:txBody>
      </p:sp>
      <p:sp>
        <p:nvSpPr>
          <p:cNvPr id="8" name="Rectangle 7"/>
          <p:cNvSpPr>
            <a:spLocks noChangeArrowheads="1"/>
          </p:cNvSpPr>
          <p:nvPr/>
        </p:nvSpPr>
        <p:spPr bwMode="auto">
          <a:xfrm>
            <a:off x="13124973" y="4518861"/>
            <a:ext cx="4692754" cy="4803406"/>
          </a:xfrm>
          <a:prstGeom prst="rect">
            <a:avLst/>
          </a:prstGeom>
          <a:solidFill>
            <a:srgbClr val="F2BC00"/>
          </a:solidFill>
          <a:ln>
            <a:noFill/>
          </a:ln>
          <a:effectLst/>
          <a:extLst/>
        </p:spPr>
        <p:txBody>
          <a:bodyPr rot="0" vert="horz" wrap="square" lIns="182880" tIns="182880" rIns="182880" bIns="182880" anchor="t" anchorCtr="0" upright="1">
            <a:noAutofit/>
          </a:bodyPr>
          <a:lstStyle/>
          <a:p>
            <a:endParaRPr lang="en-US" sz="10000" kern="1200">
              <a:cs typeface="Palatino Linotype"/>
            </a:endParaRPr>
          </a:p>
        </p:txBody>
      </p:sp>
      <p:graphicFrame>
        <p:nvGraphicFramePr>
          <p:cNvPr id="9" name="Content Placeholder 3"/>
          <p:cNvGraphicFramePr>
            <a:graphicFrameLocks noGrp="1"/>
          </p:cNvGraphicFramePr>
          <p:nvPr>
            <p:extLst/>
          </p:nvPr>
        </p:nvGraphicFramePr>
        <p:xfrm>
          <a:off x="1785227" y="3747931"/>
          <a:ext cx="15786650" cy="6141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hevron 9"/>
          <p:cNvSpPr/>
          <p:nvPr/>
        </p:nvSpPr>
        <p:spPr>
          <a:xfrm>
            <a:off x="17599261" y="5226414"/>
            <a:ext cx="1382130" cy="3184704"/>
          </a:xfrm>
          <a:prstGeom prst="chevron">
            <a:avLst>
              <a:gd name="adj" fmla="val 62310"/>
            </a:avLst>
          </a:prstGeom>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0000" kern="1200">
              <a:latin typeface="+mj-lt"/>
            </a:endParaRPr>
          </a:p>
        </p:txBody>
      </p:sp>
      <p:sp>
        <p:nvSpPr>
          <p:cNvPr id="11" name="TextBox 10"/>
          <p:cNvSpPr txBox="1"/>
          <p:nvPr/>
        </p:nvSpPr>
        <p:spPr>
          <a:xfrm>
            <a:off x="1325314" y="901460"/>
            <a:ext cx="5374712" cy="2308324"/>
          </a:xfrm>
          <a:prstGeom prst="rect">
            <a:avLst/>
          </a:prstGeom>
          <a:noFill/>
        </p:spPr>
        <p:txBody>
          <a:bodyPr wrap="square" rtlCol="0">
            <a:spAutoFit/>
          </a:bodyPr>
          <a:lstStyle/>
          <a:p>
            <a:pPr marL="342900" indent="-342900">
              <a:buFont typeface="Arial"/>
              <a:buChar char="•"/>
            </a:pPr>
            <a:r>
              <a:rPr lang="en-US" sz="3600" kern="1200" dirty="0">
                <a:cs typeface="Lucida Sans"/>
              </a:rPr>
              <a:t>Prior knowledge</a:t>
            </a:r>
          </a:p>
          <a:p>
            <a:pPr marL="342900" indent="-342900">
              <a:buFont typeface="Arial"/>
              <a:buChar char="•"/>
            </a:pPr>
            <a:r>
              <a:rPr lang="en-US" sz="3600" kern="1200" dirty="0">
                <a:cs typeface="Lucida Sans"/>
              </a:rPr>
              <a:t>Characteristics of learners</a:t>
            </a:r>
          </a:p>
          <a:p>
            <a:pPr marL="342900" indent="-342900">
              <a:buFont typeface="Arial"/>
              <a:buChar char="•"/>
            </a:pPr>
            <a:r>
              <a:rPr lang="en-US" sz="3600" kern="1200" dirty="0">
                <a:cs typeface="Lucida Sans"/>
              </a:rPr>
              <a:t>Learning environment </a:t>
            </a:r>
          </a:p>
          <a:p>
            <a:endParaRPr lang="en-US" sz="3600" kern="1200" dirty="0">
              <a:cs typeface="Lucida Sans"/>
            </a:endParaRPr>
          </a:p>
        </p:txBody>
      </p:sp>
      <p:sp>
        <p:nvSpPr>
          <p:cNvPr id="12" name="TextBox 11"/>
          <p:cNvSpPr txBox="1"/>
          <p:nvPr/>
        </p:nvSpPr>
        <p:spPr>
          <a:xfrm>
            <a:off x="7048334" y="901461"/>
            <a:ext cx="5205572" cy="2308324"/>
          </a:xfrm>
          <a:prstGeom prst="rect">
            <a:avLst/>
          </a:prstGeom>
          <a:noFill/>
        </p:spPr>
        <p:txBody>
          <a:bodyPr wrap="square" rtlCol="0">
            <a:spAutoFit/>
          </a:bodyPr>
          <a:lstStyle/>
          <a:p>
            <a:pPr marL="342900" indent="-342900">
              <a:buFont typeface="Arial"/>
              <a:buChar char="•"/>
            </a:pPr>
            <a:r>
              <a:rPr lang="en-US" sz="3600" kern="1200" dirty="0">
                <a:cs typeface="Lucida Sans"/>
              </a:rPr>
              <a:t>Course learning outcomes</a:t>
            </a:r>
          </a:p>
          <a:p>
            <a:pPr marL="342900" indent="-342900">
              <a:buFont typeface="Arial"/>
              <a:buChar char="•"/>
            </a:pPr>
            <a:r>
              <a:rPr lang="en-US" sz="3600" kern="1200" dirty="0">
                <a:cs typeface="Lucida Sans"/>
              </a:rPr>
              <a:t>Role of the unit/module</a:t>
            </a:r>
          </a:p>
          <a:p>
            <a:pPr marL="342900" indent="-342900">
              <a:buFont typeface="Arial"/>
              <a:buChar char="•"/>
            </a:pPr>
            <a:r>
              <a:rPr lang="en-US" sz="3600" kern="1200" dirty="0">
                <a:cs typeface="Lucida Sans"/>
              </a:rPr>
              <a:t>Personal expectations</a:t>
            </a:r>
          </a:p>
        </p:txBody>
      </p:sp>
      <p:sp>
        <p:nvSpPr>
          <p:cNvPr id="13" name="TextBox 12"/>
          <p:cNvSpPr txBox="1"/>
          <p:nvPr/>
        </p:nvSpPr>
        <p:spPr>
          <a:xfrm>
            <a:off x="19009446" y="908741"/>
            <a:ext cx="4801552" cy="2862322"/>
          </a:xfrm>
          <a:prstGeom prst="rect">
            <a:avLst/>
          </a:prstGeom>
          <a:noFill/>
        </p:spPr>
        <p:txBody>
          <a:bodyPr wrap="square" rtlCol="0">
            <a:spAutoFit/>
          </a:bodyPr>
          <a:lstStyle/>
          <a:p>
            <a:pPr marL="685800" indent="-685800">
              <a:buFont typeface="Arial" charset="0"/>
              <a:buChar char="•"/>
            </a:pPr>
            <a:r>
              <a:rPr lang="en-US" sz="3600" kern="1200" dirty="0">
                <a:cs typeface="Lucida Sans"/>
              </a:rPr>
              <a:t>Sector-based accountability</a:t>
            </a:r>
          </a:p>
          <a:p>
            <a:pPr marL="685800" indent="-685800">
              <a:buFont typeface="Arial" charset="0"/>
              <a:buChar char="•"/>
            </a:pPr>
            <a:r>
              <a:rPr lang="en-US" sz="3600" kern="1200" dirty="0">
                <a:cs typeface="Lucida Sans"/>
              </a:rPr>
              <a:t>Assessment principles and policies</a:t>
            </a:r>
          </a:p>
        </p:txBody>
      </p:sp>
      <p:sp>
        <p:nvSpPr>
          <p:cNvPr id="14" name="TextBox 13"/>
          <p:cNvSpPr txBox="1"/>
          <p:nvPr/>
        </p:nvSpPr>
        <p:spPr>
          <a:xfrm>
            <a:off x="12602214" y="901460"/>
            <a:ext cx="6058924" cy="3416320"/>
          </a:xfrm>
          <a:prstGeom prst="rect">
            <a:avLst/>
          </a:prstGeom>
          <a:noFill/>
        </p:spPr>
        <p:txBody>
          <a:bodyPr wrap="square" rtlCol="0">
            <a:spAutoFit/>
          </a:bodyPr>
          <a:lstStyle/>
          <a:p>
            <a:pPr marL="342900" indent="-342900">
              <a:buFont typeface="Arial"/>
              <a:buChar char="•"/>
            </a:pPr>
            <a:r>
              <a:rPr lang="en-US" sz="3600" kern="1200" dirty="0">
                <a:cs typeface="Lucida Sans"/>
              </a:rPr>
              <a:t>Program learning outcomes</a:t>
            </a:r>
          </a:p>
          <a:p>
            <a:pPr marL="342900" indent="-342900">
              <a:buFont typeface="Arial"/>
              <a:buChar char="•"/>
            </a:pPr>
            <a:r>
              <a:rPr lang="en-US" sz="3600" kern="1200" dirty="0">
                <a:cs typeface="Lucida Sans"/>
              </a:rPr>
              <a:t>Departmental, disciplinary norms</a:t>
            </a:r>
          </a:p>
          <a:p>
            <a:pPr marL="342900" indent="-342900">
              <a:buFont typeface="Arial"/>
              <a:buChar char="•"/>
            </a:pPr>
            <a:r>
              <a:rPr lang="en-US" sz="3600" kern="1200" dirty="0">
                <a:cs typeface="Lucida Sans"/>
              </a:rPr>
              <a:t>Professional, vocational or employment-related requirements</a:t>
            </a:r>
          </a:p>
        </p:txBody>
      </p:sp>
      <p:sp>
        <p:nvSpPr>
          <p:cNvPr id="15" name="TextBox 14"/>
          <p:cNvSpPr txBox="1"/>
          <p:nvPr/>
        </p:nvSpPr>
        <p:spPr>
          <a:xfrm>
            <a:off x="19155747" y="9907706"/>
            <a:ext cx="4990682" cy="1938992"/>
          </a:xfrm>
          <a:prstGeom prst="rect">
            <a:avLst/>
          </a:prstGeom>
          <a:noFill/>
        </p:spPr>
        <p:txBody>
          <a:bodyPr wrap="square" rtlCol="0">
            <a:spAutoFit/>
          </a:bodyPr>
          <a:lstStyle/>
          <a:p>
            <a:r>
              <a:rPr lang="en-US" sz="4000" kern="1200" dirty="0">
                <a:cs typeface="Lucida Sans"/>
              </a:rPr>
              <a:t>To advance research</a:t>
            </a:r>
          </a:p>
          <a:p>
            <a:r>
              <a:rPr lang="en-US" sz="4000" kern="1200" dirty="0">
                <a:cs typeface="Lucida Sans"/>
              </a:rPr>
              <a:t>excellence, leadership and innovation</a:t>
            </a:r>
          </a:p>
        </p:txBody>
      </p:sp>
      <p:sp>
        <p:nvSpPr>
          <p:cNvPr id="16" name="TextBox 15"/>
          <p:cNvSpPr txBox="1"/>
          <p:nvPr/>
        </p:nvSpPr>
        <p:spPr>
          <a:xfrm>
            <a:off x="1621466" y="9907706"/>
            <a:ext cx="4896536" cy="3416320"/>
          </a:xfrm>
          <a:prstGeom prst="rect">
            <a:avLst/>
          </a:prstGeom>
          <a:noFill/>
        </p:spPr>
        <p:txBody>
          <a:bodyPr wrap="square" rtlCol="0">
            <a:spAutoFit/>
          </a:bodyPr>
          <a:lstStyle/>
          <a:p>
            <a:r>
              <a:rPr lang="en-US" sz="3600" dirty="0">
                <a:cs typeface="Lucida Sans"/>
              </a:rPr>
              <a:t>To s</a:t>
            </a:r>
            <a:r>
              <a:rPr lang="en-US" sz="3600" kern="1200" dirty="0">
                <a:cs typeface="Lucida Sans"/>
              </a:rPr>
              <a:t>upport learning (formative)</a:t>
            </a:r>
          </a:p>
          <a:p>
            <a:r>
              <a:rPr lang="en-US" sz="3600" dirty="0">
                <a:cs typeface="Lucida Sans"/>
              </a:rPr>
              <a:t>To quantify achievement (summative)</a:t>
            </a:r>
          </a:p>
          <a:p>
            <a:r>
              <a:rPr lang="en-US" sz="3600" kern="1200" dirty="0">
                <a:cs typeface="Lucida Sans"/>
              </a:rPr>
              <a:t>As a learning tool (I.e. self/ peer-evaluation)</a:t>
            </a:r>
          </a:p>
        </p:txBody>
      </p:sp>
      <p:sp>
        <p:nvSpPr>
          <p:cNvPr id="17" name="TextBox 16"/>
          <p:cNvSpPr txBox="1"/>
          <p:nvPr/>
        </p:nvSpPr>
        <p:spPr>
          <a:xfrm>
            <a:off x="7303658" y="9907707"/>
            <a:ext cx="4950248" cy="1754326"/>
          </a:xfrm>
          <a:prstGeom prst="rect">
            <a:avLst/>
          </a:prstGeom>
          <a:noFill/>
        </p:spPr>
        <p:txBody>
          <a:bodyPr wrap="square" rtlCol="0">
            <a:spAutoFit/>
          </a:bodyPr>
          <a:lstStyle/>
          <a:p>
            <a:r>
              <a:rPr lang="en-US" sz="3600" kern="1200" dirty="0">
                <a:cs typeface="Lucida Sans"/>
              </a:rPr>
              <a:t>To justify grades and inform evidence-based decision making</a:t>
            </a:r>
          </a:p>
        </p:txBody>
      </p:sp>
      <p:sp>
        <p:nvSpPr>
          <p:cNvPr id="18" name="TextBox 17"/>
          <p:cNvSpPr txBox="1"/>
          <p:nvPr/>
        </p:nvSpPr>
        <p:spPr>
          <a:xfrm>
            <a:off x="13039563" y="9886309"/>
            <a:ext cx="4692754" cy="2308324"/>
          </a:xfrm>
          <a:prstGeom prst="rect">
            <a:avLst/>
          </a:prstGeom>
          <a:noFill/>
        </p:spPr>
        <p:txBody>
          <a:bodyPr wrap="square" rtlCol="0">
            <a:spAutoFit/>
          </a:bodyPr>
          <a:lstStyle/>
          <a:p>
            <a:r>
              <a:rPr lang="en-US" sz="3600" dirty="0">
                <a:cs typeface="Lucida Sans"/>
              </a:rPr>
              <a:t>For certification, </a:t>
            </a:r>
            <a:r>
              <a:rPr lang="en-US" sz="3600" kern="1200" dirty="0">
                <a:cs typeface="Lucida Sans"/>
              </a:rPr>
              <a:t>accountability and continuous improvement</a:t>
            </a:r>
          </a:p>
        </p:txBody>
      </p:sp>
      <p:sp>
        <p:nvSpPr>
          <p:cNvPr id="19" name="TextBox 18"/>
          <p:cNvSpPr txBox="1"/>
          <p:nvPr/>
        </p:nvSpPr>
        <p:spPr>
          <a:xfrm rot="16200000">
            <a:off x="-903098" y="10937962"/>
            <a:ext cx="3633356" cy="1323439"/>
          </a:xfrm>
          <a:prstGeom prst="rect">
            <a:avLst/>
          </a:prstGeom>
          <a:noFill/>
        </p:spPr>
        <p:txBody>
          <a:bodyPr wrap="square" rtlCol="0">
            <a:spAutoFit/>
          </a:bodyPr>
          <a:lstStyle/>
          <a:p>
            <a:pPr algn="ctr"/>
            <a:r>
              <a:rPr lang="en-US" sz="4000" b="1" kern="1200" dirty="0">
                <a:solidFill>
                  <a:srgbClr val="800000"/>
                </a:solidFill>
                <a:cs typeface="Lucida Sans"/>
              </a:rPr>
              <a:t>Rationale for assessment</a:t>
            </a:r>
          </a:p>
        </p:txBody>
      </p:sp>
      <p:grpSp>
        <p:nvGrpSpPr>
          <p:cNvPr id="23" name="Group 22"/>
          <p:cNvGrpSpPr/>
          <p:nvPr/>
        </p:nvGrpSpPr>
        <p:grpSpPr>
          <a:xfrm>
            <a:off x="19295444" y="4936414"/>
            <a:ext cx="4530600" cy="4385856"/>
            <a:chOff x="7213599" y="1968500"/>
            <a:chExt cx="1011767" cy="1388034"/>
          </a:xfrm>
        </p:grpSpPr>
        <p:sp>
          <p:nvSpPr>
            <p:cNvPr id="24" name="Rectangle 23"/>
            <p:cNvSpPr/>
            <p:nvPr/>
          </p:nvSpPr>
          <p:spPr>
            <a:xfrm>
              <a:off x="7315199" y="2604863"/>
              <a:ext cx="825501" cy="751671"/>
            </a:xfrm>
            <a:prstGeom prst="rect">
              <a:avLst/>
            </a:prstGeom>
            <a:solidFill>
              <a:srgbClr val="6B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25" name="Isosceles Triangle 42"/>
            <p:cNvSpPr/>
            <p:nvPr/>
          </p:nvSpPr>
          <p:spPr>
            <a:xfrm>
              <a:off x="7213599" y="1968500"/>
              <a:ext cx="1011767" cy="614767"/>
            </a:xfrm>
            <a:prstGeom prst="triangl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26" name="Rectangle 25"/>
            <p:cNvSpPr/>
            <p:nvPr/>
          </p:nvSpPr>
          <p:spPr>
            <a:xfrm>
              <a:off x="7378700" y="2604263"/>
              <a:ext cx="143933" cy="310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27" name="Oval 26"/>
            <p:cNvSpPr/>
            <p:nvPr/>
          </p:nvSpPr>
          <p:spPr>
            <a:xfrm>
              <a:off x="7645400" y="2109035"/>
              <a:ext cx="156633" cy="1938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28" name="Delay 27"/>
            <p:cNvSpPr/>
            <p:nvPr/>
          </p:nvSpPr>
          <p:spPr>
            <a:xfrm rot="16200000">
              <a:off x="7541262" y="3038879"/>
              <a:ext cx="386080" cy="249227"/>
            </a:xfrm>
            <a:prstGeom prst="flowChartDelay">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29" name="Rectangle 28"/>
            <p:cNvSpPr/>
            <p:nvPr/>
          </p:nvSpPr>
          <p:spPr>
            <a:xfrm>
              <a:off x="7378700" y="2979048"/>
              <a:ext cx="143933" cy="191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30" name="Rectangle 29"/>
            <p:cNvSpPr/>
            <p:nvPr/>
          </p:nvSpPr>
          <p:spPr>
            <a:xfrm>
              <a:off x="7658100" y="2604263"/>
              <a:ext cx="143933" cy="310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31" name="Rectangle 30"/>
            <p:cNvSpPr/>
            <p:nvPr/>
          </p:nvSpPr>
          <p:spPr>
            <a:xfrm>
              <a:off x="7931785" y="2601390"/>
              <a:ext cx="143933" cy="310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sp>
          <p:nvSpPr>
            <p:cNvPr id="32" name="Rectangle 31"/>
            <p:cNvSpPr/>
            <p:nvPr/>
          </p:nvSpPr>
          <p:spPr>
            <a:xfrm>
              <a:off x="7931785" y="2979048"/>
              <a:ext cx="143933" cy="191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000" kern="1200">
                <a:latin typeface="+mj-lt"/>
                <a:cs typeface="Palatino Linotype"/>
              </a:endParaRPr>
            </a:p>
          </p:txBody>
        </p:sp>
      </p:grpSp>
      <p:sp>
        <p:nvSpPr>
          <p:cNvPr id="33" name="TextBox 32"/>
          <p:cNvSpPr txBox="1"/>
          <p:nvPr/>
        </p:nvSpPr>
        <p:spPr>
          <a:xfrm>
            <a:off x="19816773" y="6012862"/>
            <a:ext cx="3696518" cy="830997"/>
          </a:xfrm>
          <a:prstGeom prst="rect">
            <a:avLst/>
          </a:prstGeom>
          <a:noFill/>
        </p:spPr>
        <p:txBody>
          <a:bodyPr wrap="square" rtlCol="0">
            <a:spAutoFit/>
          </a:bodyPr>
          <a:lstStyle/>
          <a:p>
            <a:pPr algn="ctr"/>
            <a:r>
              <a:rPr lang="en-US" sz="4800" b="1" kern="1200" dirty="0">
                <a:solidFill>
                  <a:schemeClr val="bg1"/>
                </a:solidFill>
                <a:ea typeface="Lucida Sans" charset="0"/>
                <a:cs typeface="Lucida Sans" charset="0"/>
              </a:rPr>
              <a:t>Institution</a:t>
            </a:r>
          </a:p>
        </p:txBody>
      </p:sp>
      <p:sp>
        <p:nvSpPr>
          <p:cNvPr id="34" name="TextBox 33"/>
          <p:cNvSpPr txBox="1"/>
          <p:nvPr/>
        </p:nvSpPr>
        <p:spPr>
          <a:xfrm rot="16200000">
            <a:off x="-1312959" y="1982074"/>
            <a:ext cx="4196406" cy="707886"/>
          </a:xfrm>
          <a:prstGeom prst="rect">
            <a:avLst/>
          </a:prstGeom>
          <a:noFill/>
        </p:spPr>
        <p:txBody>
          <a:bodyPr wrap="square" rtlCol="0">
            <a:spAutoFit/>
          </a:bodyPr>
          <a:lstStyle/>
          <a:p>
            <a:pPr algn="ctr"/>
            <a:r>
              <a:rPr lang="en-US" sz="4000" b="1" kern="1200" dirty="0">
                <a:solidFill>
                  <a:srgbClr val="800000"/>
                </a:solidFill>
                <a:cs typeface="Lucida Sans"/>
              </a:rPr>
              <a:t>Considerations</a:t>
            </a:r>
          </a:p>
        </p:txBody>
      </p:sp>
    </p:spTree>
    <p:extLst>
      <p:ext uri="{BB962C8B-B14F-4D97-AF65-F5344CB8AC3E}">
        <p14:creationId xmlns:p14="http://schemas.microsoft.com/office/powerpoint/2010/main" val="381500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Forms of Assessment</a:t>
            </a:r>
          </a:p>
        </p:txBody>
      </p:sp>
      <p:graphicFrame>
        <p:nvGraphicFramePr>
          <p:cNvPr id="4" name="Table 3"/>
          <p:cNvGraphicFramePr>
            <a:graphicFrameLocks noGrp="1"/>
          </p:cNvGraphicFramePr>
          <p:nvPr>
            <p:extLst/>
          </p:nvPr>
        </p:nvGraphicFramePr>
        <p:xfrm>
          <a:off x="1263193" y="2848431"/>
          <a:ext cx="13919298" cy="10029198"/>
        </p:xfrm>
        <a:graphic>
          <a:graphicData uri="http://schemas.openxmlformats.org/drawingml/2006/table">
            <a:tbl>
              <a:tblPr firstRow="1" bandRow="1">
                <a:tableStyleId>{5C22544A-7EE6-4342-B048-85BDC9FD1C3A}</a:tableStyleId>
              </a:tblPr>
              <a:tblGrid>
                <a:gridCol w="3674567">
                  <a:extLst>
                    <a:ext uri="{9D8B030D-6E8A-4147-A177-3AD203B41FA5}">
                      <a16:colId xmlns:a16="http://schemas.microsoft.com/office/drawing/2014/main" val="20000"/>
                    </a:ext>
                  </a:extLst>
                </a:gridCol>
                <a:gridCol w="10244731">
                  <a:extLst>
                    <a:ext uri="{9D8B030D-6E8A-4147-A177-3AD203B41FA5}">
                      <a16:colId xmlns:a16="http://schemas.microsoft.com/office/drawing/2014/main" val="20001"/>
                    </a:ext>
                  </a:extLst>
                </a:gridCol>
              </a:tblGrid>
              <a:tr h="1979601">
                <a:tc>
                  <a:txBody>
                    <a:bodyPr/>
                    <a:lstStyle/>
                    <a:p>
                      <a:r>
                        <a:rPr lang="en-US" sz="3600" dirty="0"/>
                        <a:t>Type of assessment </a:t>
                      </a:r>
                      <a:r>
                        <a:rPr lang="en-US" sz="2800" dirty="0"/>
                        <a:t>(not an exhaustive list)</a:t>
                      </a:r>
                      <a:endParaRPr lang="en-US" sz="3600" dirty="0"/>
                    </a:p>
                  </a:txBody>
                  <a:tcPr marL="274320" marR="274320" marT="274320" marB="274320"/>
                </a:tc>
                <a:tc>
                  <a:txBody>
                    <a:bodyPr/>
                    <a:lstStyle/>
                    <a:p>
                      <a:r>
                        <a:rPr lang="en-US" sz="3600" dirty="0"/>
                        <a:t>Description/ purpose</a:t>
                      </a:r>
                    </a:p>
                  </a:txBody>
                  <a:tcPr marL="274320" marR="274320" marT="274320" marB="274320"/>
                </a:tc>
                <a:extLst>
                  <a:ext uri="{0D108BD9-81ED-4DB2-BD59-A6C34878D82A}">
                    <a16:rowId xmlns:a16="http://schemas.microsoft.com/office/drawing/2014/main" val="10000"/>
                  </a:ext>
                </a:extLst>
              </a:tr>
              <a:tr h="2200750">
                <a:tc>
                  <a:txBody>
                    <a:bodyPr/>
                    <a:lstStyle/>
                    <a:p>
                      <a:r>
                        <a:rPr lang="en-US" sz="3600" b="1" dirty="0"/>
                        <a:t>Diagnostic</a:t>
                      </a:r>
                      <a:endParaRPr lang="en-US" sz="3600" dirty="0"/>
                    </a:p>
                  </a:txBody>
                  <a:tcPr marL="274320" marR="274320" marT="274320" marB="274320"/>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3600" dirty="0"/>
                        <a:t>Often used at the beginning of a course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3600" dirty="0"/>
                        <a:t>Used to gauge the learners prior knowledge and guide future instruction</a:t>
                      </a:r>
                    </a:p>
                  </a:txBody>
                  <a:tcPr marL="274320" marR="274320" marT="274320" marB="274320"/>
                </a:tc>
                <a:extLst>
                  <a:ext uri="{0D108BD9-81ED-4DB2-BD59-A6C34878D82A}">
                    <a16:rowId xmlns:a16="http://schemas.microsoft.com/office/drawing/2014/main" val="10001"/>
                  </a:ext>
                </a:extLst>
              </a:tr>
              <a:tr h="2877904">
                <a:tc>
                  <a:txBody>
                    <a:bodyPr/>
                    <a:lstStyle/>
                    <a:p>
                      <a:r>
                        <a:rPr lang="en-US" sz="3600" b="1" dirty="0"/>
                        <a:t>Formative</a:t>
                      </a:r>
                      <a:endParaRPr lang="en-US" sz="3600" dirty="0"/>
                    </a:p>
                  </a:txBody>
                  <a:tcPr marL="274320" marR="274320" marT="274320" marB="274320"/>
                </a:tc>
                <a:tc>
                  <a:txBody>
                    <a:bodyPr/>
                    <a:lstStyle/>
                    <a:p>
                      <a:pPr marL="285750" indent="-285750">
                        <a:buFont typeface="Arial" charset="0"/>
                        <a:buChar char="•"/>
                      </a:pPr>
                      <a:r>
                        <a:rPr lang="en-US" sz="3600" dirty="0"/>
                        <a:t>The use of feedback (qualitative or quantitative) to guide and improve student performance </a:t>
                      </a:r>
                    </a:p>
                    <a:p>
                      <a:pPr marL="285750" indent="-285750">
                        <a:buFont typeface="Arial" charset="0"/>
                        <a:buChar char="•"/>
                      </a:pPr>
                      <a:r>
                        <a:rPr lang="en-US" sz="3600" dirty="0"/>
                        <a:t>Does not contribute to the final mark in the course</a:t>
                      </a:r>
                    </a:p>
                  </a:txBody>
                  <a:tcPr marL="274320" marR="274320" marT="274320" marB="274320"/>
                </a:tc>
                <a:extLst>
                  <a:ext uri="{0D108BD9-81ED-4DB2-BD59-A6C34878D82A}">
                    <a16:rowId xmlns:a16="http://schemas.microsoft.com/office/drawing/2014/main" val="10002"/>
                  </a:ext>
                </a:extLst>
              </a:tr>
              <a:tr h="2877904">
                <a:tc>
                  <a:txBody>
                    <a:bodyPr/>
                    <a:lstStyle/>
                    <a:p>
                      <a:r>
                        <a:rPr lang="en-US" sz="3600" b="1" dirty="0"/>
                        <a:t>Summative</a:t>
                      </a:r>
                      <a:endParaRPr lang="en-US" sz="3600" dirty="0"/>
                    </a:p>
                  </a:txBody>
                  <a:tcPr marL="274320" marR="274320" marT="274320" marB="274320"/>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3600" dirty="0"/>
                        <a:t>Usually given at the end of a block of work</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3600" dirty="0"/>
                        <a:t>Used to gauge the degree to which the student has met the intended learning outcomes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3600" dirty="0"/>
                        <a:t>Contributes to the final mark in the course. </a:t>
                      </a:r>
                    </a:p>
                  </a:txBody>
                  <a:tcPr marL="274320" marR="274320" marT="274320" marB="27432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nvPr>
        </p:nvGraphicFramePr>
        <p:xfrm>
          <a:off x="16680910" y="2817108"/>
          <a:ext cx="5806910" cy="10650964"/>
        </p:xfrm>
        <a:graphic>
          <a:graphicData uri="http://schemas.openxmlformats.org/drawingml/2006/table">
            <a:tbl>
              <a:tblPr firstRow="1" bandRow="1">
                <a:tableStyleId>{5C22544A-7EE6-4342-B048-85BDC9FD1C3A}</a:tableStyleId>
              </a:tblPr>
              <a:tblGrid>
                <a:gridCol w="5806910">
                  <a:extLst>
                    <a:ext uri="{9D8B030D-6E8A-4147-A177-3AD203B41FA5}">
                      <a16:colId xmlns:a16="http://schemas.microsoft.com/office/drawing/2014/main" val="20000"/>
                    </a:ext>
                  </a:extLst>
                </a:gridCol>
              </a:tblGrid>
              <a:tr h="656694">
                <a:tc>
                  <a:txBody>
                    <a:bodyPr/>
                    <a:lstStyle/>
                    <a:p>
                      <a:r>
                        <a:rPr lang="en-US" sz="3600" dirty="0"/>
                        <a:t>Examples </a:t>
                      </a:r>
                    </a:p>
                  </a:txBody>
                  <a:tcPr marL="274320" marR="274320" marT="274320" marB="274320"/>
                </a:tc>
                <a:extLst>
                  <a:ext uri="{0D108BD9-81ED-4DB2-BD59-A6C34878D82A}">
                    <a16:rowId xmlns:a16="http://schemas.microsoft.com/office/drawing/2014/main" val="10000"/>
                  </a:ext>
                </a:extLst>
              </a:tr>
              <a:tr h="1496064">
                <a:tc>
                  <a:txBody>
                    <a:bodyPr/>
                    <a:lstStyle/>
                    <a:p>
                      <a:r>
                        <a:rPr lang="en-US" sz="3600" dirty="0"/>
                        <a:t>Quiz/</a:t>
                      </a:r>
                      <a:r>
                        <a:rPr lang="en-US" sz="3600" baseline="0" dirty="0"/>
                        <a:t> test/ exam (answer key)</a:t>
                      </a:r>
                    </a:p>
                  </a:txBody>
                  <a:tcPr marL="274320" marR="274320" marT="274320" marB="274320"/>
                </a:tc>
                <a:extLst>
                  <a:ext uri="{0D108BD9-81ED-4DB2-BD59-A6C34878D82A}">
                    <a16:rowId xmlns:a16="http://schemas.microsoft.com/office/drawing/2014/main" val="10001"/>
                  </a:ext>
                </a:extLst>
              </a:tr>
              <a:tr h="2350957">
                <a:tc>
                  <a:txBody>
                    <a:bodyPr/>
                    <a:lstStyle/>
                    <a:p>
                      <a:r>
                        <a:rPr lang="en-US" sz="3600" dirty="0"/>
                        <a:t>Criterion-referenced:</a:t>
                      </a:r>
                      <a:r>
                        <a:rPr lang="en-US" sz="3600" baseline="0" dirty="0"/>
                        <a:t> </a:t>
                      </a:r>
                    </a:p>
                    <a:p>
                      <a:pPr marL="285750" indent="-285750">
                        <a:buFont typeface="Arial" charset="0"/>
                        <a:buChar char="•"/>
                      </a:pPr>
                      <a:r>
                        <a:rPr lang="en-US" sz="3600" dirty="0"/>
                        <a:t>grade descriptors</a:t>
                      </a:r>
                      <a:r>
                        <a:rPr lang="en-US" sz="3600" baseline="0" dirty="0"/>
                        <a:t> </a:t>
                      </a:r>
                    </a:p>
                    <a:p>
                      <a:pPr marL="285750" indent="-285750">
                        <a:buFont typeface="Arial" charset="0"/>
                        <a:buChar char="•"/>
                      </a:pPr>
                      <a:r>
                        <a:rPr lang="en-US" sz="3600" baseline="0" dirty="0"/>
                        <a:t>rubrics </a:t>
                      </a:r>
                    </a:p>
                  </a:txBody>
                  <a:tcPr marL="274320" marR="274320" marT="274320" marB="274320">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r h="2350957">
                <a:tc>
                  <a:txBody>
                    <a:bodyPr/>
                    <a:lstStyle/>
                    <a:p>
                      <a:r>
                        <a:rPr lang="en-US" sz="3600" dirty="0"/>
                        <a:t>Answers guide (with examples</a:t>
                      </a:r>
                      <a:r>
                        <a:rPr lang="en-US" sz="3600" baseline="0" dirty="0"/>
                        <a:t> of quality responses</a:t>
                      </a:r>
                      <a:r>
                        <a:rPr lang="en-US" sz="3600" dirty="0"/>
                        <a:t>)</a:t>
                      </a:r>
                    </a:p>
                  </a:txBody>
                  <a:tcPr marL="274320" marR="274320" marT="274320" marB="274320">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3"/>
                  </a:ext>
                </a:extLst>
              </a:tr>
              <a:tr h="32058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aseline="0" dirty="0"/>
                        <a:t>Performance evaluation (expert knowledge)- verbal or written feedback</a:t>
                      </a:r>
                      <a:endParaRPr lang="en-US" sz="3600" dirty="0"/>
                    </a:p>
                  </a:txBody>
                  <a:tcPr marL="274320" marR="274320" marT="274320" marB="274320">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3" name="Rectangle 2"/>
          <p:cNvSpPr/>
          <p:nvPr/>
        </p:nvSpPr>
        <p:spPr>
          <a:xfrm>
            <a:off x="16680910" y="6868645"/>
            <a:ext cx="2199190" cy="84057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pic>
        <p:nvPicPr>
          <p:cNvPr id="7" name="Picture 6" descr="LOGO.png">
            <a:extLst>
              <a:ext uri="{FF2B5EF4-FFF2-40B4-BE49-F238E27FC236}">
                <a16:creationId xmlns:a16="http://schemas.microsoft.com/office/drawing/2014/main" id="{26F41CAC-EDEC-7343-BD72-0C4175EA6F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54951" y="255260"/>
            <a:ext cx="3355462" cy="2561848"/>
          </a:xfrm>
          <a:prstGeom prst="rect">
            <a:avLst/>
          </a:prstGeom>
        </p:spPr>
      </p:pic>
    </p:spTree>
    <p:extLst>
      <p:ext uri="{BB962C8B-B14F-4D97-AF65-F5344CB8AC3E}">
        <p14:creationId xmlns:p14="http://schemas.microsoft.com/office/powerpoint/2010/main" val="23335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9E8E5C"/>
      </a:accent1>
      <a:accent2>
        <a:srgbClr val="A09781"/>
      </a:accent2>
      <a:accent3>
        <a:srgbClr val="85776D"/>
      </a:accent3>
      <a:accent4>
        <a:srgbClr val="AEAFA9"/>
      </a:accent4>
      <a:accent5>
        <a:srgbClr val="8D878B"/>
      </a:accent5>
      <a:accent6>
        <a:srgbClr val="6B6149"/>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656</TotalTime>
  <Words>1728</Words>
  <Application>Microsoft Macintosh PowerPoint</Application>
  <PresentationFormat>Custom</PresentationFormat>
  <Paragraphs>425</Paragraphs>
  <Slides>34</Slides>
  <Notes>3</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Calibri</vt:lpstr>
      <vt:lpstr>Calibri Light</vt:lpstr>
      <vt:lpstr>Helvetica</vt:lpstr>
      <vt:lpstr>Helvetica Light</vt:lpstr>
      <vt:lpstr>Lucida Grande</vt:lpstr>
      <vt:lpstr>Lucida Sans</vt:lpstr>
      <vt:lpstr>Palatino Linotype</vt:lpstr>
      <vt:lpstr>Times</vt:lpstr>
      <vt:lpstr>Times New Roman</vt:lpstr>
      <vt:lpstr>Trebuchet MS</vt:lpstr>
      <vt:lpstr>Office Theme</vt:lpstr>
      <vt:lpstr>Network-based Outcomes Assessment for Program Improvement </vt:lpstr>
      <vt:lpstr>Network-based outcomes assessment for program improvement</vt:lpstr>
      <vt:lpstr>Workshop goals</vt:lpstr>
      <vt:lpstr>Factors influencing how to make change in Tertiary Institutions</vt:lpstr>
      <vt:lpstr>Change management in higher ed (Kezar, Kotter, Leuke)</vt:lpstr>
      <vt:lpstr>Vehicle for driving program improvement: assessment</vt:lpstr>
      <vt:lpstr>Learning results from what the learner does and thinks and only from what the learner does and thinks. The teacher can advance learning only by influencing what the student does to learn. </vt:lpstr>
      <vt:lpstr>PowerPoint Presentation</vt:lpstr>
      <vt:lpstr>Different Forms of Assessment</vt:lpstr>
      <vt:lpstr>Assessment principles</vt:lpstr>
      <vt:lpstr>PowerPoint Presentation</vt:lpstr>
      <vt:lpstr>Approaches to measuring student development and inform program improvement </vt:lpstr>
      <vt:lpstr>Using assessment data from course artefacts </vt:lpstr>
      <vt:lpstr>PowerPoint Presentation</vt:lpstr>
      <vt:lpstr>PowerPoint Presentation</vt:lpstr>
      <vt:lpstr>PowerPoint Presentation</vt:lpstr>
      <vt:lpstr>Using assessment data from course artefacts </vt:lpstr>
      <vt:lpstr>Three approaches for measuring student development to inform program improvement </vt:lpstr>
      <vt:lpstr>Three approaches to measuring student development and inform program improvement </vt:lpstr>
      <vt:lpstr>PowerPoint Presentation</vt:lpstr>
      <vt:lpstr>Significance of Effort on Score</vt:lpstr>
      <vt:lpstr>HEIghten Sub-Scores</vt:lpstr>
      <vt:lpstr>Three approaches to measuring student development and inform program improvement </vt:lpstr>
      <vt:lpstr>Three approaches for measuring student development to inform program improvement </vt:lpstr>
      <vt:lpstr>Three approaches for measuring student development to inform program improvement </vt:lpstr>
      <vt:lpstr>VALUE Outcomes assessed (2017-18)</vt:lpstr>
      <vt:lpstr>PowerPoint Presentation</vt:lpstr>
      <vt:lpstr>Calibrating, scoring, and mediating using a rubric</vt:lpstr>
      <vt:lpstr>PowerPoint Presentation</vt:lpstr>
      <vt:lpstr>PowerPoint Presentation</vt:lpstr>
      <vt:lpstr>Select one of the following…  (Please move to the relevant table)  Note: These assignments are drawn from first-year courses participating in the Cognitive Assessment Redesign project http://www.queensu.ca/qloa/home </vt:lpstr>
      <vt:lpstr>Process for rubric-based assessment</vt:lpstr>
      <vt:lpstr>Possible issues… </vt:lpstr>
      <vt:lpstr>Alignment between instruction, learning outcomes and assessment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evidence-based program improvement in Engineering</dc:title>
  <cp:lastModifiedBy>Jill Scott</cp:lastModifiedBy>
  <cp:revision>19</cp:revision>
  <dcterms:modified xsi:type="dcterms:W3CDTF">2018-10-09T00:28:50Z</dcterms:modified>
</cp:coreProperties>
</file>