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3" r:id="rId2"/>
    <p:sldMasterId id="2147483659" r:id="rId3"/>
    <p:sldMasterId id="2147483661" r:id="rId4"/>
    <p:sldMasterId id="2147483652" r:id="rId5"/>
  </p:sldMasterIdLst>
  <p:notesMasterIdLst>
    <p:notesMasterId r:id="rId19"/>
  </p:notesMasterIdLst>
  <p:sldIdLst>
    <p:sldId id="266" r:id="rId6"/>
    <p:sldId id="274" r:id="rId7"/>
    <p:sldId id="271" r:id="rId8"/>
    <p:sldId id="270" r:id="rId9"/>
    <p:sldId id="259" r:id="rId10"/>
    <p:sldId id="276" r:id="rId11"/>
    <p:sldId id="273" r:id="rId12"/>
    <p:sldId id="268" r:id="rId13"/>
    <p:sldId id="269" r:id="rId14"/>
    <p:sldId id="272" r:id="rId15"/>
    <p:sldId id="262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E2737"/>
    <a:srgbClr val="A05EB5"/>
    <a:srgbClr val="E87722"/>
    <a:srgbClr val="00A3E0"/>
    <a:srgbClr val="330072"/>
    <a:srgbClr val="F2A900"/>
    <a:srgbClr val="8F993E"/>
    <a:srgbClr val="2E1770"/>
    <a:srgbClr val="EA9C0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3" autoAdjust="0"/>
    <p:restoredTop sz="92336" autoAdjust="0"/>
  </p:normalViewPr>
  <p:slideViewPr>
    <p:cSldViewPr snapToGrid="0">
      <p:cViewPr varScale="1">
        <p:scale>
          <a:sx n="68" d="100"/>
          <a:sy n="68" d="100"/>
        </p:scale>
        <p:origin x="14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0135C-3B12-466F-8825-EAE539CC2309}" type="datetimeFigureOut">
              <a:rPr lang="en-CA" smtClean="0"/>
              <a:t>2018-10-10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1A61E-D7A6-4675-A8CF-4691984FE0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463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Joe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A61E-D7A6-4675-A8CF-4691984FE07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394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Jensen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A61E-D7A6-4675-A8CF-4691984FE07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0046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Joe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A61E-D7A6-4675-A8CF-4691984FE07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311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Joe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A61E-D7A6-4675-A8CF-4691984FE07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53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Joe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1A61E-D7A6-4675-A8CF-4691984FE07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37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Joe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A61E-D7A6-4675-A8CF-4691984FE07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84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Joe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A61E-D7A6-4675-A8CF-4691984FE07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197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Joe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A61E-D7A6-4675-A8CF-4691984FE07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03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Shirley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A61E-D7A6-4675-A8CF-4691984FE07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28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Shirley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A61E-D7A6-4675-A8CF-4691984FE07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640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Erin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A61E-D7A6-4675-A8CF-4691984FE07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0809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Jensen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A61E-D7A6-4675-A8CF-4691984FE07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288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Jensen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A61E-D7A6-4675-A8CF-4691984FE07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7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2593975"/>
            <a:ext cx="7421562" cy="3619500"/>
          </a:xfrm>
          <a:prstGeom prst="rect">
            <a:avLst/>
          </a:prstGeom>
        </p:spPr>
        <p:txBody>
          <a:bodyPr vert="horz"/>
          <a:lstStyle>
            <a:lvl1pPr>
              <a:defRPr sz="7200" cap="none" baseline="0">
                <a:latin typeface="Verdana"/>
                <a:cs typeface="Verdana"/>
              </a:defRPr>
            </a:lvl1pPr>
            <a:lvl2pPr marL="0" indent="0">
              <a:buFontTx/>
              <a:buNone/>
              <a:defRPr sz="1800" cap="none">
                <a:solidFill>
                  <a:schemeClr val="bg1"/>
                </a:solidFill>
                <a:latin typeface=""/>
              </a:defRPr>
            </a:lvl2pPr>
          </a:lstStyle>
          <a:p>
            <a:pPr lvl="0"/>
            <a:r>
              <a:rPr lang="en-CA" dirty="0" smtClean="0"/>
              <a:t>Presentation Title</a:t>
            </a:r>
          </a:p>
          <a:p>
            <a:pPr lvl="1"/>
            <a:r>
              <a:rPr lang="en-CA" dirty="0" smtClean="0"/>
              <a:t>Presenter  | 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06463" y="2593975"/>
            <a:ext cx="7421562" cy="3619500"/>
          </a:xfrm>
          <a:prstGeom prst="rect">
            <a:avLst/>
          </a:prstGeom>
        </p:spPr>
        <p:txBody>
          <a:bodyPr vert="horz"/>
          <a:lstStyle>
            <a:lvl1pPr>
              <a:defRPr sz="3200" cap="none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342900" indent="-342900">
              <a:buClr>
                <a:srgbClr val="F2A900"/>
              </a:buClr>
              <a:buFont typeface="Wingdings" charset="2"/>
              <a:buChar char="§"/>
              <a:defRPr sz="2400" cap="none">
                <a:solidFill>
                  <a:schemeClr val="bg1"/>
                </a:solidFill>
                <a:latin typeface="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Verdana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Verdana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Verdan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 smtClean="0"/>
          </a:p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8298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500" y="1868488"/>
            <a:ext cx="8445500" cy="4772025"/>
          </a:xfrm>
          <a:prstGeom prst="rect">
            <a:avLst/>
          </a:prstGeom>
        </p:spPr>
        <p:txBody>
          <a:bodyPr/>
          <a:lstStyle>
            <a:lvl2pPr marL="914400" indent="-457200">
              <a:buFont typeface="Wingdings" charset="2"/>
              <a:buChar char="§"/>
              <a:defRPr/>
            </a:lvl2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988" y="1968500"/>
            <a:ext cx="3746500" cy="4699000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1025" y="1941513"/>
            <a:ext cx="8228013" cy="4652962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8FFA-2BC6-0B48-8FA3-B43F95AF4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7FD21-7731-3344-8CE7-4161B2C0E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74399-6627-7F43-95F5-7CC8E80A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C8C1-5A97-914E-83F4-921C2282C157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4A22F-A46D-5F4B-849A-4CB24938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2ED63-E157-2C47-A697-55475921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8784-FE19-0749-AFA2-EBD8FB1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8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10FE-D27E-BF43-BE15-E28E2A0D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09E0-CFEE-124E-9859-6224C7257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DA333-7ADE-7F44-8C76-3CEADD8B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C8C1-5A97-914E-83F4-921C2282C157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B5485-0779-F043-A494-B9C26F18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0A28-3B1F-E74F-AA2D-C957AF67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8784-FE19-0749-AFA2-EBD8FB1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9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urier-Logo-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18917"/>
          </a:xfrm>
          <a:prstGeom prst="rect">
            <a:avLst/>
          </a:prstGeom>
        </p:spPr>
      </p:pic>
      <p:pic>
        <p:nvPicPr>
          <p:cNvPr id="10" name="Picture 9" descr="purpleleafbackyellowbar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0078"/>
            <a:ext cx="9144000" cy="53469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6600" kern="1200">
          <a:solidFill>
            <a:schemeClr val="bg1"/>
          </a:solidFill>
          <a:latin typeface="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Tx/>
        <a:buNone/>
        <a:defRPr sz="1800" kern="1200" cap="all" baseline="0">
          <a:solidFill>
            <a:schemeClr val="bg1"/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urpleleafbackyellowba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0078"/>
            <a:ext cx="9144000" cy="5346993"/>
          </a:xfrm>
          <a:prstGeom prst="rect">
            <a:avLst/>
          </a:prstGeom>
        </p:spPr>
      </p:pic>
      <p:pic>
        <p:nvPicPr>
          <p:cNvPr id="3" name="Picture 2" descr="Laurier-Logo-2.gi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7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6600" kern="1200">
          <a:solidFill>
            <a:schemeClr val="bg1"/>
          </a:solidFill>
          <a:latin typeface="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Tx/>
        <a:buNone/>
        <a:defRPr sz="1800" kern="1200" cap="all" baseline="0">
          <a:solidFill>
            <a:schemeClr val="bg1"/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---purple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053"/>
            <a:ext cx="9144000" cy="122001"/>
          </a:xfrm>
          <a:prstGeom prst="rect">
            <a:avLst/>
          </a:prstGeom>
        </p:spPr>
      </p:pic>
      <p:pic>
        <p:nvPicPr>
          <p:cNvPr id="7" name="Picture 6" descr="Laurier-Logo-2.gi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4"/>
            <a:ext cx="9144000" cy="1511808"/>
          </a:xfrm>
          <a:prstGeom prst="rect">
            <a:avLst/>
          </a:prstGeom>
        </p:spPr>
      </p:pic>
      <p:pic>
        <p:nvPicPr>
          <p:cNvPr id="2" name="Picture 1" descr="faded-purple-leaf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133"/>
            <a:ext cx="9144000" cy="5223867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1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rgbClr val="330072"/>
          </a:solidFill>
          <a:latin typeface="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urier-Logo-2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8"/>
            <a:ext cx="9144000" cy="1511808"/>
          </a:xfrm>
          <a:prstGeom prst="rect">
            <a:avLst/>
          </a:prstGeom>
        </p:spPr>
      </p:pic>
      <p:pic>
        <p:nvPicPr>
          <p:cNvPr id="5" name="Picture 4" descr="bar---purple.gi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851"/>
            <a:ext cx="9144000" cy="122001"/>
          </a:xfrm>
          <a:prstGeom prst="rect">
            <a:avLst/>
          </a:prstGeom>
        </p:spPr>
      </p:pic>
      <p:pic>
        <p:nvPicPr>
          <p:cNvPr id="3" name="Picture 2" descr="splitbackground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062"/>
            <a:ext cx="9144000" cy="521493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935843"/>
            <a:ext cx="3797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rgbClr val="330072"/>
          </a:solidFill>
          <a:latin typeface="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urier-Logo-2.gif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8"/>
            <a:ext cx="9144000" cy="1511808"/>
          </a:xfrm>
          <a:prstGeom prst="rect">
            <a:avLst/>
          </a:prstGeom>
        </p:spPr>
      </p:pic>
      <p:pic>
        <p:nvPicPr>
          <p:cNvPr id="5" name="Picture 4" descr="bar---purple.gif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851"/>
            <a:ext cx="9144000" cy="12200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13541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5" r:id="rId2"/>
    <p:sldLayoutId id="214748366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b="0" i="0" kern="1200">
          <a:solidFill>
            <a:schemeClr val="tx1"/>
          </a:solidFill>
          <a:latin typeface="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800" b="0" i="0" kern="1200">
          <a:solidFill>
            <a:schemeClr val="tx1"/>
          </a:solidFill>
          <a:latin typeface="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chemeClr val="tx1"/>
          </a:solidFill>
          <a:latin typeface="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chemeClr val="tx1"/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7070" y="2017506"/>
            <a:ext cx="8038755" cy="3619500"/>
          </a:xfrm>
        </p:spPr>
        <p:txBody>
          <a:bodyPr/>
          <a:lstStyle/>
          <a:p>
            <a:r>
              <a:rPr lang="en-US" sz="6000" dirty="0" smtClean="0"/>
              <a:t>Making sense of the holistic student experience </a:t>
            </a:r>
          </a:p>
          <a:p>
            <a:pPr algn="just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476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7179" y="760269"/>
            <a:ext cx="5226626" cy="69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4135" y="2345566"/>
            <a:ext cx="8445500" cy="4772025"/>
          </a:xfrm>
        </p:spPr>
        <p:txBody>
          <a:bodyPr>
            <a:normAutofit/>
          </a:bodyPr>
          <a:lstStyle/>
          <a:p>
            <a:pPr lvl="1"/>
            <a:r>
              <a:rPr lang="en-CA" sz="3600" dirty="0" smtClean="0"/>
              <a:t>Undoing the reflective work</a:t>
            </a:r>
          </a:p>
          <a:p>
            <a:pPr lvl="1"/>
            <a:r>
              <a:rPr lang="en-CA" sz="3600" dirty="0" smtClean="0"/>
              <a:t>Bringing the self back into the learning process</a:t>
            </a:r>
          </a:p>
          <a:p>
            <a:pPr lvl="1"/>
            <a:r>
              <a:rPr lang="en-CA" sz="3600" dirty="0" smtClean="0"/>
              <a:t>The importance of flexibility</a:t>
            </a:r>
          </a:p>
          <a:p>
            <a:pPr lvl="1"/>
            <a:r>
              <a:rPr lang="en-CA" sz="3600" dirty="0" smtClean="0"/>
              <a:t>Developing ‘with’ student not ‘for’ student </a:t>
            </a:r>
            <a:endParaRPr lang="en-CA" sz="3600" dirty="0"/>
          </a:p>
          <a:p>
            <a:pPr lvl="3"/>
            <a:endParaRPr lang="en-CA" dirty="0"/>
          </a:p>
          <a:p>
            <a:pPr lvl="4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13" y="248479"/>
            <a:ext cx="62417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4000" dirty="0">
                <a:solidFill>
                  <a:srgbClr val="330072"/>
                </a:solidFill>
                <a:latin typeface=""/>
              </a:rPr>
              <a:t>Challenges, Successes and Lessons from the Pilot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01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4135" y="2085975"/>
            <a:ext cx="8445500" cy="4772025"/>
          </a:xfrm>
        </p:spPr>
        <p:txBody>
          <a:bodyPr>
            <a:normAutofit/>
          </a:bodyPr>
          <a:lstStyle/>
          <a:p>
            <a:pPr lvl="1"/>
            <a:r>
              <a:rPr lang="en-CA" sz="3600" dirty="0" smtClean="0"/>
              <a:t>Next steps…</a:t>
            </a:r>
          </a:p>
          <a:p>
            <a:pPr marL="457200" lvl="1" indent="0">
              <a:buNone/>
            </a:pPr>
            <a:r>
              <a:rPr lang="en-CA" sz="3600" dirty="0" smtClean="0"/>
              <a:t>Moving the project forward</a:t>
            </a:r>
          </a:p>
          <a:p>
            <a:pPr marL="457200" lvl="1" indent="0">
              <a:buNone/>
            </a:pPr>
            <a:endParaRPr lang="en-CA" sz="3600" dirty="0" smtClean="0"/>
          </a:p>
          <a:p>
            <a:pPr lvl="1"/>
            <a:endParaRPr lang="en-CA" sz="3600" dirty="0" smtClean="0"/>
          </a:p>
          <a:p>
            <a:pPr lvl="3"/>
            <a:endParaRPr lang="en-CA" dirty="0"/>
          </a:p>
          <a:p>
            <a:pPr lvl="4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8113" y="248479"/>
            <a:ext cx="62417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4000" dirty="0">
                <a:solidFill>
                  <a:srgbClr val="330072"/>
                </a:solidFill>
                <a:latin typeface=""/>
              </a:rPr>
              <a:t>Challenges, Successes and Lessons from the Pilot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07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7070" y="2017506"/>
            <a:ext cx="8038755" cy="3619500"/>
          </a:xfrm>
        </p:spPr>
        <p:txBody>
          <a:bodyPr/>
          <a:lstStyle/>
          <a:p>
            <a:pPr algn="ctr"/>
            <a:r>
              <a:rPr lang="en-US" sz="4000" b="1" dirty="0" smtClean="0"/>
              <a:t>Thank you!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Joseph Beer </a:t>
            </a:r>
            <a:r>
              <a:rPr lang="en-CA" sz="4000" u="sng" dirty="0" smtClean="0"/>
              <a:t>jbeer@wlu.ca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Shirley Hall </a:t>
            </a:r>
            <a:r>
              <a:rPr lang="en-CA" sz="4000" u="sng" dirty="0"/>
              <a:t>shall@wlu.ca</a:t>
            </a:r>
            <a:endParaRPr lang="en-CA" sz="4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515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7070" y="2017506"/>
            <a:ext cx="8038755" cy="3619500"/>
          </a:xfrm>
        </p:spPr>
        <p:txBody>
          <a:bodyPr/>
          <a:lstStyle/>
          <a:p>
            <a:r>
              <a:rPr lang="en-US" sz="3600" dirty="0" smtClean="0"/>
              <a:t>Meet the panel…</a:t>
            </a:r>
          </a:p>
          <a:p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+mn-lt"/>
              </a:rPr>
              <a:t>Joseph Beer </a:t>
            </a:r>
            <a:r>
              <a:rPr lang="en-US" sz="3600" dirty="0" smtClean="0">
                <a:latin typeface="+mn-lt"/>
              </a:rPr>
              <a:t>- Director of Teaching Learning and Development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+mn-lt"/>
              </a:rPr>
              <a:t>Shirley Hall</a:t>
            </a:r>
            <a:r>
              <a:rPr lang="en-US" sz="3600" dirty="0" smtClean="0">
                <a:latin typeface="+mn-lt"/>
              </a:rPr>
              <a:t>- Educational Developer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</a:rPr>
              <a:t>Jensen Arsenault </a:t>
            </a:r>
            <a:r>
              <a:rPr lang="en-US" sz="3600" dirty="0">
                <a:latin typeface="+mn-lt"/>
              </a:rPr>
              <a:t>- </a:t>
            </a:r>
            <a:r>
              <a:rPr lang="en-US" sz="3600" dirty="0" err="1">
                <a:latin typeface="+mn-lt"/>
              </a:rPr>
              <a:t>ExpLaur</a:t>
            </a:r>
            <a:r>
              <a:rPr lang="en-US" sz="3600" dirty="0">
                <a:latin typeface="+mn-lt"/>
              </a:rPr>
              <a:t> pilot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+mn-lt"/>
              </a:rPr>
              <a:t>Erin </a:t>
            </a:r>
            <a:r>
              <a:rPr lang="en-US" sz="3600" b="1" dirty="0" err="1" smtClean="0">
                <a:latin typeface="+mn-lt"/>
              </a:rPr>
              <a:t>McHarge</a:t>
            </a:r>
            <a:r>
              <a:rPr lang="en-US" sz="3600" dirty="0" smtClean="0">
                <a:latin typeface="+mn-lt"/>
              </a:rPr>
              <a:t>- </a:t>
            </a:r>
            <a:r>
              <a:rPr lang="en-US" sz="3600" dirty="0" err="1" smtClean="0">
                <a:latin typeface="+mn-lt"/>
              </a:rPr>
              <a:t>ExpLaur</a:t>
            </a:r>
            <a:r>
              <a:rPr lang="en-US" sz="3600" dirty="0" smtClean="0">
                <a:latin typeface="+mn-lt"/>
              </a:rPr>
              <a:t> pilot student</a:t>
            </a:r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87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CA" sz="3600" dirty="0" smtClean="0"/>
              <a:t>Outline of presentation</a:t>
            </a:r>
          </a:p>
          <a:p>
            <a:pPr marL="457200" lvl="1" indent="0">
              <a:buNone/>
            </a:pPr>
            <a:endParaRPr lang="en-CA" sz="1200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Introduction and Framing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Embedded Research </a:t>
            </a:r>
            <a:r>
              <a:rPr lang="en-CA" sz="3200" dirty="0"/>
              <a:t>P</a:t>
            </a:r>
            <a:r>
              <a:rPr lang="en-CA" sz="3200" dirty="0" smtClean="0"/>
              <a:t>rocess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The Student </a:t>
            </a:r>
            <a:r>
              <a:rPr lang="en-CA" sz="3200" dirty="0"/>
              <a:t>E</a:t>
            </a:r>
            <a:r>
              <a:rPr lang="en-CA" sz="3200" dirty="0" smtClean="0"/>
              <a:t>xperience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Challenges, Successes and Lessons from the Pilot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Moving the Project </a:t>
            </a:r>
            <a:r>
              <a:rPr lang="en-CA" sz="3200" dirty="0"/>
              <a:t>F</a:t>
            </a:r>
            <a:r>
              <a:rPr lang="en-CA" sz="3200" dirty="0" smtClean="0"/>
              <a:t>orward</a:t>
            </a:r>
            <a:endParaRPr lang="en-CA" sz="3200" dirty="0"/>
          </a:p>
          <a:p>
            <a:pPr lvl="3"/>
            <a:endParaRPr lang="en-CA" dirty="0"/>
          </a:p>
          <a:p>
            <a:pPr lvl="4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13" y="248479"/>
            <a:ext cx="62417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4000" dirty="0">
                <a:solidFill>
                  <a:srgbClr val="330072"/>
                </a:solidFill>
                <a:latin typeface=""/>
              </a:rPr>
              <a:t>Making </a:t>
            </a:r>
            <a:r>
              <a:rPr lang="en-CA" sz="4000" dirty="0" smtClean="0">
                <a:solidFill>
                  <a:srgbClr val="330072"/>
                </a:solidFill>
                <a:latin typeface=""/>
              </a:rPr>
              <a:t>sense </a:t>
            </a:r>
            <a:r>
              <a:rPr lang="en-CA" sz="4000" dirty="0">
                <a:solidFill>
                  <a:srgbClr val="330072"/>
                </a:solidFill>
                <a:latin typeface=""/>
              </a:rPr>
              <a:t>of the holistic student experience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02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8113" y="2348471"/>
            <a:ext cx="8445500" cy="4772025"/>
          </a:xfrm>
        </p:spPr>
        <p:txBody>
          <a:bodyPr/>
          <a:lstStyle/>
          <a:p>
            <a:pPr lvl="1"/>
            <a:r>
              <a:rPr lang="en-CA" sz="4000" dirty="0" smtClean="0"/>
              <a:t>Why we are here</a:t>
            </a:r>
          </a:p>
          <a:p>
            <a:pPr lvl="1"/>
            <a:r>
              <a:rPr lang="en-CA" sz="4000" dirty="0" smtClean="0"/>
              <a:t>Background to the project </a:t>
            </a:r>
          </a:p>
          <a:p>
            <a:pPr lvl="1"/>
            <a:r>
              <a:rPr lang="en-CA" sz="4000" dirty="0" err="1" smtClean="0"/>
              <a:t>ExpLaur</a:t>
            </a:r>
            <a:r>
              <a:rPr lang="en-CA" sz="4000" dirty="0" smtClean="0"/>
              <a:t> pilot course</a:t>
            </a:r>
          </a:p>
          <a:p>
            <a:pPr marL="457200" lvl="1" indent="0">
              <a:buNone/>
            </a:pPr>
            <a:endParaRPr lang="en-CA" sz="4000" dirty="0"/>
          </a:p>
          <a:p>
            <a:pPr lvl="3"/>
            <a:endParaRPr lang="en-CA" sz="4000" dirty="0"/>
          </a:p>
          <a:p>
            <a:pPr lvl="4"/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8113" y="375089"/>
            <a:ext cx="6241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4000" dirty="0" smtClean="0">
                <a:solidFill>
                  <a:srgbClr val="330072"/>
                </a:solidFill>
                <a:latin typeface=""/>
              </a:rPr>
              <a:t>Introduction and Framing</a:t>
            </a:r>
            <a:endParaRPr lang="en-CA" sz="4000" dirty="0">
              <a:solidFill>
                <a:srgbClr val="330072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57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348" y="1709317"/>
            <a:ext cx="10255348" cy="596300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70445" y="2101566"/>
            <a:ext cx="8973555" cy="55707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rgbClr val="7030A0"/>
                </a:solidFill>
              </a:rPr>
              <a:t>Associate Vice President of Teaching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rgbClr val="7030A0"/>
                </a:solidFill>
              </a:rPr>
              <a:t>&amp; Learning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200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rgbClr val="7030A0"/>
                </a:solidFill>
              </a:rPr>
              <a:t>Faculty of Liberal Arts Dean </a:t>
            </a:r>
            <a:r>
              <a:rPr lang="en-CA" sz="3200" dirty="0">
                <a:solidFill>
                  <a:srgbClr val="7030A0"/>
                </a:solidFill>
              </a:rPr>
              <a:t>&amp;</a:t>
            </a:r>
            <a:r>
              <a:rPr lang="en-CA" sz="3200" dirty="0" smtClean="0">
                <a:solidFill>
                  <a:srgbClr val="7030A0"/>
                </a:solidFill>
              </a:rPr>
              <a:t> Dean’s Advisory Council (FLA)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200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200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200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200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200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200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200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200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200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200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200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7030A0"/>
                </a:solidFill>
              </a:rPr>
              <a:t>Director of Teaching, Learning </a:t>
            </a:r>
            <a:r>
              <a:rPr lang="en-CA" sz="3200" dirty="0" smtClean="0">
                <a:solidFill>
                  <a:srgbClr val="7030A0"/>
                </a:solidFill>
              </a:rPr>
              <a:t>&amp;  Development </a:t>
            </a:r>
            <a:r>
              <a:rPr lang="en-CA" sz="2400" dirty="0" smtClean="0">
                <a:solidFill>
                  <a:srgbClr val="7030A0"/>
                </a:solidFill>
              </a:rPr>
              <a:t>[Instructor]</a:t>
            </a:r>
          </a:p>
          <a:p>
            <a:endParaRPr lang="en-CA" sz="3200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rgbClr val="7030A0"/>
                </a:solidFill>
              </a:rPr>
              <a:t>Educational Developer </a:t>
            </a:r>
          </a:p>
          <a:p>
            <a:r>
              <a:rPr lang="en-CA" sz="3200" dirty="0" smtClean="0">
                <a:solidFill>
                  <a:srgbClr val="7030A0"/>
                </a:solidFill>
              </a:rPr>
              <a:t>	Research Ethics 			Board approval  </a:t>
            </a:r>
          </a:p>
          <a:p>
            <a:r>
              <a:rPr lang="en-CA" sz="3200" dirty="0" smtClean="0">
                <a:solidFill>
                  <a:srgbClr val="7030A0"/>
                </a:solidFill>
              </a:rPr>
              <a:t>			Survey </a:t>
            </a:r>
          </a:p>
          <a:p>
            <a:r>
              <a:rPr lang="en-CA" sz="3200" dirty="0">
                <a:solidFill>
                  <a:srgbClr val="7030A0"/>
                </a:solidFill>
              </a:rPr>
              <a:t>	</a:t>
            </a:r>
            <a:r>
              <a:rPr lang="en-CA" sz="3200" dirty="0" smtClean="0">
                <a:solidFill>
                  <a:srgbClr val="7030A0"/>
                </a:solidFill>
              </a:rPr>
              <a:t>		Focus Groups</a:t>
            </a:r>
          </a:p>
          <a:p>
            <a:endParaRPr lang="en-CA" sz="3200" dirty="0" smtClean="0">
              <a:solidFill>
                <a:srgbClr val="7030A0"/>
              </a:solidFill>
            </a:endParaRPr>
          </a:p>
          <a:p>
            <a:endParaRPr lang="en-CA" sz="32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445" y="47324"/>
            <a:ext cx="61590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"/>
              </a:rPr>
              <a:t>Course Design,</a:t>
            </a:r>
            <a:r>
              <a:rPr kumimoji="0" lang="en-CA" sz="2800" b="0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"/>
              </a:rPr>
              <a:t> Pilot Development, Embedded </a:t>
            </a:r>
            <a:r>
              <a:rPr lang="en-CA" sz="2800" kern="0" dirty="0" smtClean="0">
                <a:solidFill>
                  <a:srgbClr val="660066"/>
                </a:solidFill>
                <a:latin typeface=""/>
              </a:rPr>
              <a:t>Research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"/>
              </a:rPr>
              <a:t> &amp; Evaluation Process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270"/>
            <a:ext cx="9627577" cy="538181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54851" y="260922"/>
            <a:ext cx="61590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0072"/>
                </a:solidFill>
                <a:effectLst/>
                <a:uLnTx/>
                <a:uFillTx/>
                <a:latin typeface=""/>
              </a:rPr>
              <a:t>Course Design,</a:t>
            </a:r>
            <a:r>
              <a:rPr kumimoji="0" lang="en-CA" sz="3200" b="0" i="0" u="none" strike="noStrike" kern="0" cap="none" spc="0" normalizeH="0" noProof="0" dirty="0" smtClean="0">
                <a:ln>
                  <a:noFill/>
                </a:ln>
                <a:solidFill>
                  <a:srgbClr val="330072"/>
                </a:solidFill>
                <a:effectLst/>
                <a:uLnTx/>
                <a:uFillTx/>
                <a:latin typeface=""/>
              </a:rPr>
              <a:t> </a:t>
            </a:r>
            <a:r>
              <a:rPr lang="en-CA" sz="3200" kern="0" dirty="0" smtClean="0">
                <a:solidFill>
                  <a:srgbClr val="330072"/>
                </a:solidFill>
                <a:latin typeface=""/>
              </a:rPr>
              <a:t>Research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0072"/>
                </a:solidFill>
                <a:effectLst/>
                <a:uLnTx/>
                <a:uFillTx/>
                <a:latin typeface=""/>
              </a:rPr>
              <a:t> &amp; Evaluation Process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890" y="2360833"/>
            <a:ext cx="2542252" cy="3779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11" y="3953177"/>
            <a:ext cx="3932261" cy="1444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819" y="1734608"/>
            <a:ext cx="7503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Engaging Students as Partners in Learning and Teaching: </a:t>
            </a:r>
            <a:r>
              <a:rPr lang="en-US" sz="2800" b="1" dirty="0" smtClean="0">
                <a:solidFill>
                  <a:srgbClr val="7030A0"/>
                </a:solidFill>
              </a:rPr>
              <a:t>A </a:t>
            </a:r>
            <a:r>
              <a:rPr lang="en-US" sz="2800" b="1" dirty="0">
                <a:solidFill>
                  <a:srgbClr val="7030A0"/>
                </a:solidFill>
              </a:rPr>
              <a:t>Guide for Faculty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Alison </a:t>
            </a:r>
            <a:r>
              <a:rPr lang="en-US" sz="2400" dirty="0">
                <a:solidFill>
                  <a:srgbClr val="7030A0"/>
                </a:solidFill>
              </a:rPr>
              <a:t>Cook-Sather; Catherine </a:t>
            </a:r>
            <a:r>
              <a:rPr lang="en-US" sz="2400" dirty="0" err="1">
                <a:solidFill>
                  <a:srgbClr val="7030A0"/>
                </a:solidFill>
              </a:rPr>
              <a:t>Bovill</a:t>
            </a:r>
            <a:r>
              <a:rPr lang="en-US" sz="2400" dirty="0">
                <a:solidFill>
                  <a:srgbClr val="7030A0"/>
                </a:solidFill>
              </a:rPr>
              <a:t>; 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Peter </a:t>
            </a:r>
            <a:r>
              <a:rPr lang="en-US" sz="2400" dirty="0" err="1">
                <a:solidFill>
                  <a:srgbClr val="7030A0"/>
                </a:solidFill>
              </a:rPr>
              <a:t>Felten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</a:p>
          <a:p>
            <a:endParaRPr lang="en-CA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819" y="5634669"/>
            <a:ext cx="431024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4135" y="2345566"/>
            <a:ext cx="8445500" cy="4772025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CA" dirty="0">
                <a:solidFill>
                  <a:sysClr val="windowText" lastClr="000000"/>
                </a:solidFill>
              </a:rPr>
              <a:t>The gift of time and freedom</a:t>
            </a:r>
          </a:p>
          <a:p>
            <a:pPr lvl="1">
              <a:defRPr/>
            </a:pPr>
            <a:r>
              <a:rPr lang="en-CA" dirty="0">
                <a:solidFill>
                  <a:sysClr val="windowText" lastClr="000000"/>
                </a:solidFill>
              </a:rPr>
              <a:t>The meaning-making process</a:t>
            </a:r>
          </a:p>
          <a:p>
            <a:pPr lvl="1">
              <a:defRPr/>
            </a:pPr>
            <a:r>
              <a:rPr lang="en-CA" dirty="0">
                <a:solidFill>
                  <a:sysClr val="windowText" lastClr="000000"/>
                </a:solidFill>
              </a:rPr>
              <a:t>Finding my medium of expression</a:t>
            </a:r>
          </a:p>
          <a:p>
            <a:pPr lvl="1">
              <a:defRPr/>
            </a:pPr>
            <a:r>
              <a:rPr lang="en-CA" dirty="0">
                <a:solidFill>
                  <a:sysClr val="windowText" lastClr="000000"/>
                </a:solidFill>
              </a:rPr>
              <a:t>Thinking beyond tangible means</a:t>
            </a:r>
          </a:p>
          <a:p>
            <a:pPr lvl="1">
              <a:defRPr/>
            </a:pPr>
            <a:r>
              <a:rPr lang="en-CA" dirty="0">
                <a:solidFill>
                  <a:sysClr val="windowText" lastClr="000000"/>
                </a:solidFill>
              </a:rPr>
              <a:t>Evaluation</a:t>
            </a:r>
          </a:p>
          <a:p>
            <a:pPr lvl="3"/>
            <a:endParaRPr lang="en-CA" dirty="0"/>
          </a:p>
          <a:p>
            <a:pPr lvl="4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13" y="248479"/>
            <a:ext cx="62417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3200" dirty="0" err="1">
                <a:solidFill>
                  <a:srgbClr val="330072"/>
                </a:solidFill>
                <a:latin typeface=""/>
              </a:rPr>
              <a:t>ExpLaur</a:t>
            </a:r>
            <a:r>
              <a:rPr lang="en-CA" sz="3200" dirty="0">
                <a:solidFill>
                  <a:srgbClr val="330072"/>
                </a:solidFill>
                <a:latin typeface=""/>
              </a:rPr>
              <a:t> Experiential Learning Reflection </a:t>
            </a:r>
            <a:r>
              <a:rPr lang="en-CA" sz="3200" dirty="0" smtClean="0">
                <a:solidFill>
                  <a:srgbClr val="330072"/>
                </a:solidFill>
                <a:latin typeface=""/>
              </a:rPr>
              <a:t>Pilot </a:t>
            </a:r>
            <a:endParaRPr lang="en-CA" sz="3200" dirty="0">
              <a:solidFill>
                <a:srgbClr val="330072"/>
              </a:solidFill>
              <a:latin typeface="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75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538733-8AF6-CA45-9FD4-9AA123D8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15234" y="898607"/>
            <a:ext cx="5195368" cy="672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4C4AE2-77DF-CC47-9DFC-A476F37A8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91"/>
          <a:stretch/>
        </p:blipFill>
        <p:spPr>
          <a:xfrm>
            <a:off x="4870938" y="1652954"/>
            <a:ext cx="4141178" cy="5206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02E3C-48D9-4344-B7AF-3FBB2B7DA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76" y="1652954"/>
            <a:ext cx="4018086" cy="519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30072"/>
      </a:dk2>
      <a:lt2>
        <a:srgbClr val="EEECE1"/>
      </a:lt2>
      <a:accent1>
        <a:srgbClr val="EDA021"/>
      </a:accent1>
      <a:accent2>
        <a:srgbClr val="EE2737"/>
      </a:accent2>
      <a:accent3>
        <a:srgbClr val="9BBB59"/>
      </a:accent3>
      <a:accent4>
        <a:srgbClr val="8064A2"/>
      </a:accent4>
      <a:accent5>
        <a:srgbClr val="4BACC6"/>
      </a:accent5>
      <a:accent6>
        <a:srgbClr val="EDA021"/>
      </a:accent6>
      <a:hlink>
        <a:srgbClr val="330072"/>
      </a:hlink>
      <a:folHlink>
        <a:srgbClr val="A05E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Laurier Pal">
      <a:dk1>
        <a:srgbClr val="000000"/>
      </a:dk1>
      <a:lt1>
        <a:sysClr val="window" lastClr="FFFFFF"/>
      </a:lt1>
      <a:dk2>
        <a:srgbClr val="330072"/>
      </a:dk2>
      <a:lt2>
        <a:srgbClr val="EEECE1"/>
      </a:lt2>
      <a:accent1>
        <a:srgbClr val="EDA021"/>
      </a:accent1>
      <a:accent2>
        <a:srgbClr val="EE2737"/>
      </a:accent2>
      <a:accent3>
        <a:srgbClr val="8F993E"/>
      </a:accent3>
      <a:accent4>
        <a:srgbClr val="8064A2"/>
      </a:accent4>
      <a:accent5>
        <a:srgbClr val="00A3E0"/>
      </a:accent5>
      <a:accent6>
        <a:srgbClr val="EDA021"/>
      </a:accent6>
      <a:hlink>
        <a:srgbClr val="330072"/>
      </a:hlink>
      <a:folHlink>
        <a:srgbClr val="A05E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258</Words>
  <Application>Microsoft Office PowerPoint</Application>
  <PresentationFormat>On-screen Show (4:3)</PresentationFormat>
  <Paragraphs>93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Office Theme</vt:lpstr>
      <vt:lpstr>1_Office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 Thornley +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Intern</dc:creator>
  <cp:lastModifiedBy>Shirley Hall</cp:lastModifiedBy>
  <cp:revision>93</cp:revision>
  <cp:lastPrinted>2012-01-24T15:01:32Z</cp:lastPrinted>
  <dcterms:created xsi:type="dcterms:W3CDTF">2012-01-24T14:03:01Z</dcterms:created>
  <dcterms:modified xsi:type="dcterms:W3CDTF">2018-10-11T00:31:57Z</dcterms:modified>
</cp:coreProperties>
</file>