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4" r:id="rId2"/>
    <p:sldId id="275" r:id="rId3"/>
    <p:sldId id="269" r:id="rId4"/>
    <p:sldId id="261" r:id="rId5"/>
    <p:sldId id="260" r:id="rId6"/>
    <p:sldId id="258" r:id="rId7"/>
    <p:sldId id="276" r:id="rId8"/>
    <p:sldId id="263" r:id="rId9"/>
    <p:sldId id="273" r:id="rId10"/>
    <p:sldId id="268" r:id="rId11"/>
    <p:sldId id="274" r:id="rId12"/>
    <p:sldId id="262" r:id="rId13"/>
    <p:sldId id="272" r:id="rId14"/>
    <p:sldId id="282" r:id="rId15"/>
    <p:sldId id="283" r:id="rId16"/>
    <p:sldId id="270" r:id="rId17"/>
    <p:sldId id="265" r:id="rId18"/>
    <p:sldId id="277" r:id="rId19"/>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BF1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8" autoAdjust="0"/>
    <p:restoredTop sz="89941" autoAdjust="0"/>
  </p:normalViewPr>
  <p:slideViewPr>
    <p:cSldViewPr snapToObjects="1">
      <p:cViewPr>
        <p:scale>
          <a:sx n="82" d="100"/>
          <a:sy n="82" d="100"/>
        </p:scale>
        <p:origin x="1329" y="4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14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pitchFamily="-106" charset="-128"/>
              </a:defRPr>
            </a:lvl1pPr>
          </a:lstStyle>
          <a:p>
            <a:pPr>
              <a:defRPr/>
            </a:pPr>
            <a:endParaRPr lang="en-CA"/>
          </a:p>
        </p:txBody>
      </p:sp>
      <p:sp>
        <p:nvSpPr>
          <p:cNvPr id="3" name="Date Placeholder 2">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ea typeface="ＭＳ Ｐゴシック" pitchFamily="-106" charset="-128"/>
              </a:defRPr>
            </a:lvl1pPr>
          </a:lstStyle>
          <a:p>
            <a:pPr>
              <a:defRPr/>
            </a:pPr>
            <a:fld id="{4501BD41-FB80-441F-8580-F9A1550F96BA}" type="datetimeFigureOut">
              <a:rPr lang="en-CA"/>
              <a:pPr>
                <a:defRPr/>
              </a:pPr>
              <a:t>2018-10-08</a:t>
            </a:fld>
            <a:endParaRPr lang="en-CA"/>
          </a:p>
        </p:txBody>
      </p:sp>
      <p:sp>
        <p:nvSpPr>
          <p:cNvPr id="4" name="Footer Placeholder 3">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pitchFamily="-106" charset="-128"/>
              </a:defRPr>
            </a:lvl1pPr>
          </a:lstStyle>
          <a:p>
            <a:pPr>
              <a:defRPr/>
            </a:pPr>
            <a:endParaRPr lang="en-CA"/>
          </a:p>
        </p:txBody>
      </p:sp>
      <p:sp>
        <p:nvSpPr>
          <p:cNvPr id="5" name="Slide Number Placeholder 4">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451927B9-7F42-46F1-ABBE-253F9353C4E7}" type="slidenum">
              <a:rPr lang="en-CA" altLang="en-US"/>
              <a:pPr>
                <a:defRPr/>
              </a:pPr>
              <a:t>‹#›</a:t>
            </a:fld>
            <a:endParaRPr lang="en-CA" altLang="en-US"/>
          </a:p>
        </p:txBody>
      </p:sp>
    </p:spTree>
    <p:extLst>
      <p:ext uri="{BB962C8B-B14F-4D97-AF65-F5344CB8AC3E}">
        <p14:creationId xmlns:p14="http://schemas.microsoft.com/office/powerpoint/2010/main" val="1772398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ＭＳ Ｐゴシック" pitchFamily="-106" charset="-128"/>
              </a:defRPr>
            </a:lvl1pPr>
          </a:lstStyle>
          <a:p>
            <a:pPr>
              <a:defRPr/>
            </a:pPr>
            <a:endParaRPr lang="en-CA"/>
          </a:p>
        </p:txBody>
      </p:sp>
      <p:sp>
        <p:nvSpPr>
          <p:cNvPr id="3" name="Date Placeholder 2">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ea typeface="ＭＳ Ｐゴシック" pitchFamily="-106" charset="-128"/>
              </a:defRPr>
            </a:lvl1pPr>
          </a:lstStyle>
          <a:p>
            <a:pPr>
              <a:defRPr/>
            </a:pPr>
            <a:fld id="{B9963E58-36D2-4E92-95C4-18E4CC4E3849}" type="datetimeFigureOut">
              <a:rPr lang="en-CA"/>
              <a:pPr>
                <a:defRPr/>
              </a:pPr>
              <a:t>2018-10-08</a:t>
            </a:fld>
            <a:endParaRPr lang="en-CA"/>
          </a:p>
        </p:txBody>
      </p:sp>
      <p:sp>
        <p:nvSpPr>
          <p:cNvPr id="4" name="Slide Image Placeholder 3">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a:p>
        </p:txBody>
      </p:sp>
      <p:sp>
        <p:nvSpPr>
          <p:cNvPr id="5" name="Notes Placeholder 4">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ＭＳ Ｐゴシック" pitchFamily="-106" charset="-128"/>
              </a:defRPr>
            </a:lvl1pPr>
          </a:lstStyle>
          <a:p>
            <a:pPr>
              <a:defRPr/>
            </a:pPr>
            <a:endParaRPr lang="en-CA"/>
          </a:p>
        </p:txBody>
      </p:sp>
      <p:sp>
        <p:nvSpPr>
          <p:cNvPr id="7" name="Slide Number Placeholder 6">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1A65B27B-4251-432F-97D6-6EBAE868C332}" type="slidenum">
              <a:rPr lang="en-CA" altLang="en-US"/>
              <a:pPr>
                <a:defRPr/>
              </a:pPr>
              <a:t>‹#›</a:t>
            </a:fld>
            <a:endParaRPr lang="en-CA" altLang="en-US"/>
          </a:p>
        </p:txBody>
      </p:sp>
    </p:spTree>
    <p:extLst>
      <p:ext uri="{BB962C8B-B14F-4D97-AF65-F5344CB8AC3E}">
        <p14:creationId xmlns:p14="http://schemas.microsoft.com/office/powerpoint/2010/main" val="1859262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A69B0C00-1DAA-48FA-BBBC-0D4D0BB50F67}" type="slidenum">
              <a:rPr lang="en-CA" altLang="en-US"/>
              <a:pPr/>
              <a:t>1</a:t>
            </a:fld>
            <a:endParaRPr lang="en-CA" altLang="en-US"/>
          </a:p>
        </p:txBody>
      </p:sp>
    </p:spTree>
    <p:extLst>
      <p:ext uri="{BB962C8B-B14F-4D97-AF65-F5344CB8AC3E}">
        <p14:creationId xmlns:p14="http://schemas.microsoft.com/office/powerpoint/2010/main" val="343860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A51D3EDE-4577-4D05-9777-EB4A24173917}" type="slidenum">
              <a:rPr lang="en-CA" altLang="en-US"/>
              <a:pPr/>
              <a:t>10</a:t>
            </a:fld>
            <a:endParaRPr lang="en-CA" altLang="en-US"/>
          </a:p>
        </p:txBody>
      </p:sp>
    </p:spTree>
    <p:extLst>
      <p:ext uri="{BB962C8B-B14F-4D97-AF65-F5344CB8AC3E}">
        <p14:creationId xmlns:p14="http://schemas.microsoft.com/office/powerpoint/2010/main" val="260343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082EC240-9453-4D9A-A4AC-E9E09A8A8546}" type="slidenum">
              <a:rPr lang="en-CA" altLang="en-US"/>
              <a:pPr/>
              <a:t>11</a:t>
            </a:fld>
            <a:endParaRPr lang="en-CA" altLang="en-US"/>
          </a:p>
        </p:txBody>
      </p:sp>
    </p:spTree>
    <p:extLst>
      <p:ext uri="{BB962C8B-B14F-4D97-AF65-F5344CB8AC3E}">
        <p14:creationId xmlns:p14="http://schemas.microsoft.com/office/powerpoint/2010/main" val="107721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47FF134B-A0D1-4CE9-910C-426290E5FBEB}" type="slidenum">
              <a:rPr lang="en-CA" altLang="en-US"/>
              <a:pPr/>
              <a:t>12</a:t>
            </a:fld>
            <a:endParaRPr lang="en-CA" altLang="en-US"/>
          </a:p>
        </p:txBody>
      </p:sp>
    </p:spTree>
    <p:extLst>
      <p:ext uri="{BB962C8B-B14F-4D97-AF65-F5344CB8AC3E}">
        <p14:creationId xmlns:p14="http://schemas.microsoft.com/office/powerpoint/2010/main" val="362728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5573044A-EC5E-4E1C-8C8E-228FEB86CDD1}" type="slidenum">
              <a:rPr lang="en-CA" altLang="en-US"/>
              <a:pPr/>
              <a:t>13</a:t>
            </a:fld>
            <a:endParaRPr lang="en-CA" altLang="en-US"/>
          </a:p>
        </p:txBody>
      </p:sp>
    </p:spTree>
    <p:extLst>
      <p:ext uri="{BB962C8B-B14F-4D97-AF65-F5344CB8AC3E}">
        <p14:creationId xmlns:p14="http://schemas.microsoft.com/office/powerpoint/2010/main" val="4284844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47A59B6E-F6F6-4F8E-9608-F823AD04CEAE}" type="slidenum">
              <a:rPr lang="en-CA" altLang="en-US"/>
              <a:pPr/>
              <a:t>14</a:t>
            </a:fld>
            <a:endParaRPr lang="en-CA" altLang="en-US"/>
          </a:p>
        </p:txBody>
      </p:sp>
    </p:spTree>
    <p:extLst>
      <p:ext uri="{BB962C8B-B14F-4D97-AF65-F5344CB8AC3E}">
        <p14:creationId xmlns:p14="http://schemas.microsoft.com/office/powerpoint/2010/main" val="3181550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304D515D-A3C7-47A2-BCEE-2CB2D03C4F10}" type="slidenum">
              <a:rPr lang="en-CA" altLang="en-US"/>
              <a:pPr/>
              <a:t>15</a:t>
            </a:fld>
            <a:endParaRPr lang="en-CA" altLang="en-US"/>
          </a:p>
        </p:txBody>
      </p:sp>
    </p:spTree>
    <p:extLst>
      <p:ext uri="{BB962C8B-B14F-4D97-AF65-F5344CB8AC3E}">
        <p14:creationId xmlns:p14="http://schemas.microsoft.com/office/powerpoint/2010/main" val="412597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5650" indent="-290513">
              <a:defRPr>
                <a:solidFill>
                  <a:schemeClr val="tx1"/>
                </a:solidFill>
                <a:latin typeface="Arial" charset="0"/>
                <a:ea typeface="ＭＳ Ｐゴシック" pitchFamily="34" charset="-128"/>
              </a:defRPr>
            </a:lvl2pPr>
            <a:lvl3pPr marL="1163638" indent="-231775">
              <a:defRPr>
                <a:solidFill>
                  <a:schemeClr val="tx1"/>
                </a:solidFill>
                <a:latin typeface="Arial" charset="0"/>
                <a:ea typeface="ＭＳ Ｐゴシック" pitchFamily="34" charset="-128"/>
              </a:defRPr>
            </a:lvl3pPr>
            <a:lvl4pPr marL="1630363" indent="-231775">
              <a:defRPr>
                <a:solidFill>
                  <a:schemeClr val="tx1"/>
                </a:solidFill>
                <a:latin typeface="Arial" charset="0"/>
                <a:ea typeface="ＭＳ Ｐゴシック" pitchFamily="34" charset="-128"/>
              </a:defRPr>
            </a:lvl4pPr>
            <a:lvl5pPr marL="2095500" indent="-231775">
              <a:defRPr>
                <a:solidFill>
                  <a:schemeClr val="tx1"/>
                </a:solidFill>
                <a:latin typeface="Arial" charset="0"/>
                <a:ea typeface="ＭＳ Ｐゴシック" pitchFamily="34" charset="-128"/>
              </a:defRPr>
            </a:lvl5pPr>
            <a:lvl6pPr marL="2552700" indent="-231775" defTabSz="457200" eaLnBrk="0" fontAlgn="base" hangingPunct="0">
              <a:spcBef>
                <a:spcPct val="0"/>
              </a:spcBef>
              <a:spcAft>
                <a:spcPct val="0"/>
              </a:spcAft>
              <a:defRPr>
                <a:solidFill>
                  <a:schemeClr val="tx1"/>
                </a:solidFill>
                <a:latin typeface="Arial" charset="0"/>
                <a:ea typeface="ＭＳ Ｐゴシック" pitchFamily="34" charset="-128"/>
              </a:defRPr>
            </a:lvl6pPr>
            <a:lvl7pPr marL="3009900" indent="-231775"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67100" indent="-231775" defTabSz="457200" eaLnBrk="0" fontAlgn="base" hangingPunct="0">
              <a:spcBef>
                <a:spcPct val="0"/>
              </a:spcBef>
              <a:spcAft>
                <a:spcPct val="0"/>
              </a:spcAft>
              <a:defRPr>
                <a:solidFill>
                  <a:schemeClr val="tx1"/>
                </a:solidFill>
                <a:latin typeface="Arial" charset="0"/>
                <a:ea typeface="ＭＳ Ｐゴシック" pitchFamily="34" charset="-128"/>
              </a:defRPr>
            </a:lvl8pPr>
            <a:lvl9pPr marL="3924300" indent="-231775"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38648E66-6EE8-4A8C-9FFF-E5DA5515E8AD}" type="slidenum">
              <a:rPr lang="en-CA" altLang="en-US"/>
              <a:pPr/>
              <a:t>16</a:t>
            </a:fld>
            <a:endParaRPr lang="en-CA" altLang="en-US"/>
          </a:p>
        </p:txBody>
      </p:sp>
    </p:spTree>
    <p:extLst>
      <p:ext uri="{BB962C8B-B14F-4D97-AF65-F5344CB8AC3E}">
        <p14:creationId xmlns:p14="http://schemas.microsoft.com/office/powerpoint/2010/main" val="396665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5650" indent="-290513">
              <a:defRPr>
                <a:solidFill>
                  <a:schemeClr val="tx1"/>
                </a:solidFill>
                <a:latin typeface="Arial" charset="0"/>
                <a:ea typeface="ＭＳ Ｐゴシック" pitchFamily="34" charset="-128"/>
              </a:defRPr>
            </a:lvl2pPr>
            <a:lvl3pPr marL="1163638" indent="-231775">
              <a:defRPr>
                <a:solidFill>
                  <a:schemeClr val="tx1"/>
                </a:solidFill>
                <a:latin typeface="Arial" charset="0"/>
                <a:ea typeface="ＭＳ Ｐゴシック" pitchFamily="34" charset="-128"/>
              </a:defRPr>
            </a:lvl3pPr>
            <a:lvl4pPr marL="1630363" indent="-231775">
              <a:defRPr>
                <a:solidFill>
                  <a:schemeClr val="tx1"/>
                </a:solidFill>
                <a:latin typeface="Arial" charset="0"/>
                <a:ea typeface="ＭＳ Ｐゴシック" pitchFamily="34" charset="-128"/>
              </a:defRPr>
            </a:lvl4pPr>
            <a:lvl5pPr marL="2095500" indent="-231775">
              <a:defRPr>
                <a:solidFill>
                  <a:schemeClr val="tx1"/>
                </a:solidFill>
                <a:latin typeface="Arial" charset="0"/>
                <a:ea typeface="ＭＳ Ｐゴシック" pitchFamily="34" charset="-128"/>
              </a:defRPr>
            </a:lvl5pPr>
            <a:lvl6pPr marL="2552700" indent="-231775" defTabSz="457200" eaLnBrk="0" fontAlgn="base" hangingPunct="0">
              <a:spcBef>
                <a:spcPct val="0"/>
              </a:spcBef>
              <a:spcAft>
                <a:spcPct val="0"/>
              </a:spcAft>
              <a:defRPr>
                <a:solidFill>
                  <a:schemeClr val="tx1"/>
                </a:solidFill>
                <a:latin typeface="Arial" charset="0"/>
                <a:ea typeface="ＭＳ Ｐゴシック" pitchFamily="34" charset="-128"/>
              </a:defRPr>
            </a:lvl6pPr>
            <a:lvl7pPr marL="3009900" indent="-231775"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67100" indent="-231775" defTabSz="457200" eaLnBrk="0" fontAlgn="base" hangingPunct="0">
              <a:spcBef>
                <a:spcPct val="0"/>
              </a:spcBef>
              <a:spcAft>
                <a:spcPct val="0"/>
              </a:spcAft>
              <a:defRPr>
                <a:solidFill>
                  <a:schemeClr val="tx1"/>
                </a:solidFill>
                <a:latin typeface="Arial" charset="0"/>
                <a:ea typeface="ＭＳ Ｐゴシック" pitchFamily="34" charset="-128"/>
              </a:defRPr>
            </a:lvl8pPr>
            <a:lvl9pPr marL="3924300" indent="-231775"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CF28141F-1A97-4E59-BF4D-320B2C6A4448}" type="slidenum">
              <a:rPr lang="en-CA" altLang="en-US"/>
              <a:pPr/>
              <a:t>17</a:t>
            </a:fld>
            <a:endParaRPr lang="en-CA" altLang="en-US"/>
          </a:p>
        </p:txBody>
      </p:sp>
    </p:spTree>
    <p:extLst>
      <p:ext uri="{BB962C8B-B14F-4D97-AF65-F5344CB8AC3E}">
        <p14:creationId xmlns:p14="http://schemas.microsoft.com/office/powerpoint/2010/main" val="194489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A65B27B-4251-432F-97D6-6EBAE868C332}" type="slidenum">
              <a:rPr lang="en-CA" altLang="en-US" smtClean="0"/>
              <a:pPr>
                <a:defRPr/>
              </a:pPr>
              <a:t>18</a:t>
            </a:fld>
            <a:endParaRPr lang="en-CA" altLang="en-US"/>
          </a:p>
        </p:txBody>
      </p:sp>
    </p:spTree>
    <p:extLst>
      <p:ext uri="{BB962C8B-B14F-4D97-AF65-F5344CB8AC3E}">
        <p14:creationId xmlns:p14="http://schemas.microsoft.com/office/powerpoint/2010/main" val="156666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6E5F5F53-96D7-476A-B371-ABA15D7CFB26}" type="slidenum">
              <a:rPr lang="en-CA" altLang="en-US"/>
              <a:pPr/>
              <a:t>2</a:t>
            </a:fld>
            <a:endParaRPr lang="en-CA" altLang="en-US"/>
          </a:p>
        </p:txBody>
      </p:sp>
    </p:spTree>
    <p:extLst>
      <p:ext uri="{BB962C8B-B14F-4D97-AF65-F5344CB8AC3E}">
        <p14:creationId xmlns:p14="http://schemas.microsoft.com/office/powerpoint/2010/main" val="27887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5650" indent="-290513">
              <a:defRPr>
                <a:solidFill>
                  <a:schemeClr val="tx1"/>
                </a:solidFill>
                <a:latin typeface="Arial" charset="0"/>
                <a:ea typeface="ＭＳ Ｐゴシック" pitchFamily="34" charset="-128"/>
              </a:defRPr>
            </a:lvl2pPr>
            <a:lvl3pPr marL="1163638" indent="-231775">
              <a:defRPr>
                <a:solidFill>
                  <a:schemeClr val="tx1"/>
                </a:solidFill>
                <a:latin typeface="Arial" charset="0"/>
                <a:ea typeface="ＭＳ Ｐゴシック" pitchFamily="34" charset="-128"/>
              </a:defRPr>
            </a:lvl3pPr>
            <a:lvl4pPr marL="1630363" indent="-231775">
              <a:defRPr>
                <a:solidFill>
                  <a:schemeClr val="tx1"/>
                </a:solidFill>
                <a:latin typeface="Arial" charset="0"/>
                <a:ea typeface="ＭＳ Ｐゴシック" pitchFamily="34" charset="-128"/>
              </a:defRPr>
            </a:lvl4pPr>
            <a:lvl5pPr marL="2095500" indent="-231775">
              <a:defRPr>
                <a:solidFill>
                  <a:schemeClr val="tx1"/>
                </a:solidFill>
                <a:latin typeface="Arial" charset="0"/>
                <a:ea typeface="ＭＳ Ｐゴシック" pitchFamily="34" charset="-128"/>
              </a:defRPr>
            </a:lvl5pPr>
            <a:lvl6pPr marL="2552700" indent="-231775" defTabSz="457200" eaLnBrk="0" fontAlgn="base" hangingPunct="0">
              <a:spcBef>
                <a:spcPct val="0"/>
              </a:spcBef>
              <a:spcAft>
                <a:spcPct val="0"/>
              </a:spcAft>
              <a:defRPr>
                <a:solidFill>
                  <a:schemeClr val="tx1"/>
                </a:solidFill>
                <a:latin typeface="Arial" charset="0"/>
                <a:ea typeface="ＭＳ Ｐゴシック" pitchFamily="34" charset="-128"/>
              </a:defRPr>
            </a:lvl6pPr>
            <a:lvl7pPr marL="3009900" indent="-231775"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67100" indent="-231775" defTabSz="457200" eaLnBrk="0" fontAlgn="base" hangingPunct="0">
              <a:spcBef>
                <a:spcPct val="0"/>
              </a:spcBef>
              <a:spcAft>
                <a:spcPct val="0"/>
              </a:spcAft>
              <a:defRPr>
                <a:solidFill>
                  <a:schemeClr val="tx1"/>
                </a:solidFill>
                <a:latin typeface="Arial" charset="0"/>
                <a:ea typeface="ＭＳ Ｐゴシック" pitchFamily="34" charset="-128"/>
              </a:defRPr>
            </a:lvl8pPr>
            <a:lvl9pPr marL="3924300" indent="-231775"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7F53E836-5409-4149-8A5D-7A6509F199A6}" type="slidenum">
              <a:rPr lang="en-CA" altLang="en-US"/>
              <a:pPr/>
              <a:t>3</a:t>
            </a:fld>
            <a:endParaRPr lang="en-CA" altLang="en-US"/>
          </a:p>
        </p:txBody>
      </p:sp>
    </p:spTree>
    <p:extLst>
      <p:ext uri="{BB962C8B-B14F-4D97-AF65-F5344CB8AC3E}">
        <p14:creationId xmlns:p14="http://schemas.microsoft.com/office/powerpoint/2010/main" val="381690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9FE7C573-66FD-43B6-89EA-0B6FFFEE839D}" type="slidenum">
              <a:rPr lang="en-CA" altLang="en-US"/>
              <a:pPr/>
              <a:t>4</a:t>
            </a:fld>
            <a:endParaRPr lang="en-CA" altLang="en-US"/>
          </a:p>
        </p:txBody>
      </p:sp>
    </p:spTree>
    <p:extLst>
      <p:ext uri="{BB962C8B-B14F-4D97-AF65-F5344CB8AC3E}">
        <p14:creationId xmlns:p14="http://schemas.microsoft.com/office/powerpoint/2010/main" val="38772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65993D00-83FA-4929-ACB1-C65837B70A1B}" type="slidenum">
              <a:rPr lang="en-CA" altLang="en-US"/>
              <a:pPr/>
              <a:t>5</a:t>
            </a:fld>
            <a:endParaRPr lang="en-CA" altLang="en-US"/>
          </a:p>
        </p:txBody>
      </p:sp>
    </p:spTree>
    <p:extLst>
      <p:ext uri="{BB962C8B-B14F-4D97-AF65-F5344CB8AC3E}">
        <p14:creationId xmlns:p14="http://schemas.microsoft.com/office/powerpoint/2010/main" val="186977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47A59B6E-F6F6-4F8E-9608-F823AD04CEAE}" type="slidenum">
              <a:rPr lang="en-CA" altLang="en-US"/>
              <a:pPr/>
              <a:t>6</a:t>
            </a:fld>
            <a:endParaRPr lang="en-CA" altLang="en-US"/>
          </a:p>
        </p:txBody>
      </p:sp>
    </p:spTree>
    <p:extLst>
      <p:ext uri="{BB962C8B-B14F-4D97-AF65-F5344CB8AC3E}">
        <p14:creationId xmlns:p14="http://schemas.microsoft.com/office/powerpoint/2010/main" val="318155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1A65B27B-4251-432F-97D6-6EBAE868C332}" type="slidenum">
              <a:rPr lang="en-CA" altLang="en-US" smtClean="0"/>
              <a:pPr>
                <a:defRPr/>
              </a:pPr>
              <a:t>7</a:t>
            </a:fld>
            <a:endParaRPr lang="en-CA" altLang="en-US"/>
          </a:p>
        </p:txBody>
      </p:sp>
    </p:spTree>
    <p:extLst>
      <p:ext uri="{BB962C8B-B14F-4D97-AF65-F5344CB8AC3E}">
        <p14:creationId xmlns:p14="http://schemas.microsoft.com/office/powerpoint/2010/main" val="156666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F91793BB-9541-474B-8F37-EFB95A42DA8C}" type="slidenum">
              <a:rPr lang="en-CA" altLang="en-US"/>
              <a:pPr/>
              <a:t>8</a:t>
            </a:fld>
            <a:endParaRPr lang="en-CA" altLang="en-US"/>
          </a:p>
        </p:txBody>
      </p:sp>
    </p:spTree>
    <p:extLst>
      <p:ext uri="{BB962C8B-B14F-4D97-AF65-F5344CB8AC3E}">
        <p14:creationId xmlns:p14="http://schemas.microsoft.com/office/powerpoint/2010/main" val="7566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8452CC48-D88C-4A89-8145-2084C435D069}" type="slidenum">
              <a:rPr lang="en-CA" altLang="en-US"/>
              <a:pPr/>
              <a:t>9</a:t>
            </a:fld>
            <a:endParaRPr lang="en-CA" altLang="en-US"/>
          </a:p>
        </p:txBody>
      </p:sp>
    </p:spTree>
    <p:extLst>
      <p:ext uri="{BB962C8B-B14F-4D97-AF65-F5344CB8AC3E}">
        <p14:creationId xmlns:p14="http://schemas.microsoft.com/office/powerpoint/2010/main" val="144032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a:extLst/>
          </p:cNvPr>
          <p:cNvSpPr>
            <a:spLocks noGrp="1"/>
          </p:cNvSpPr>
          <p:nvPr>
            <p:ph type="dt" sz="half" idx="10"/>
          </p:nvPr>
        </p:nvSpPr>
        <p:spPr/>
        <p:txBody>
          <a:bodyPr/>
          <a:lstStyle>
            <a:lvl1pPr>
              <a:defRPr/>
            </a:lvl1pPr>
          </a:lstStyle>
          <a:p>
            <a:pPr>
              <a:defRPr/>
            </a:pPr>
            <a:fld id="{DCC780F6-7A09-41C9-AD79-ADFB68850D20}" type="datetime1">
              <a:rPr lang="en-US" altLang="en-US"/>
              <a:pPr>
                <a:defRPr/>
              </a:pPr>
              <a:t>10/8/2018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556CFDB8-2AEA-4DE7-9E0C-E4541E55737B}" type="slidenum">
              <a:rPr lang="en-US" altLang="en-US"/>
              <a:pPr>
                <a:defRPr/>
              </a:pPr>
              <a:t>‹#›</a:t>
            </a:fld>
            <a:endParaRPr lang="en-US" altLang="en-US"/>
          </a:p>
        </p:txBody>
      </p:sp>
    </p:spTree>
    <p:extLst>
      <p:ext uri="{BB962C8B-B14F-4D97-AF65-F5344CB8AC3E}">
        <p14:creationId xmlns:p14="http://schemas.microsoft.com/office/powerpoint/2010/main" val="306396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p:cNvPr>
          <p:cNvSpPr>
            <a:spLocks noGrp="1"/>
          </p:cNvSpPr>
          <p:nvPr>
            <p:ph type="dt" sz="half" idx="10"/>
          </p:nvPr>
        </p:nvSpPr>
        <p:spPr/>
        <p:txBody>
          <a:bodyPr/>
          <a:lstStyle>
            <a:lvl1pPr>
              <a:defRPr/>
            </a:lvl1pPr>
          </a:lstStyle>
          <a:p>
            <a:pPr>
              <a:defRPr/>
            </a:pPr>
            <a:fld id="{CD8DD04F-EAF5-484D-A68D-03D11907304B}" type="datetime1">
              <a:rPr lang="en-US" altLang="en-US"/>
              <a:pPr>
                <a:defRPr/>
              </a:pPr>
              <a:t>10/8/2018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DF45CB5B-0F64-4F19-A45A-D05FFB0BC987}" type="slidenum">
              <a:rPr lang="en-US" altLang="en-US"/>
              <a:pPr>
                <a:defRPr/>
              </a:pPr>
              <a:t>‹#›</a:t>
            </a:fld>
            <a:endParaRPr lang="en-US" altLang="en-US"/>
          </a:p>
        </p:txBody>
      </p:sp>
    </p:spTree>
    <p:extLst>
      <p:ext uri="{BB962C8B-B14F-4D97-AF65-F5344CB8AC3E}">
        <p14:creationId xmlns:p14="http://schemas.microsoft.com/office/powerpoint/2010/main" val="352176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p:cNvPr>
          <p:cNvSpPr>
            <a:spLocks noGrp="1"/>
          </p:cNvSpPr>
          <p:nvPr>
            <p:ph type="dt" sz="half" idx="10"/>
          </p:nvPr>
        </p:nvSpPr>
        <p:spPr/>
        <p:txBody>
          <a:bodyPr/>
          <a:lstStyle>
            <a:lvl1pPr>
              <a:defRPr/>
            </a:lvl1pPr>
          </a:lstStyle>
          <a:p>
            <a:pPr>
              <a:defRPr/>
            </a:pPr>
            <a:fld id="{BEB53492-200B-4ED8-A696-1726B7DFF2B3}" type="datetime1">
              <a:rPr lang="en-US" altLang="en-US"/>
              <a:pPr>
                <a:defRPr/>
              </a:pPr>
              <a:t>10/8/2018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45E9406A-5476-414A-A5E3-44821B287B56}" type="slidenum">
              <a:rPr lang="en-US" altLang="en-US"/>
              <a:pPr>
                <a:defRPr/>
              </a:pPr>
              <a:t>‹#›</a:t>
            </a:fld>
            <a:endParaRPr lang="en-US" altLang="en-US"/>
          </a:p>
        </p:txBody>
      </p:sp>
    </p:spTree>
    <p:extLst>
      <p:ext uri="{BB962C8B-B14F-4D97-AF65-F5344CB8AC3E}">
        <p14:creationId xmlns:p14="http://schemas.microsoft.com/office/powerpoint/2010/main" val="392836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p:cNvPr>
          <p:cNvSpPr>
            <a:spLocks noGrp="1"/>
          </p:cNvSpPr>
          <p:nvPr>
            <p:ph type="dt" sz="half" idx="10"/>
          </p:nvPr>
        </p:nvSpPr>
        <p:spPr/>
        <p:txBody>
          <a:bodyPr/>
          <a:lstStyle>
            <a:lvl1pPr>
              <a:defRPr/>
            </a:lvl1pPr>
          </a:lstStyle>
          <a:p>
            <a:pPr>
              <a:defRPr/>
            </a:pPr>
            <a:fld id="{E134A904-2D04-4EDC-B626-F039E5A8D07A}" type="datetime1">
              <a:rPr lang="en-US" altLang="en-US"/>
              <a:pPr>
                <a:defRPr/>
              </a:pPr>
              <a:t>10/8/2018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2C4D5AEF-22BF-4420-B69D-1A93357D40FF}" type="slidenum">
              <a:rPr lang="en-US" altLang="en-US"/>
              <a:pPr>
                <a:defRPr/>
              </a:pPr>
              <a:t>‹#›</a:t>
            </a:fld>
            <a:endParaRPr lang="en-US" altLang="en-US"/>
          </a:p>
        </p:txBody>
      </p:sp>
    </p:spTree>
    <p:extLst>
      <p:ext uri="{BB962C8B-B14F-4D97-AF65-F5344CB8AC3E}">
        <p14:creationId xmlns:p14="http://schemas.microsoft.com/office/powerpoint/2010/main" val="139878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28EAB99E-BD1B-4B57-BCBA-CD4D1FE0FBE9}" type="datetime1">
              <a:rPr lang="en-US" altLang="en-US"/>
              <a:pPr>
                <a:defRPr/>
              </a:pPr>
              <a:t>10/8/2018</a:t>
            </a:fld>
            <a:endParaRPr lang="en-US" alt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561E32EC-0E05-4232-8D92-473027ACAD5F}" type="slidenum">
              <a:rPr lang="en-US" altLang="en-US"/>
              <a:pPr>
                <a:defRPr/>
              </a:pPr>
              <a:t>‹#›</a:t>
            </a:fld>
            <a:endParaRPr lang="en-US" altLang="en-US"/>
          </a:p>
        </p:txBody>
      </p:sp>
    </p:spTree>
    <p:extLst>
      <p:ext uri="{BB962C8B-B14F-4D97-AF65-F5344CB8AC3E}">
        <p14:creationId xmlns:p14="http://schemas.microsoft.com/office/powerpoint/2010/main" val="331712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a:extLst/>
          </p:cNvPr>
          <p:cNvSpPr>
            <a:spLocks noGrp="1"/>
          </p:cNvSpPr>
          <p:nvPr>
            <p:ph type="dt" sz="half" idx="10"/>
          </p:nvPr>
        </p:nvSpPr>
        <p:spPr/>
        <p:txBody>
          <a:bodyPr/>
          <a:lstStyle>
            <a:lvl1pPr>
              <a:defRPr/>
            </a:lvl1pPr>
          </a:lstStyle>
          <a:p>
            <a:pPr>
              <a:defRPr/>
            </a:pPr>
            <a:fld id="{7FEA754C-34EA-4C5C-A036-91AEE5676613}" type="datetime1">
              <a:rPr lang="en-US" altLang="en-US"/>
              <a:pPr>
                <a:defRPr/>
              </a:pPr>
              <a:t>10/8/2018</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063C1FA7-1203-493A-8D4A-09C46A6FCC1F}" type="slidenum">
              <a:rPr lang="en-US" altLang="en-US"/>
              <a:pPr>
                <a:defRPr/>
              </a:pPr>
              <a:t>‹#›</a:t>
            </a:fld>
            <a:endParaRPr lang="en-US" altLang="en-US"/>
          </a:p>
        </p:txBody>
      </p:sp>
    </p:spTree>
    <p:extLst>
      <p:ext uri="{BB962C8B-B14F-4D97-AF65-F5344CB8AC3E}">
        <p14:creationId xmlns:p14="http://schemas.microsoft.com/office/powerpoint/2010/main" val="275942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a:extLst/>
          </p:cNvPr>
          <p:cNvSpPr>
            <a:spLocks noGrp="1"/>
          </p:cNvSpPr>
          <p:nvPr>
            <p:ph type="dt" sz="half" idx="10"/>
          </p:nvPr>
        </p:nvSpPr>
        <p:spPr/>
        <p:txBody>
          <a:bodyPr/>
          <a:lstStyle>
            <a:lvl1pPr>
              <a:defRPr/>
            </a:lvl1pPr>
          </a:lstStyle>
          <a:p>
            <a:pPr>
              <a:defRPr/>
            </a:pPr>
            <a:fld id="{AC515F5E-6154-44B9-B0C8-45AA289AA027}" type="datetime1">
              <a:rPr lang="en-US" altLang="en-US"/>
              <a:pPr>
                <a:defRPr/>
              </a:pPr>
              <a:t>10/8/2018</a:t>
            </a:fld>
            <a:endParaRPr lang="en-US" alt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9FC093C4-319D-4DC9-939C-D5AB516E0C95}" type="slidenum">
              <a:rPr lang="en-US" altLang="en-US"/>
              <a:pPr>
                <a:defRPr/>
              </a:pPr>
              <a:t>‹#›</a:t>
            </a:fld>
            <a:endParaRPr lang="en-US" altLang="en-US"/>
          </a:p>
        </p:txBody>
      </p:sp>
    </p:spTree>
    <p:extLst>
      <p:ext uri="{BB962C8B-B14F-4D97-AF65-F5344CB8AC3E}">
        <p14:creationId xmlns:p14="http://schemas.microsoft.com/office/powerpoint/2010/main" val="310574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a:extLst/>
          </p:cNvPr>
          <p:cNvSpPr>
            <a:spLocks noGrp="1"/>
          </p:cNvSpPr>
          <p:nvPr>
            <p:ph type="dt" sz="half" idx="10"/>
          </p:nvPr>
        </p:nvSpPr>
        <p:spPr/>
        <p:txBody>
          <a:bodyPr/>
          <a:lstStyle>
            <a:lvl1pPr>
              <a:defRPr/>
            </a:lvl1pPr>
          </a:lstStyle>
          <a:p>
            <a:pPr>
              <a:defRPr/>
            </a:pPr>
            <a:fld id="{69A65E13-4015-417B-958F-253F383903AC}" type="datetime1">
              <a:rPr lang="en-US" altLang="en-US"/>
              <a:pPr>
                <a:defRPr/>
              </a:pPr>
              <a:t>10/8/2018</a:t>
            </a:fld>
            <a:endParaRPr lang="en-US" alt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9F19D21C-96DF-4B96-852A-86091FD17882}" type="slidenum">
              <a:rPr lang="en-US" altLang="en-US"/>
              <a:pPr>
                <a:defRPr/>
              </a:pPr>
              <a:t>‹#›</a:t>
            </a:fld>
            <a:endParaRPr lang="en-US" altLang="en-US"/>
          </a:p>
        </p:txBody>
      </p:sp>
    </p:spTree>
    <p:extLst>
      <p:ext uri="{BB962C8B-B14F-4D97-AF65-F5344CB8AC3E}">
        <p14:creationId xmlns:p14="http://schemas.microsoft.com/office/powerpoint/2010/main" val="212697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AA202B8F-948C-4D14-880A-7E7D2249A272}" type="datetime1">
              <a:rPr lang="en-US" altLang="en-US"/>
              <a:pPr>
                <a:defRPr/>
              </a:pPr>
              <a:t>10/8/2018</a:t>
            </a:fld>
            <a:endParaRPr lang="en-US" alt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EF5B431A-B719-4325-820F-75E263C0382F}" type="slidenum">
              <a:rPr lang="en-US" altLang="en-US"/>
              <a:pPr>
                <a:defRPr/>
              </a:pPr>
              <a:t>‹#›</a:t>
            </a:fld>
            <a:endParaRPr lang="en-US" altLang="en-US"/>
          </a:p>
        </p:txBody>
      </p:sp>
    </p:spTree>
    <p:extLst>
      <p:ext uri="{BB962C8B-B14F-4D97-AF65-F5344CB8AC3E}">
        <p14:creationId xmlns:p14="http://schemas.microsoft.com/office/powerpoint/2010/main" val="3798218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85FAC94-DF45-4665-B900-615849155771}" type="datetime1">
              <a:rPr lang="en-US" altLang="en-US"/>
              <a:pPr>
                <a:defRPr/>
              </a:pPr>
              <a:t>10/8/2018</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4B3E0044-FF99-4684-89A0-D4D9D6E22233}" type="slidenum">
              <a:rPr lang="en-US" altLang="en-US"/>
              <a:pPr>
                <a:defRPr/>
              </a:pPr>
              <a:t>‹#›</a:t>
            </a:fld>
            <a:endParaRPr lang="en-US" altLang="en-US"/>
          </a:p>
        </p:txBody>
      </p:sp>
    </p:spTree>
    <p:extLst>
      <p:ext uri="{BB962C8B-B14F-4D97-AF65-F5344CB8AC3E}">
        <p14:creationId xmlns:p14="http://schemas.microsoft.com/office/powerpoint/2010/main" val="191874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4ED8D036-EF90-444A-9AAC-8ECC8C58B390}" type="datetime1">
              <a:rPr lang="en-US" altLang="en-US"/>
              <a:pPr>
                <a:defRPr/>
              </a:pPr>
              <a:t>10/8/2018</a:t>
            </a:fld>
            <a:endParaRPr lang="en-US" alt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29C006A5-5FCA-42CD-B3A4-B196B4DD0305}" type="slidenum">
              <a:rPr lang="en-US" altLang="en-US"/>
              <a:pPr>
                <a:defRPr/>
              </a:pPr>
              <a:t>‹#›</a:t>
            </a:fld>
            <a:endParaRPr lang="en-US" altLang="en-US"/>
          </a:p>
        </p:txBody>
      </p:sp>
    </p:spTree>
    <p:extLst>
      <p:ext uri="{BB962C8B-B14F-4D97-AF65-F5344CB8AC3E}">
        <p14:creationId xmlns:p14="http://schemas.microsoft.com/office/powerpoint/2010/main" val="100945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endParaRPr lang="en-US" altLang="en-US"/>
          </a:p>
        </p:txBody>
      </p:sp>
      <p:sp>
        <p:nvSpPr>
          <p:cNvPr id="4" name="Date Placeholder 3">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106" charset="0"/>
                <a:ea typeface="ＭＳ Ｐゴシック" pitchFamily="-106" charset="-128"/>
              </a:defRPr>
            </a:lvl1pPr>
          </a:lstStyle>
          <a:p>
            <a:pPr>
              <a:defRPr/>
            </a:pPr>
            <a:fld id="{2BC54D6E-01A1-4CBB-8C7E-B14A4CF3B079}" type="datetime1">
              <a:rPr lang="en-US" altLang="en-US"/>
              <a:pPr>
                <a:defRPr/>
              </a:pPr>
              <a:t>10/8/2018</a:t>
            </a:fld>
            <a:endParaRPr lang="en-US" altLang="en-US"/>
          </a:p>
        </p:txBody>
      </p:sp>
      <p:sp>
        <p:nvSpPr>
          <p:cNvPr id="5" name="Footer Placeholder 4">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6" charset="0"/>
                <a:ea typeface="ＭＳ Ｐゴシック" pitchFamily="-106" charset="-128"/>
                <a:cs typeface="ＭＳ Ｐゴシック" pitchFamily="-106" charset="-128"/>
              </a:defRPr>
            </a:lvl1pPr>
          </a:lstStyle>
          <a:p>
            <a:pPr>
              <a:defRPr/>
            </a:pPr>
            <a:endParaRPr lang="en-US"/>
          </a:p>
        </p:txBody>
      </p:sp>
      <p:sp>
        <p:nvSpPr>
          <p:cNvPr id="6" name="Slide Number Placeholder 5">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F2FFBA90-B228-4C63-8300-BB4692C1A9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owerpoint NEW templat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p:cNvSpPr>
          <p:nvPr>
            <p:ph type="body" idx="1"/>
          </p:nvPr>
        </p:nvSpPr>
        <p:spPr>
          <a:xfrm>
            <a:off x="827584" y="1988840"/>
            <a:ext cx="7776864" cy="3888432"/>
          </a:xfrm>
        </p:spPr>
        <p:txBody>
          <a:bodyPr/>
          <a:lstStyle/>
          <a:p>
            <a:pPr marL="0" indent="0" algn="ctr">
              <a:spcBef>
                <a:spcPct val="0"/>
              </a:spcBef>
              <a:buFont typeface="Arial" charset="0"/>
              <a:buNone/>
            </a:pPr>
            <a:endParaRPr lang="en-US" altLang="en-US" dirty="0">
              <a:solidFill>
                <a:srgbClr val="EE0000"/>
              </a:solidFill>
              <a:latin typeface="Trebuchet MS" pitchFamily="34" charset="0"/>
              <a:ea typeface="ＭＳ Ｐゴシック" pitchFamily="34" charset="-128"/>
            </a:endParaRPr>
          </a:p>
          <a:p>
            <a:pPr marL="0" indent="0" algn="ctr">
              <a:spcBef>
                <a:spcPct val="0"/>
              </a:spcBef>
              <a:buNone/>
            </a:pPr>
            <a:r>
              <a:rPr lang="en-CA" altLang="en-US" dirty="0">
                <a:solidFill>
                  <a:srgbClr val="EE0000"/>
                </a:solidFill>
                <a:latin typeface="Trebuchet MS" pitchFamily="34" charset="0"/>
                <a:ea typeface="ＭＳ Ｐゴシック" pitchFamily="34" charset="-128"/>
              </a:rPr>
              <a:t>Service Learning in an Introductory Management Accounting Class</a:t>
            </a:r>
            <a:endParaRPr lang="en-US" altLang="en-US" dirty="0">
              <a:solidFill>
                <a:srgbClr val="EE0000"/>
              </a:solidFill>
              <a:latin typeface="Trebuchet MS" pitchFamily="34" charset="0"/>
              <a:ea typeface="ＭＳ Ｐゴシック" pitchFamily="34" charset="-128"/>
            </a:endParaRPr>
          </a:p>
          <a:p>
            <a:pPr marL="0" indent="0" algn="ctr">
              <a:spcBef>
                <a:spcPct val="0"/>
              </a:spcBef>
              <a:buFont typeface="Arial" charset="0"/>
              <a:buNone/>
            </a:pPr>
            <a:endParaRPr lang="en-US" altLang="en-US" dirty="0">
              <a:solidFill>
                <a:srgbClr val="EE0000"/>
              </a:solidFill>
              <a:latin typeface="Trebuchet MS" pitchFamily="34" charset="0"/>
              <a:ea typeface="ＭＳ Ｐゴシック" pitchFamily="34" charset="-128"/>
            </a:endParaRPr>
          </a:p>
          <a:p>
            <a:pPr marL="0" indent="0" algn="ctr">
              <a:spcBef>
                <a:spcPct val="0"/>
              </a:spcBef>
              <a:buFont typeface="Arial" charset="0"/>
              <a:buNone/>
            </a:pPr>
            <a:endParaRPr lang="en-US" altLang="en-US" dirty="0">
              <a:solidFill>
                <a:srgbClr val="EE0000"/>
              </a:solidFill>
              <a:latin typeface="Trebuchet MS" pitchFamily="34" charset="0"/>
              <a:ea typeface="ＭＳ Ｐゴシック" pitchFamily="34" charset="-128"/>
            </a:endParaRPr>
          </a:p>
          <a:p>
            <a:pPr marL="0" indent="0" algn="ctr">
              <a:spcBef>
                <a:spcPct val="0"/>
              </a:spcBef>
              <a:buFont typeface="Arial" charset="0"/>
              <a:buNone/>
            </a:pPr>
            <a:endParaRPr lang="en-US" altLang="en-US" dirty="0">
              <a:solidFill>
                <a:srgbClr val="EE0000"/>
              </a:solidFill>
              <a:latin typeface="Trebuchet MS" pitchFamily="34" charset="0"/>
              <a:ea typeface="ＭＳ Ｐゴシック" pitchFamily="34" charset="-128"/>
            </a:endParaRPr>
          </a:p>
          <a:p>
            <a:pPr marL="0" indent="0" algn="ctr">
              <a:spcBef>
                <a:spcPct val="0"/>
              </a:spcBef>
              <a:buFont typeface="Arial" charset="0"/>
              <a:buNone/>
            </a:pPr>
            <a:r>
              <a:rPr lang="en-US" altLang="en-US" sz="2400" dirty="0">
                <a:latin typeface="Trebuchet MS" pitchFamily="34" charset="0"/>
                <a:ea typeface="ＭＳ Ｐゴシック" pitchFamily="34" charset="-128"/>
              </a:rPr>
              <a:t>Staci Kenno</a:t>
            </a:r>
          </a:p>
          <a:p>
            <a:pPr marL="0" indent="0" algn="ctr">
              <a:spcBef>
                <a:spcPct val="0"/>
              </a:spcBef>
              <a:buFont typeface="Arial" charset="0"/>
              <a:buNone/>
            </a:pPr>
            <a:r>
              <a:rPr lang="en-US" altLang="en-US" sz="2400" dirty="0">
                <a:latin typeface="Trebuchet MS" pitchFamily="34" charset="0"/>
                <a:ea typeface="ＭＳ Ｐゴシック" pitchFamily="34" charset="-128"/>
              </a:rPr>
              <a:t>Glenn Skrubbeltrang</a:t>
            </a:r>
            <a:endParaRPr lang="en-CA" altLang="en-US" sz="2400" dirty="0">
              <a:latin typeface="Trebuchet MS" pitchFamily="34" charset="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owerpoint NEW templat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p:cNvSpPr>
          <p:nvPr>
            <p:ph type="title"/>
          </p:nvPr>
        </p:nvSpPr>
        <p:spPr>
          <a:xfrm>
            <a:off x="0" y="1112838"/>
            <a:ext cx="9144000" cy="487362"/>
          </a:xfrm>
        </p:spPr>
        <p:txBody>
          <a:bodyPr/>
          <a:lstStyle/>
          <a:p>
            <a:pPr algn="l"/>
            <a:r>
              <a:rPr lang="en-US" altLang="en-US" sz="2400" dirty="0">
                <a:solidFill>
                  <a:srgbClr val="EE0000"/>
                </a:solidFill>
                <a:latin typeface="Trebuchet MS" pitchFamily="34" charset="0"/>
                <a:ea typeface="ＭＳ Ｐゴシック" pitchFamily="34" charset="-128"/>
              </a:rPr>
              <a:t>Student reflections</a:t>
            </a:r>
          </a:p>
        </p:txBody>
      </p:sp>
      <p:sp>
        <p:nvSpPr>
          <p:cNvPr id="6149" name="Rectangle 3">
            <a:extLst/>
          </p:cNvPr>
          <p:cNvSpPr>
            <a:spLocks noGrp="1"/>
          </p:cNvSpPr>
          <p:nvPr>
            <p:ph type="body" idx="1"/>
          </p:nvPr>
        </p:nvSpPr>
        <p:spPr>
          <a:xfrm>
            <a:off x="179512" y="1700808"/>
            <a:ext cx="8784976" cy="5040560"/>
          </a:xfrm>
        </p:spPr>
        <p:txBody>
          <a:bodyPr/>
          <a:lstStyle/>
          <a:p>
            <a:pPr marL="0" indent="0" eaLnBrk="1" hangingPunct="1">
              <a:buFont typeface="Arial" charset="0"/>
              <a:buNone/>
              <a:defRPr/>
            </a:pPr>
            <a:r>
              <a:rPr lang="en-CA" altLang="en-US" sz="1800" dirty="0">
                <a:latin typeface="Trebuchet MS" pitchFamily="-106" charset="0"/>
                <a:ea typeface="ＭＳ Ｐゴシック" pitchFamily="-106" charset="-128"/>
              </a:rPr>
              <a:t>Required online survey at end of the semester</a:t>
            </a:r>
          </a:p>
          <a:p>
            <a:pPr eaLnBrk="1" hangingPunct="1">
              <a:buFont typeface="Arial" pitchFamily="34" charset="0"/>
              <a:buChar char="•"/>
              <a:defRPr/>
            </a:pPr>
            <a:r>
              <a:rPr lang="en-CA" altLang="en-US" sz="1800" dirty="0">
                <a:latin typeface="Trebuchet MS" pitchFamily="-106" charset="0"/>
                <a:ea typeface="ＭＳ Ｐゴシック" pitchFamily="-106" charset="-128"/>
              </a:rPr>
              <a:t>Had started with required written reflection but didn’t do what we wanted it to</a:t>
            </a:r>
          </a:p>
          <a:p>
            <a:pPr eaLnBrk="1" hangingPunct="1">
              <a:buFont typeface="Arial" pitchFamily="34" charset="0"/>
              <a:buChar char="•"/>
              <a:defRPr/>
            </a:pPr>
            <a:r>
              <a:rPr lang="en-CA" altLang="en-US" sz="1800" dirty="0">
                <a:latin typeface="Trebuchet MS" pitchFamily="-106" charset="0"/>
                <a:ea typeface="ＭＳ Ｐゴシック" pitchFamily="-106" charset="-128"/>
              </a:rPr>
              <a:t>Survey has provided interesting insights into pros/cons of the projects</a:t>
            </a:r>
          </a:p>
          <a:p>
            <a:pPr eaLnBrk="1" hangingPunct="1">
              <a:buFont typeface="Arial" pitchFamily="34" charset="0"/>
              <a:buChar char="•"/>
              <a:defRPr/>
            </a:pPr>
            <a:endParaRPr lang="en-CA" altLang="en-US" sz="1800" dirty="0">
              <a:latin typeface="Trebuchet MS" pitchFamily="-106" charset="0"/>
              <a:ea typeface="ＭＳ Ｐゴシック" pitchFamily="-106" charset="-128"/>
            </a:endParaRPr>
          </a:p>
          <a:p>
            <a:pPr eaLnBrk="1" hangingPunct="1">
              <a:buFont typeface="Arial" pitchFamily="34" charset="0"/>
              <a:buChar char="•"/>
              <a:defRPr/>
            </a:pPr>
            <a:r>
              <a:rPr lang="en-CA" sz="2200" dirty="0"/>
              <a:t>“This project was vague which made us really think about what information was important and which wasn’t, as well to complete the project with all the requirements asked. Being a real-life problem with actual financial statements and information, this gave a better understanding of managerial accounting and what to expect in the future.”</a:t>
            </a:r>
          </a:p>
          <a:p>
            <a:pPr eaLnBrk="1" hangingPunct="1">
              <a:buFont typeface="Arial" pitchFamily="34" charset="0"/>
              <a:buChar char="•"/>
              <a:defRPr/>
            </a:pPr>
            <a:r>
              <a:rPr lang="en-CA" sz="2200" dirty="0"/>
              <a:t>“Being a first year it was extremely vague which made it very difficult to figure out how to get started, I understand that is what the industry is like, but we are still learning and if we’ve never seen this before it’s very difficult. “</a:t>
            </a:r>
            <a:endParaRPr lang="en-CA" altLang="en-US" sz="2200" dirty="0">
              <a:latin typeface="Trebuchet MS" pitchFamily="-106" charset="0"/>
              <a:ea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childTnLst>
                                </p:cTn>
                              </p:par>
                              <p:par>
                                <p:cTn id="19" presetID="9" presetClass="emph" presetSubtype="0" nodeType="withEffect">
                                  <p:stCondLst>
                                    <p:cond delay="0"/>
                                  </p:stCondLst>
                                  <p:childTnLst>
                                    <p:set>
                                      <p:cBhvr>
                                        <p:cTn id="20" dur="indefinite"/>
                                        <p:tgtEl>
                                          <p:spTgt spid="6149">
                                            <p:txEl>
                                              <p:pRg st="0" end="0"/>
                                            </p:txEl>
                                          </p:spTgt>
                                        </p:tgtEl>
                                        <p:attrNameLst>
                                          <p:attrName>style.opacity</p:attrName>
                                        </p:attrNameLst>
                                      </p:cBhvr>
                                      <p:to>
                                        <p:strVal val="0.5"/>
                                      </p:to>
                                    </p:set>
                                    <p:animEffect filter="image" prLst="opacity: 0.5">
                                      <p:cBhvr rctx="IE">
                                        <p:cTn id="21" dur="indefinite"/>
                                        <p:tgtEl>
                                          <p:spTgt spid="6149">
                                            <p:txEl>
                                              <p:pRg st="0" end="0"/>
                                            </p:txEl>
                                          </p:spTgt>
                                        </p:tgtEl>
                                      </p:cBhvr>
                                    </p:animEffect>
                                  </p:childTnLst>
                                </p:cTn>
                              </p:par>
                              <p:par>
                                <p:cTn id="22" presetID="9" presetClass="emph" presetSubtype="0" nodeType="withEffect">
                                  <p:stCondLst>
                                    <p:cond delay="0"/>
                                  </p:stCondLst>
                                  <p:childTnLst>
                                    <p:set>
                                      <p:cBhvr>
                                        <p:cTn id="23" dur="indefinite"/>
                                        <p:tgtEl>
                                          <p:spTgt spid="6149">
                                            <p:txEl>
                                              <p:pRg st="1" end="1"/>
                                            </p:txEl>
                                          </p:spTgt>
                                        </p:tgtEl>
                                        <p:attrNameLst>
                                          <p:attrName>style.opacity</p:attrName>
                                        </p:attrNameLst>
                                      </p:cBhvr>
                                      <p:to>
                                        <p:strVal val="0.5"/>
                                      </p:to>
                                    </p:set>
                                    <p:animEffect filter="image" prLst="opacity: 0.5">
                                      <p:cBhvr rctx="IE">
                                        <p:cTn id="24" dur="indefinite"/>
                                        <p:tgtEl>
                                          <p:spTgt spid="6149">
                                            <p:txEl>
                                              <p:pRg st="1" end="1"/>
                                            </p:txEl>
                                          </p:spTgt>
                                        </p:tgtEl>
                                      </p:cBhvr>
                                    </p:animEffect>
                                  </p:childTnLst>
                                </p:cTn>
                              </p:par>
                              <p:par>
                                <p:cTn id="25" presetID="9" presetClass="emph" presetSubtype="0" nodeType="withEffect">
                                  <p:stCondLst>
                                    <p:cond delay="0"/>
                                  </p:stCondLst>
                                  <p:childTnLst>
                                    <p:set>
                                      <p:cBhvr>
                                        <p:cTn id="26" dur="indefinite"/>
                                        <p:tgtEl>
                                          <p:spTgt spid="6149">
                                            <p:txEl>
                                              <p:pRg st="2" end="2"/>
                                            </p:txEl>
                                          </p:spTgt>
                                        </p:tgtEl>
                                        <p:attrNameLst>
                                          <p:attrName>style.opacity</p:attrName>
                                        </p:attrNameLst>
                                      </p:cBhvr>
                                      <p:to>
                                        <p:strVal val="0.5"/>
                                      </p:to>
                                    </p:set>
                                    <p:animEffect filter="image" prLst="opacity: 0.5">
                                      <p:cBhvr rctx="IE">
                                        <p:cTn id="27" dur="indefinite"/>
                                        <p:tgtEl>
                                          <p:spTgt spid="61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149">
                                            <p:txEl>
                                              <p:pRg st="5" end="5"/>
                                            </p:txEl>
                                          </p:spTgt>
                                        </p:tgtEl>
                                        <p:attrNameLst>
                                          <p:attrName>style.visibility</p:attrName>
                                        </p:attrNameLst>
                                      </p:cBhvr>
                                      <p:to>
                                        <p:strVal val="visible"/>
                                      </p:to>
                                    </p:set>
                                  </p:childTnLst>
                                </p:cTn>
                              </p:par>
                              <p:par>
                                <p:cTn id="32" presetID="9" presetClass="emph" presetSubtype="0" grpId="0" nodeType="withEffect">
                                  <p:stCondLst>
                                    <p:cond delay="0"/>
                                  </p:stCondLst>
                                  <p:childTnLst>
                                    <p:set>
                                      <p:cBhvr>
                                        <p:cTn id="33" dur="indefinite"/>
                                        <p:tgtEl>
                                          <p:spTgt spid="6149">
                                            <p:txEl>
                                              <p:pRg st="4" end="4"/>
                                            </p:txEl>
                                          </p:spTgt>
                                        </p:tgtEl>
                                        <p:attrNameLst>
                                          <p:attrName>style.opacity</p:attrName>
                                        </p:attrNameLst>
                                      </p:cBhvr>
                                      <p:to>
                                        <p:strVal val="0.5"/>
                                      </p:to>
                                    </p:set>
                                    <p:animEffect filter="image" prLst="opacity: 0.5">
                                      <p:cBhvr rctx="IE">
                                        <p:cTn id="34" dur="indefinite"/>
                                        <p:tgtEl>
                                          <p:spTgt spid="6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owerpoint NEW templat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p:cNvPr>
          <p:cNvSpPr>
            <a:spLocks noGrp="1" noChangeArrowheads="1"/>
          </p:cNvSpPr>
          <p:nvPr>
            <p:ph type="body" idx="1"/>
          </p:nvPr>
        </p:nvSpPr>
        <p:spPr>
          <a:xfrm>
            <a:off x="630238" y="1582738"/>
            <a:ext cx="7883525" cy="4941887"/>
          </a:xfrm>
        </p:spPr>
        <p:txBody>
          <a:bodyPr/>
          <a:lstStyle/>
          <a:p>
            <a:pPr>
              <a:spcBef>
                <a:spcPct val="0"/>
              </a:spcBef>
              <a:buFont typeface="Arial" panose="020B0604020202020204" pitchFamily="34" charset="0"/>
              <a:buChar char="•"/>
              <a:defRPr/>
            </a:pPr>
            <a:endParaRPr lang="en-US" altLang="en-US" sz="1600" dirty="0">
              <a:latin typeface="Trebuchet MS" panose="020B0603020202020204" pitchFamily="34" charset="0"/>
              <a:ea typeface="ＭＳ Ｐゴシック" panose="020B0600070205080204" pitchFamily="34" charset="-128"/>
            </a:endParaRPr>
          </a:p>
          <a:p>
            <a:pPr marL="0" indent="0" eaLnBrk="1" hangingPunct="1">
              <a:lnSpc>
                <a:spcPct val="80000"/>
              </a:lnSpc>
              <a:buFont typeface="Arial" panose="020B0604020202020204" pitchFamily="34" charset="0"/>
              <a:buChar char="•"/>
              <a:defRPr/>
            </a:pPr>
            <a:endParaRPr lang="en-CA" altLang="en-US" sz="1600" dirty="0">
              <a:ea typeface="ＭＳ Ｐゴシック" panose="020B0600070205080204" pitchFamily="34" charset="-128"/>
            </a:endParaRPr>
          </a:p>
        </p:txBody>
      </p:sp>
      <p:sp>
        <p:nvSpPr>
          <p:cNvPr id="13316" name="Rectangle 2"/>
          <p:cNvSpPr txBox="1">
            <a:spLocks/>
          </p:cNvSpPr>
          <p:nvPr/>
        </p:nvSpPr>
        <p:spPr bwMode="auto">
          <a:xfrm>
            <a:off x="0" y="11334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400" dirty="0">
                <a:solidFill>
                  <a:srgbClr val="EE0000"/>
                </a:solidFill>
                <a:latin typeface="Trebuchet MS" pitchFamily="34" charset="0"/>
              </a:rPr>
              <a:t>Student Reflections</a:t>
            </a:r>
          </a:p>
        </p:txBody>
      </p:sp>
      <p:sp>
        <p:nvSpPr>
          <p:cNvPr id="5" name="Rectangle 3">
            <a:extLst/>
          </p:cNvPr>
          <p:cNvSpPr txBox="1">
            <a:spLocks/>
          </p:cNvSpPr>
          <p:nvPr/>
        </p:nvSpPr>
        <p:spPr bwMode="auto">
          <a:xfrm>
            <a:off x="179512" y="1772816"/>
            <a:ext cx="8784976"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CA" sz="2200" dirty="0"/>
              <a:t>“What stood out to me was the freedom of the project, groups were able to do what they felt best. This contributed to my learning by providing me not only with an expanded accounting knowledge but also transferable skills. This led to an insight into my career aspiration as it verified my love of accounting.”</a:t>
            </a:r>
          </a:p>
          <a:p>
            <a:pPr eaLnBrk="1" hangingPunct="1">
              <a:defRPr/>
            </a:pPr>
            <a:endParaRPr lang="en-CA" sz="2200" dirty="0"/>
          </a:p>
          <a:p>
            <a:pPr eaLnBrk="1" hangingPunct="1">
              <a:defRPr/>
            </a:pPr>
            <a:r>
              <a:rPr lang="en-CA" sz="2200" dirty="0"/>
              <a:t>“As first year students it was difficult to just be thrown into the project without much guidance as we had not been exposed to something like this before. For first year students, it would be helpful to have a little more direction.”</a:t>
            </a:r>
          </a:p>
          <a:p>
            <a:pPr eaLnBrk="1" hangingPunct="1">
              <a:defRPr/>
            </a:pPr>
            <a:endParaRPr lang="en-CA" sz="2200" dirty="0"/>
          </a:p>
          <a:p>
            <a:pPr eaLnBrk="1" hangingPunct="1">
              <a:defRPr/>
            </a:pPr>
            <a:r>
              <a:rPr lang="en-CA" sz="2200" dirty="0"/>
              <a:t>“I’m not a big person of team projects, so not being able to choose who I worked with was kind of disappointing, however I guess on a job I won’t be able to choose who I work with.”</a:t>
            </a:r>
          </a:p>
          <a:p>
            <a:pPr eaLnBrk="1" hangingPunct="1">
              <a:defRPr/>
            </a:pPr>
            <a:endParaRPr lang="en-CA" altLang="en-US" sz="2000" dirty="0">
              <a:latin typeface="Trebuchet MS" pitchFamily="-106" charset="0"/>
              <a:ea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9" presetClass="emph" presetSubtype="0" nodeType="withEffect">
                                  <p:stCondLst>
                                    <p:cond delay="0"/>
                                  </p:stCondLst>
                                  <p:childTnLst>
                                    <p:set>
                                      <p:cBhvr>
                                        <p:cTn id="12" dur="indefinite"/>
                                        <p:tgtEl>
                                          <p:spTgt spid="5">
                                            <p:txEl>
                                              <p:pRg st="0" end="0"/>
                                            </p:txEl>
                                          </p:spTgt>
                                        </p:tgtEl>
                                        <p:attrNameLst>
                                          <p:attrName>style.opacity</p:attrName>
                                        </p:attrNameLst>
                                      </p:cBhvr>
                                      <p:to>
                                        <p:strVal val="0.5"/>
                                      </p:to>
                                    </p:set>
                                    <p:animEffect filter="image" prLst="opacity: 0.5">
                                      <p:cBhvr rctx="IE">
                                        <p:cTn id="13" dur="indefinite"/>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par>
                                <p:cTn id="18" presetID="9" presetClass="emph" presetSubtype="0" nodeType="withEffect">
                                  <p:stCondLst>
                                    <p:cond delay="0"/>
                                  </p:stCondLst>
                                  <p:childTnLst>
                                    <p:set>
                                      <p:cBhvr>
                                        <p:cTn id="19" dur="indefinite"/>
                                        <p:tgtEl>
                                          <p:spTgt spid="5">
                                            <p:txEl>
                                              <p:pRg st="2" end="2"/>
                                            </p:txEl>
                                          </p:spTgt>
                                        </p:tgtEl>
                                        <p:attrNameLst>
                                          <p:attrName>style.opacity</p:attrName>
                                        </p:attrNameLst>
                                      </p:cBhvr>
                                      <p:to>
                                        <p:strVal val="0.5"/>
                                      </p:to>
                                    </p:set>
                                    <p:animEffect filter="image" prLst="opacity: 0.5">
                                      <p:cBhvr rctx="IE">
                                        <p:cTn id="20" dur="indefinite"/>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Powerpoint NEW templat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p:cNvSpPr>
          <p:nvPr>
            <p:ph type="title"/>
          </p:nvPr>
        </p:nvSpPr>
        <p:spPr>
          <a:xfrm>
            <a:off x="0" y="1143000"/>
            <a:ext cx="9144000" cy="457200"/>
          </a:xfrm>
        </p:spPr>
        <p:txBody>
          <a:bodyPr/>
          <a:lstStyle/>
          <a:p>
            <a:pPr algn="l" eaLnBrk="1" hangingPunct="1"/>
            <a:r>
              <a:rPr lang="en-CA" altLang="en-US" sz="2400" dirty="0">
                <a:solidFill>
                  <a:srgbClr val="EE0000"/>
                </a:solidFill>
                <a:latin typeface="Trebuchet MS" pitchFamily="34" charset="0"/>
                <a:ea typeface="ＭＳ Ｐゴシック" pitchFamily="34" charset="-128"/>
              </a:rPr>
              <a:t>1P12 Student</a:t>
            </a:r>
          </a:p>
        </p:txBody>
      </p:sp>
      <p:sp>
        <p:nvSpPr>
          <p:cNvPr id="8196" name="Rectangle 3">
            <a:extLst/>
          </p:cNvPr>
          <p:cNvSpPr>
            <a:spLocks noGrp="1" noChangeArrowheads="1"/>
          </p:cNvSpPr>
          <p:nvPr>
            <p:ph type="body" idx="1"/>
          </p:nvPr>
        </p:nvSpPr>
        <p:spPr>
          <a:xfrm>
            <a:off x="630238" y="1916832"/>
            <a:ext cx="7883525" cy="4625256"/>
          </a:xfrm>
        </p:spPr>
        <p:txBody>
          <a:bodyPr/>
          <a:lstStyle/>
          <a:p>
            <a:pPr marL="0" indent="0" algn="ctr" eaLnBrk="1" hangingPunct="1">
              <a:lnSpc>
                <a:spcPct val="150000"/>
              </a:lnSpc>
              <a:buNone/>
              <a:defRPr/>
            </a:pPr>
            <a:r>
              <a:rPr lang="en-US" sz="2400" dirty="0"/>
              <a:t>Sticking with my definition of value, I find that the Service Learning Projects help me learn hands-on what my future could be like. This is very valuable to me as a student and as a future accountant. I can better perceive my career rather than learning what it is like from a textbook. It is a wonderful opportunity for me to develop key skills and a chance for me to actually apply my knowledge. </a:t>
            </a:r>
          </a:p>
          <a:p>
            <a:pPr marL="0" indent="0" eaLnBrk="1" hangingPunct="1">
              <a:lnSpc>
                <a:spcPct val="150000"/>
              </a:lnSpc>
              <a:buFont typeface="Arial" panose="020B0604020202020204" pitchFamily="34" charset="0"/>
              <a:buChar char="•"/>
              <a:defRPr/>
            </a:pPr>
            <a:endParaRPr lang="en-CA" altLang="en-US" sz="12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owerpoint NEW templat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txBox="1">
            <a:spLocks/>
          </p:cNvSpPr>
          <p:nvPr/>
        </p:nvSpPr>
        <p:spPr bwMode="auto">
          <a:xfrm>
            <a:off x="0" y="1143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2400" dirty="0">
              <a:solidFill>
                <a:srgbClr val="EE0000"/>
              </a:solidFill>
              <a:latin typeface="Trebuchet MS" pitchFamily="34" charset="0"/>
            </a:endParaRPr>
          </a:p>
        </p:txBody>
      </p:sp>
      <p:sp>
        <p:nvSpPr>
          <p:cNvPr id="4" name="Content Placeholder 2"/>
          <p:cNvSpPr>
            <a:spLocks noGrp="1"/>
          </p:cNvSpPr>
          <p:nvPr>
            <p:ph idx="1"/>
          </p:nvPr>
        </p:nvSpPr>
        <p:spPr>
          <a:xfrm>
            <a:off x="457200" y="2204864"/>
            <a:ext cx="8229600" cy="4165923"/>
          </a:xfrm>
        </p:spPr>
        <p:txBody>
          <a:bodyPr/>
          <a:lstStyle/>
          <a:p>
            <a:pPr marL="0" indent="0" algn="ctr">
              <a:lnSpc>
                <a:spcPct val="150000"/>
              </a:lnSpc>
              <a:buNone/>
            </a:pPr>
            <a:r>
              <a:rPr lang="en-US" sz="2400" dirty="0"/>
              <a:t>Considering that my most recent job interview asked about the Service Learning Project in this class and was very much interested, I would say that it is of high value to me. Employers are very much interested in not only out of school experience, but also in-school-project experience. As well, given the title of this course and the job applied for, there was a high correlation. </a:t>
            </a:r>
          </a:p>
        </p:txBody>
      </p:sp>
      <p:sp>
        <p:nvSpPr>
          <p:cNvPr id="5" name="Rectangle 2"/>
          <p:cNvSpPr>
            <a:spLocks noGrp="1"/>
          </p:cNvSpPr>
          <p:nvPr>
            <p:ph type="title"/>
          </p:nvPr>
        </p:nvSpPr>
        <p:spPr>
          <a:xfrm>
            <a:off x="152400" y="1295400"/>
            <a:ext cx="9144000" cy="457200"/>
          </a:xfrm>
        </p:spPr>
        <p:txBody>
          <a:bodyPr/>
          <a:lstStyle/>
          <a:p>
            <a:pPr algn="l" eaLnBrk="1" hangingPunct="1"/>
            <a:r>
              <a:rPr lang="en-CA" altLang="en-US" sz="2400" dirty="0">
                <a:solidFill>
                  <a:srgbClr val="EE0000"/>
                </a:solidFill>
                <a:latin typeface="Trebuchet MS" pitchFamily="34" charset="0"/>
                <a:ea typeface="ＭＳ Ｐゴシック" pitchFamily="34" charset="-128"/>
              </a:rPr>
              <a:t>1P12 Student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owerpoint NEW templat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p:cNvSpPr>
          <p:nvPr>
            <p:ph type="title"/>
          </p:nvPr>
        </p:nvSpPr>
        <p:spPr>
          <a:xfrm>
            <a:off x="0" y="1143000"/>
            <a:ext cx="9144000" cy="433388"/>
          </a:xfrm>
        </p:spPr>
        <p:txBody>
          <a:bodyPr/>
          <a:lstStyle/>
          <a:p>
            <a:pPr algn="l" eaLnBrk="1" hangingPunct="1"/>
            <a:r>
              <a:rPr lang="en-US" altLang="en-US" sz="2400" dirty="0">
                <a:solidFill>
                  <a:srgbClr val="EE0000"/>
                </a:solidFill>
                <a:latin typeface="Trebuchet MS" pitchFamily="34" charset="0"/>
                <a:ea typeface="ＭＳ Ｐゴシック" pitchFamily="34" charset="-128"/>
              </a:rPr>
              <a:t>3P23 Student</a:t>
            </a:r>
            <a:endParaRPr lang="en-CA" altLang="en-US" sz="2400" dirty="0">
              <a:solidFill>
                <a:srgbClr val="EE0000"/>
              </a:solidFill>
              <a:latin typeface="Trebuchet MS" pitchFamily="34" charset="0"/>
              <a:ea typeface="ＭＳ Ｐゴシック" pitchFamily="34" charset="-128"/>
            </a:endParaRPr>
          </a:p>
        </p:txBody>
      </p:sp>
      <p:sp>
        <p:nvSpPr>
          <p:cNvPr id="6" name="Content Placeholder 2"/>
          <p:cNvSpPr txBox="1">
            <a:spLocks/>
          </p:cNvSpPr>
          <p:nvPr/>
        </p:nvSpPr>
        <p:spPr bwMode="auto">
          <a:xfrm>
            <a:off x="609600" y="191683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50000"/>
              </a:lnSpc>
              <a:buNone/>
            </a:pPr>
            <a:r>
              <a:rPr lang="en-US" sz="2400" dirty="0"/>
              <a:t>While the idea of the project is good, its implementation in school, especially during a condensed 2 month course, seems less integrated with the rest of the course work. Given how quickly everything moved, the effectiveness didn't seem as good as the service learning project I did for one of my first year courses. </a:t>
            </a:r>
          </a:p>
        </p:txBody>
      </p:sp>
    </p:spTree>
    <p:extLst>
      <p:ext uri="{BB962C8B-B14F-4D97-AF65-F5344CB8AC3E}">
        <p14:creationId xmlns:p14="http://schemas.microsoft.com/office/powerpoint/2010/main" val="263198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Powerpoint NEW template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p:cNvSpPr>
          <p:nvPr>
            <p:ph type="ctrTitle"/>
          </p:nvPr>
        </p:nvSpPr>
        <p:spPr>
          <a:xfrm>
            <a:off x="0" y="1143000"/>
            <a:ext cx="9144000" cy="457200"/>
          </a:xfrm>
        </p:spPr>
        <p:txBody>
          <a:bodyPr/>
          <a:lstStyle/>
          <a:p>
            <a:pPr algn="l"/>
            <a:r>
              <a:rPr lang="en-US" altLang="en-US" sz="2400" dirty="0">
                <a:solidFill>
                  <a:srgbClr val="EE0000"/>
                </a:solidFill>
                <a:latin typeface="Trebuchet MS" pitchFamily="34" charset="0"/>
                <a:ea typeface="ＭＳ Ｐゴシック" pitchFamily="34" charset="-128"/>
              </a:rPr>
              <a:t>3P23 Student</a:t>
            </a:r>
          </a:p>
        </p:txBody>
      </p:sp>
      <p:sp>
        <p:nvSpPr>
          <p:cNvPr id="3076" name="Rectangle 3">
            <a:extLst/>
          </p:cNvPr>
          <p:cNvSpPr>
            <a:spLocks noGrp="1" noChangeArrowheads="1"/>
          </p:cNvSpPr>
          <p:nvPr>
            <p:ph type="subTitle" idx="1"/>
          </p:nvPr>
        </p:nvSpPr>
        <p:spPr>
          <a:xfrm>
            <a:off x="323850" y="1772816"/>
            <a:ext cx="8604250" cy="4510087"/>
          </a:xfrm>
        </p:spPr>
        <p:txBody>
          <a:bodyPr/>
          <a:lstStyle/>
          <a:p>
            <a:r>
              <a:rPr lang="en-US" sz="2200" dirty="0">
                <a:solidFill>
                  <a:schemeClr val="tx1"/>
                </a:solidFill>
              </a:rPr>
              <a:t>I thought there was definite value that the service learning assignment added to students. As much as many students complained about the project for being so time consuming it definitely gave a unique prospective for students. I think many students found the project a lot of work, myself included, especially in a condensed spring semester where the work load is very high in all courses. Overall, I am glad to do the service learning assignment because it did give a unique opportunity that you would not otherwise get by taking any other university level course. I find that we learn many skills in call that are very technical and are tough to implement when the student needs to use those skills but this project forced students to learn how to implement the cost accounting techniques and I'm sure in the future students will more easily be able to apply these skills in real life. </a:t>
            </a:r>
          </a:p>
          <a:p>
            <a:endParaRPr lang="en-CA" sz="2000" dirty="0"/>
          </a:p>
        </p:txBody>
      </p:sp>
    </p:spTree>
    <p:extLst>
      <p:ext uri="{BB962C8B-B14F-4D97-AF65-F5344CB8AC3E}">
        <p14:creationId xmlns:p14="http://schemas.microsoft.com/office/powerpoint/2010/main" val="3882459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owerpoint NEW templat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txBox="1">
            <a:spLocks/>
          </p:cNvSpPr>
          <p:nvPr/>
        </p:nvSpPr>
        <p:spPr bwMode="auto">
          <a:xfrm>
            <a:off x="0" y="1112838"/>
            <a:ext cx="9144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400" dirty="0">
                <a:solidFill>
                  <a:srgbClr val="EE0000"/>
                </a:solidFill>
                <a:latin typeface="Trebuchet MS" pitchFamily="34" charset="0"/>
              </a:rPr>
              <a:t>Project details</a:t>
            </a:r>
          </a:p>
        </p:txBody>
      </p:sp>
      <p:sp>
        <p:nvSpPr>
          <p:cNvPr id="9" name="Rectangle 3"/>
          <p:cNvSpPr txBox="1">
            <a:spLocks/>
          </p:cNvSpPr>
          <p:nvPr/>
        </p:nvSpPr>
        <p:spPr bwMode="auto">
          <a:xfrm>
            <a:off x="505165" y="1773237"/>
            <a:ext cx="81470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1085850" indent="-34290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defRPr/>
            </a:pPr>
            <a:r>
              <a:rPr lang="en-CA" altLang="en-US" sz="2000" dirty="0">
                <a:latin typeface="Trebuchet MS" pitchFamily="-106" charset="0"/>
                <a:ea typeface="ＭＳ Ｐゴシック" pitchFamily="-106" charset="-128"/>
              </a:rPr>
              <a:t>Community partners contacted</a:t>
            </a:r>
          </a:p>
          <a:p>
            <a:pPr eaLnBrk="1" hangingPunct="1">
              <a:defRPr/>
            </a:pPr>
            <a:endParaRPr lang="en-CA" altLang="en-US" sz="2000" dirty="0">
              <a:latin typeface="Trebuchet MS" pitchFamily="-106" charset="0"/>
              <a:ea typeface="ＭＳ Ｐゴシック" pitchFamily="-106" charset="-128"/>
            </a:endParaRPr>
          </a:p>
          <a:p>
            <a:pPr eaLnBrk="1" hangingPunct="1">
              <a:defRPr/>
            </a:pPr>
            <a:r>
              <a:rPr lang="en-CA" altLang="en-US" sz="2000" dirty="0">
                <a:latin typeface="Trebuchet MS" pitchFamily="-106" charset="0"/>
                <a:ea typeface="ＭＳ Ｐゴシック" pitchFamily="-106" charset="-128"/>
              </a:rPr>
              <a:t>Pricing projects</a:t>
            </a:r>
          </a:p>
          <a:p>
            <a:pPr eaLnBrk="1" hangingPunct="1">
              <a:defRPr/>
            </a:pPr>
            <a:r>
              <a:rPr lang="en-CA" altLang="en-US" sz="2000" dirty="0">
                <a:latin typeface="Trebuchet MS" pitchFamily="-106" charset="0"/>
                <a:ea typeface="ＭＳ Ｐゴシック" pitchFamily="-106" charset="-128"/>
              </a:rPr>
              <a:t>Budgeting projects</a:t>
            </a:r>
          </a:p>
          <a:p>
            <a:pPr eaLnBrk="1" hangingPunct="1">
              <a:defRPr/>
            </a:pPr>
            <a:endParaRPr lang="en-CA" altLang="en-US" sz="2000" dirty="0">
              <a:latin typeface="Trebuchet MS" pitchFamily="-106" charset="0"/>
              <a:ea typeface="ＭＳ Ｐゴシック" pitchFamily="-106" charset="-128"/>
            </a:endParaRPr>
          </a:p>
          <a:p>
            <a:pPr eaLnBrk="1" hangingPunct="1">
              <a:defRPr/>
            </a:pPr>
            <a:r>
              <a:rPr lang="en-CA" altLang="en-US" sz="2000" dirty="0">
                <a:latin typeface="Trebuchet MS" pitchFamily="-106" charset="0"/>
                <a:ea typeface="ＭＳ Ｐゴシック" pitchFamily="-106" charset="-128"/>
              </a:rPr>
              <a:t>Research Assistant hired to help standardize the cases</a:t>
            </a:r>
          </a:p>
          <a:p>
            <a:pPr lvl="1" eaLnBrk="1" hangingPunct="1">
              <a:defRPr/>
            </a:pPr>
            <a:r>
              <a:rPr lang="en-CA" altLang="en-US" sz="1800" dirty="0">
                <a:latin typeface="Trebuchet MS" pitchFamily="-106" charset="0"/>
                <a:ea typeface="ＭＳ Ｐゴシック" pitchFamily="-106" charset="-128"/>
              </a:rPr>
              <a:t>Case documents</a:t>
            </a:r>
          </a:p>
          <a:p>
            <a:pPr lvl="1" eaLnBrk="1" hangingPunct="1">
              <a:defRPr/>
            </a:pPr>
            <a:r>
              <a:rPr lang="en-CA" altLang="en-US" sz="1800" dirty="0">
                <a:latin typeface="Trebuchet MS" pitchFamily="-106" charset="0"/>
                <a:ea typeface="ＭＳ Ｐゴシック" pitchFamily="-106" charset="-128"/>
              </a:rPr>
              <a:t>Deliverables</a:t>
            </a:r>
          </a:p>
          <a:p>
            <a:pPr lvl="1" eaLnBrk="1" hangingPunct="1">
              <a:defRPr/>
            </a:pPr>
            <a:r>
              <a:rPr lang="en-CA" altLang="en-US" sz="1800" dirty="0">
                <a:latin typeface="Trebuchet MS" pitchFamily="-106" charset="0"/>
                <a:ea typeface="ＭＳ Ｐゴシック" pitchFamily="-106" charset="-128"/>
              </a:rPr>
              <a:t>Rubrics</a:t>
            </a:r>
          </a:p>
          <a:p>
            <a:pPr eaLnBrk="1" hangingPunct="1">
              <a:defRPr/>
            </a:pPr>
            <a:r>
              <a:rPr lang="en-CA" altLang="en-US" sz="2000" dirty="0">
                <a:latin typeface="Trebuchet MS" pitchFamily="-106" charset="0"/>
                <a:ea typeface="ＭＳ Ｐゴシック" pitchFamily="-106" charset="-128"/>
              </a:rPr>
              <a:t>Create appropriate rubrics</a:t>
            </a:r>
          </a:p>
          <a:p>
            <a:pPr eaLnBrk="1" hangingPunct="1">
              <a:defRPr/>
            </a:pPr>
            <a:r>
              <a:rPr lang="en-CA" altLang="en-US" sz="2000" dirty="0">
                <a:latin typeface="Trebuchet MS" pitchFamily="-106" charset="0"/>
                <a:ea typeface="ＭＳ Ｐゴシック" pitchFamily="-106" charset="-128"/>
              </a:rPr>
              <a:t>Link to the CPA Competency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owerpoint NEW template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p:cNvSpPr>
          <p:nvPr>
            <p:ph type="title"/>
          </p:nvPr>
        </p:nvSpPr>
        <p:spPr>
          <a:xfrm>
            <a:off x="0" y="1143000"/>
            <a:ext cx="9144000" cy="457200"/>
          </a:xfrm>
        </p:spPr>
        <p:txBody>
          <a:bodyPr/>
          <a:lstStyle/>
          <a:p>
            <a:pPr algn="l" eaLnBrk="1" hangingPunct="1"/>
            <a:r>
              <a:rPr lang="en-US" altLang="en-US" sz="2400" dirty="0">
                <a:solidFill>
                  <a:srgbClr val="EE0000"/>
                </a:solidFill>
                <a:latin typeface="Trebuchet MS" pitchFamily="34" charset="0"/>
                <a:ea typeface="ＭＳ Ｐゴシック" pitchFamily="34" charset="-128"/>
              </a:rPr>
              <a:t>Case bank</a:t>
            </a:r>
            <a:endParaRPr lang="en-CA" altLang="en-US" sz="2400" dirty="0">
              <a:solidFill>
                <a:srgbClr val="EE0000"/>
              </a:solidFill>
              <a:latin typeface="Trebuchet MS" pitchFamily="34" charset="0"/>
              <a:ea typeface="ＭＳ Ｐゴシック" pitchFamily="34" charset="-128"/>
            </a:endParaRPr>
          </a:p>
        </p:txBody>
      </p:sp>
      <p:sp>
        <p:nvSpPr>
          <p:cNvPr id="11268" name="Rectangle 3">
            <a:extLst/>
          </p:cNvPr>
          <p:cNvSpPr>
            <a:spLocks noGrp="1" noChangeArrowheads="1"/>
          </p:cNvSpPr>
          <p:nvPr>
            <p:ph type="body" idx="1"/>
          </p:nvPr>
        </p:nvSpPr>
        <p:spPr>
          <a:xfrm>
            <a:off x="468313" y="1988840"/>
            <a:ext cx="8136135" cy="4365228"/>
          </a:xfrm>
          <a:extLst/>
        </p:spPr>
        <p:txBody>
          <a:bodyPr numCol="2"/>
          <a:lstStyle/>
          <a:p>
            <a:pPr marL="0" indent="0" eaLnBrk="1" hangingPunct="1">
              <a:buFont typeface="Arial" charset="0"/>
              <a:buNone/>
              <a:defRPr/>
            </a:pPr>
            <a:r>
              <a:rPr lang="en-CA" altLang="en-US" sz="2400" dirty="0">
                <a:latin typeface="Trebuchet MS" pitchFamily="-106" charset="0"/>
                <a:ea typeface="ＭＳ Ｐゴシック" pitchFamily="-106" charset="-128"/>
              </a:rPr>
              <a:t>4 companies</a:t>
            </a:r>
          </a:p>
          <a:p>
            <a:pPr marL="0" indent="0" eaLnBrk="1" hangingPunct="1">
              <a:buFont typeface="Arial" charset="0"/>
              <a:buNone/>
              <a:defRPr/>
            </a:pPr>
            <a:r>
              <a:rPr lang="en-CA" altLang="en-US" sz="2400" dirty="0">
                <a:latin typeface="Trebuchet MS" pitchFamily="-106" charset="0"/>
                <a:ea typeface="ＭＳ Ｐゴシック" pitchFamily="-106" charset="-128"/>
              </a:rPr>
              <a:t>	1 x Budgeting project</a:t>
            </a:r>
          </a:p>
          <a:p>
            <a:pPr marL="0" indent="0" eaLnBrk="1" hangingPunct="1">
              <a:buFont typeface="Arial" charset="0"/>
              <a:buNone/>
              <a:defRPr/>
            </a:pPr>
            <a:r>
              <a:rPr lang="en-CA" altLang="en-US" sz="2400" dirty="0">
                <a:latin typeface="Trebuchet MS" pitchFamily="-106" charset="0"/>
                <a:ea typeface="ＭＳ Ｐゴシック" pitchFamily="-106" charset="-128"/>
              </a:rPr>
              <a:t>	3 x Pricing projects</a:t>
            </a:r>
          </a:p>
          <a:p>
            <a:pPr marL="0" indent="0" eaLnBrk="1" hangingPunct="1">
              <a:buFont typeface="Arial" charset="0"/>
              <a:buNone/>
              <a:defRPr/>
            </a:pPr>
            <a:endParaRPr lang="en-CA" altLang="en-US" sz="2400" dirty="0">
              <a:latin typeface="Trebuchet MS" pitchFamily="-106" charset="0"/>
              <a:ea typeface="ＭＳ Ｐゴシック" pitchFamily="-106" charset="-128"/>
            </a:endParaRPr>
          </a:p>
          <a:p>
            <a:pPr marL="0" indent="0" eaLnBrk="1" hangingPunct="1">
              <a:buFont typeface="Arial" charset="0"/>
              <a:buNone/>
              <a:defRPr/>
            </a:pPr>
            <a:r>
              <a:rPr lang="en-CA" altLang="en-US" sz="2400" dirty="0">
                <a:latin typeface="Trebuchet MS" pitchFamily="-106" charset="0"/>
                <a:ea typeface="ＭＳ Ｐゴシック" pitchFamily="-106" charset="-128"/>
              </a:rPr>
              <a:t>Rubrics</a:t>
            </a:r>
          </a:p>
          <a:p>
            <a:pPr marL="0" indent="0" eaLnBrk="1" hangingPunct="1">
              <a:buFont typeface="Arial" charset="0"/>
              <a:buNone/>
              <a:defRPr/>
            </a:pPr>
            <a:r>
              <a:rPr lang="en-CA" altLang="en-US" sz="2400" dirty="0">
                <a:latin typeface="Trebuchet MS" pitchFamily="-106" charset="0"/>
                <a:ea typeface="ＭＳ Ｐゴシック" pitchFamily="-106" charset="-128"/>
              </a:rPr>
              <a:t>Instructions</a:t>
            </a:r>
          </a:p>
          <a:p>
            <a:pPr marL="0" indent="0" eaLnBrk="1" hangingPunct="1">
              <a:buFont typeface="Arial" charset="0"/>
              <a:buNone/>
              <a:defRPr/>
            </a:pPr>
            <a:r>
              <a:rPr lang="en-CA" altLang="en-US" sz="2400" dirty="0">
                <a:latin typeface="Trebuchet MS" pitchFamily="-106" charset="0"/>
                <a:ea typeface="ＭＳ Ｐゴシック" pitchFamily="-106" charset="-128"/>
              </a:rPr>
              <a:t>Case materials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583682"/>
              </p:ext>
            </p:extLst>
          </p:nvPr>
        </p:nvGraphicFramePr>
        <p:xfrm>
          <a:off x="72007" y="116630"/>
          <a:ext cx="9036497" cy="6624737"/>
        </p:xfrm>
        <a:graphic>
          <a:graphicData uri="http://schemas.openxmlformats.org/drawingml/2006/table">
            <a:tbl>
              <a:tblPr firstRow="1" firstCol="1" lastRow="1" lastCol="1" bandRow="1" bandCol="1">
                <a:tableStyleId>{B301B821-A1FF-4177-AEE7-76D212191A09}</a:tableStyleId>
              </a:tblPr>
              <a:tblGrid>
                <a:gridCol w="2835355">
                  <a:extLst>
                    <a:ext uri="{9D8B030D-6E8A-4147-A177-3AD203B41FA5}">
                      <a16:colId xmlns:a16="http://schemas.microsoft.com/office/drawing/2014/main" val="20000"/>
                    </a:ext>
                  </a:extLst>
                </a:gridCol>
                <a:gridCol w="316232">
                  <a:extLst>
                    <a:ext uri="{9D8B030D-6E8A-4147-A177-3AD203B41FA5}">
                      <a16:colId xmlns:a16="http://schemas.microsoft.com/office/drawing/2014/main" val="20001"/>
                    </a:ext>
                  </a:extLst>
                </a:gridCol>
                <a:gridCol w="2148304">
                  <a:extLst>
                    <a:ext uri="{9D8B030D-6E8A-4147-A177-3AD203B41FA5}">
                      <a16:colId xmlns:a16="http://schemas.microsoft.com/office/drawing/2014/main" val="20002"/>
                    </a:ext>
                  </a:extLst>
                </a:gridCol>
                <a:gridCol w="2137247">
                  <a:extLst>
                    <a:ext uri="{9D8B030D-6E8A-4147-A177-3AD203B41FA5}">
                      <a16:colId xmlns:a16="http://schemas.microsoft.com/office/drawing/2014/main" val="20003"/>
                    </a:ext>
                  </a:extLst>
                </a:gridCol>
                <a:gridCol w="1599359">
                  <a:extLst>
                    <a:ext uri="{9D8B030D-6E8A-4147-A177-3AD203B41FA5}">
                      <a16:colId xmlns:a16="http://schemas.microsoft.com/office/drawing/2014/main" val="20004"/>
                    </a:ext>
                  </a:extLst>
                </a:gridCol>
              </a:tblGrid>
              <a:tr h="444494">
                <a:tc>
                  <a:txBody>
                    <a:bodyPr/>
                    <a:lstStyle/>
                    <a:p>
                      <a:pPr marL="0" marR="0" algn="ctr">
                        <a:spcBef>
                          <a:spcPts val="0"/>
                        </a:spcBef>
                        <a:spcAft>
                          <a:spcPts val="0"/>
                        </a:spcAft>
                      </a:pPr>
                      <a:r>
                        <a:rPr lang="en-CA" sz="1200" dirty="0">
                          <a:effectLst/>
                        </a:rPr>
                        <a:t>Trait</a:t>
                      </a:r>
                      <a:endParaRPr lang="en-CA" sz="1200" dirty="0">
                        <a:effectLst/>
                        <a:latin typeface="Calibri"/>
                        <a:ea typeface="Times New Roman"/>
                        <a:cs typeface="Times New Roman"/>
                      </a:endParaRPr>
                    </a:p>
                  </a:txBody>
                  <a:tcPr marL="41159" marR="41159" marT="0" marB="0"/>
                </a:tc>
                <a:tc gridSpan="2">
                  <a:txBody>
                    <a:bodyPr/>
                    <a:lstStyle/>
                    <a:p>
                      <a:pPr marL="0" marR="0" algn="ctr">
                        <a:spcBef>
                          <a:spcPts val="0"/>
                        </a:spcBef>
                        <a:spcAft>
                          <a:spcPts val="0"/>
                        </a:spcAft>
                      </a:pPr>
                      <a:r>
                        <a:rPr lang="en-CA" sz="1200" dirty="0">
                          <a:effectLst/>
                        </a:rPr>
                        <a:t>1. Does Not Meet Expectations</a:t>
                      </a:r>
                      <a:endParaRPr lang="en-CA" sz="1200" dirty="0">
                        <a:effectLst/>
                        <a:latin typeface="Calibri"/>
                        <a:ea typeface="Times New Roman"/>
                        <a:cs typeface="Times New Roman"/>
                      </a:endParaRPr>
                    </a:p>
                  </a:txBody>
                  <a:tcPr marL="41159" marR="41159" marT="0" marB="0"/>
                </a:tc>
                <a:tc hMerge="1">
                  <a:txBody>
                    <a:bodyPr/>
                    <a:lstStyle/>
                    <a:p>
                      <a:pPr marL="0" marR="0" algn="ctr">
                        <a:spcBef>
                          <a:spcPts val="0"/>
                        </a:spcBef>
                        <a:spcAft>
                          <a:spcPts val="0"/>
                        </a:spcAft>
                      </a:pPr>
                      <a:endParaRPr lang="en-CA" sz="1200">
                        <a:effectLst/>
                        <a:latin typeface="Calibri"/>
                        <a:ea typeface="Times New Roman"/>
                        <a:cs typeface="Times New Roman"/>
                      </a:endParaRPr>
                    </a:p>
                  </a:txBody>
                  <a:tcPr marL="41159" marR="41159" marT="0" marB="0"/>
                </a:tc>
                <a:tc>
                  <a:txBody>
                    <a:bodyPr/>
                    <a:lstStyle/>
                    <a:p>
                      <a:pPr marL="0" marR="0" algn="ctr">
                        <a:spcBef>
                          <a:spcPts val="0"/>
                        </a:spcBef>
                        <a:spcAft>
                          <a:spcPts val="0"/>
                        </a:spcAft>
                      </a:pPr>
                      <a:r>
                        <a:rPr lang="en-CA" sz="1200">
                          <a:effectLst/>
                        </a:rPr>
                        <a:t>2. Partially meets Expectations</a:t>
                      </a:r>
                      <a:endParaRPr lang="en-CA" sz="1200">
                        <a:effectLst/>
                        <a:latin typeface="Calibri"/>
                        <a:ea typeface="Times New Roman"/>
                        <a:cs typeface="Times New Roman"/>
                      </a:endParaRPr>
                    </a:p>
                  </a:txBody>
                  <a:tcPr marL="41159" marR="41159" marT="0" marB="0"/>
                </a:tc>
                <a:tc>
                  <a:txBody>
                    <a:bodyPr/>
                    <a:lstStyle/>
                    <a:p>
                      <a:pPr marL="0" marR="0" algn="ctr">
                        <a:spcBef>
                          <a:spcPts val="0"/>
                        </a:spcBef>
                        <a:spcAft>
                          <a:spcPts val="0"/>
                        </a:spcAft>
                      </a:pPr>
                      <a:r>
                        <a:rPr lang="en-CA" sz="1200">
                          <a:effectLst/>
                        </a:rPr>
                        <a:t>3. Meets Expectations</a:t>
                      </a:r>
                      <a:endParaRPr lang="en-CA" sz="1200">
                        <a:effectLst/>
                        <a:latin typeface="Calibri"/>
                        <a:ea typeface="Times New Roman"/>
                        <a:cs typeface="Times New Roman"/>
                      </a:endParaRPr>
                    </a:p>
                  </a:txBody>
                  <a:tcPr marL="41159" marR="41159" marT="0" marB="0"/>
                </a:tc>
                <a:extLst>
                  <a:ext uri="{0D108BD9-81ED-4DB2-BD59-A6C34878D82A}">
                    <a16:rowId xmlns:a16="http://schemas.microsoft.com/office/drawing/2014/main" val="10000"/>
                  </a:ext>
                </a:extLst>
              </a:tr>
              <a:tr h="233453">
                <a:tc gridSpan="5">
                  <a:txBody>
                    <a:bodyPr/>
                    <a:lstStyle/>
                    <a:p>
                      <a:pPr marL="0" marR="0" algn="ctr">
                        <a:spcBef>
                          <a:spcPts val="0"/>
                        </a:spcBef>
                        <a:spcAft>
                          <a:spcPts val="0"/>
                        </a:spcAft>
                      </a:pPr>
                      <a:r>
                        <a:rPr lang="en-CA" sz="1200" dirty="0">
                          <a:effectLst/>
                        </a:rPr>
                        <a:t>Verbal Delivery</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1"/>
                  </a:ext>
                </a:extLst>
              </a:tr>
              <a:tr h="493890">
                <a:tc gridSpan="2">
                  <a:txBody>
                    <a:bodyPr/>
                    <a:lstStyle/>
                    <a:p>
                      <a:pPr marL="0" marR="0">
                        <a:spcBef>
                          <a:spcPts val="0"/>
                        </a:spcBef>
                        <a:spcAft>
                          <a:spcPts val="0"/>
                        </a:spcAft>
                      </a:pPr>
                      <a:r>
                        <a:rPr lang="en-CA" sz="1200" dirty="0">
                          <a:effectLst/>
                        </a:rPr>
                        <a:t>Appropriate vocabulary</a:t>
                      </a:r>
                    </a:p>
                    <a:p>
                      <a:pPr marL="0" marR="0">
                        <a:spcBef>
                          <a:spcPts val="0"/>
                        </a:spcBef>
                        <a:spcAft>
                          <a:spcPts val="0"/>
                        </a:spcAft>
                      </a:pPr>
                      <a:r>
                        <a:rPr lang="en-CA" sz="1050" dirty="0">
                          <a:effectLst/>
                        </a:rPr>
                        <a:t>(uses professional language)</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Vocabulary is too casual or too formal for audience and topic</a:t>
                      </a:r>
                      <a:endParaRPr lang="en-CA" sz="1200" dirty="0">
                        <a:effectLst/>
                        <a:latin typeface="Calibri"/>
                        <a:ea typeface="Times New Roman"/>
                        <a:cs typeface="Times New Roman"/>
                      </a:endParaRPr>
                    </a:p>
                  </a:txBody>
                  <a:tcPr marL="41159" marR="41159" marT="0" marB="0"/>
                </a:tc>
                <a:tc>
                  <a:txBody>
                    <a:bodyPr/>
                    <a:lstStyle/>
                    <a:p>
                      <a:pPr marL="0" marR="0" algn="ctr">
                        <a:spcBef>
                          <a:spcPts val="0"/>
                        </a:spcBef>
                        <a:spcAft>
                          <a:spcPts val="0"/>
                        </a:spcAft>
                      </a:pPr>
                      <a:r>
                        <a:rPr lang="en-CA" sz="1050" dirty="0">
                          <a:effectLst/>
                        </a:rPr>
                        <a:t>Vocabulary is generally appropriate for audience and topic</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Vocabulary is appropriate for audience and enhances topic</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2"/>
                  </a:ext>
                </a:extLst>
              </a:tr>
              <a:tr h="460644">
                <a:tc gridSpan="2">
                  <a:txBody>
                    <a:bodyPr/>
                    <a:lstStyle/>
                    <a:p>
                      <a:pPr marL="0" marR="0">
                        <a:spcBef>
                          <a:spcPts val="0"/>
                        </a:spcBef>
                        <a:spcAft>
                          <a:spcPts val="0"/>
                        </a:spcAft>
                      </a:pPr>
                      <a:r>
                        <a:rPr lang="en-CA" sz="1200" dirty="0">
                          <a:effectLst/>
                        </a:rPr>
                        <a:t>Appropriate grammar</a:t>
                      </a:r>
                    </a:p>
                    <a:p>
                      <a:pPr marL="0" marR="0">
                        <a:spcBef>
                          <a:spcPts val="0"/>
                        </a:spcBef>
                        <a:spcAft>
                          <a:spcPts val="0"/>
                        </a:spcAft>
                      </a:pPr>
                      <a:r>
                        <a:rPr lang="en-CA" sz="1050" dirty="0">
                          <a:effectLst/>
                        </a:rPr>
                        <a:t>(speaking with proper sentences and syntax)</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Minimal use of proper sentences when speaking</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Use of proper sentences with few errors</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No or limited errors in use of proper sentences</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3"/>
                  </a:ext>
                </a:extLst>
              </a:tr>
              <a:tr h="493890">
                <a:tc gridSpan="2">
                  <a:txBody>
                    <a:bodyPr/>
                    <a:lstStyle/>
                    <a:p>
                      <a:pPr marL="0" marR="0">
                        <a:spcBef>
                          <a:spcPts val="0"/>
                        </a:spcBef>
                        <a:spcAft>
                          <a:spcPts val="0"/>
                        </a:spcAft>
                      </a:pPr>
                      <a:r>
                        <a:rPr lang="en-CA" sz="1200" dirty="0">
                          <a:effectLst/>
                        </a:rPr>
                        <a:t>Appropriate vocal dynamic </a:t>
                      </a:r>
                      <a:r>
                        <a:rPr lang="en-CA" sz="1050" dirty="0">
                          <a:effectLst/>
                        </a:rPr>
                        <a:t>(infliction and tone of voice)</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Tone of voice is inconsistent (mumbles or speaks in monotone)</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Voice shows some variation in tone and is easy to understand</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Tone of voice is well controlled and is very easy to understand</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4"/>
                  </a:ext>
                </a:extLst>
              </a:tr>
              <a:tr h="493890">
                <a:tc gridSpan="2">
                  <a:txBody>
                    <a:bodyPr/>
                    <a:lstStyle/>
                    <a:p>
                      <a:pPr marL="0" marR="0">
                        <a:spcBef>
                          <a:spcPts val="0"/>
                        </a:spcBef>
                        <a:spcAft>
                          <a:spcPts val="0"/>
                        </a:spcAft>
                      </a:pPr>
                      <a:r>
                        <a:rPr lang="en-CA" sz="1200" dirty="0">
                          <a:effectLst/>
                        </a:rPr>
                        <a:t>Appropriate volume</a:t>
                      </a:r>
                    </a:p>
                    <a:p>
                      <a:pPr marL="0" marR="0">
                        <a:spcBef>
                          <a:spcPts val="0"/>
                        </a:spcBef>
                        <a:spcAft>
                          <a:spcPts val="0"/>
                        </a:spcAft>
                      </a:pPr>
                      <a:r>
                        <a:rPr lang="en-CA" sz="1050" dirty="0">
                          <a:effectLst/>
                        </a:rPr>
                        <a:t>(can be clearly heard by audience)</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Speaks softly or speaks away from audience or is difficult to hear and understand</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Speaks at appropriate volume most of the time and is relatively easy to hear and understand</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Speaks at appropriate volume and is very easy to hear and understand</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5"/>
                  </a:ext>
                </a:extLst>
              </a:tr>
              <a:tr h="460644">
                <a:tc gridSpan="2">
                  <a:txBody>
                    <a:bodyPr/>
                    <a:lstStyle/>
                    <a:p>
                      <a:pPr marL="0" marR="0">
                        <a:spcBef>
                          <a:spcPts val="0"/>
                        </a:spcBef>
                        <a:spcAft>
                          <a:spcPts val="0"/>
                        </a:spcAft>
                      </a:pPr>
                      <a:r>
                        <a:rPr lang="en-CA" sz="1200" dirty="0">
                          <a:effectLst/>
                        </a:rPr>
                        <a:t>Appropriate pace </a:t>
                      </a:r>
                    </a:p>
                    <a:p>
                      <a:pPr marL="0" marR="0">
                        <a:spcBef>
                          <a:spcPts val="0"/>
                        </a:spcBef>
                        <a:spcAft>
                          <a:spcPts val="0"/>
                        </a:spcAft>
                      </a:pPr>
                      <a:r>
                        <a:rPr lang="en-CA" sz="1050" dirty="0">
                          <a:effectLst/>
                        </a:rPr>
                        <a:t>(speaking at a natural, conversational, pace)</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a:effectLst/>
                        </a:rPr>
                        <a:t>Consistently speaks too fast or too slow</a:t>
                      </a:r>
                      <a:endParaRPr lang="en-CA" sz="120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Speaks at appropriate pace with few minor errors</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Speaks at natural conversational pace</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6"/>
                  </a:ext>
                </a:extLst>
              </a:tr>
              <a:tr h="360429">
                <a:tc gridSpan="2">
                  <a:txBody>
                    <a:bodyPr/>
                    <a:lstStyle/>
                    <a:p>
                      <a:pPr marL="0" marR="0">
                        <a:spcBef>
                          <a:spcPts val="0"/>
                        </a:spcBef>
                        <a:spcAft>
                          <a:spcPts val="0"/>
                        </a:spcAft>
                      </a:pPr>
                      <a:r>
                        <a:rPr lang="en-CA" sz="1200" dirty="0">
                          <a:effectLst/>
                        </a:rPr>
                        <a:t>Clarity in enunciation</a:t>
                      </a:r>
                    </a:p>
                    <a:p>
                      <a:pPr marL="0" marR="0">
                        <a:spcBef>
                          <a:spcPts val="0"/>
                        </a:spcBef>
                        <a:spcAft>
                          <a:spcPts val="0"/>
                        </a:spcAft>
                      </a:pPr>
                      <a:r>
                        <a:rPr lang="en-CA" sz="1050" dirty="0">
                          <a:effectLst/>
                        </a:rPr>
                        <a:t>(articulate and clear pronunciation)</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Does not clearly articulate words making it difficult to understand</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Adequately articulates words with few minor errors</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Articulates words clearly </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7"/>
                  </a:ext>
                </a:extLst>
              </a:tr>
              <a:tr h="493890">
                <a:tc gridSpan="2">
                  <a:txBody>
                    <a:bodyPr/>
                    <a:lstStyle/>
                    <a:p>
                      <a:pPr marL="0" marR="0">
                        <a:spcBef>
                          <a:spcPts val="0"/>
                        </a:spcBef>
                        <a:spcAft>
                          <a:spcPts val="0"/>
                        </a:spcAft>
                      </a:pPr>
                      <a:r>
                        <a:rPr lang="en-CA" sz="1200" dirty="0">
                          <a:effectLst/>
                        </a:rPr>
                        <a:t>No vocal crutches </a:t>
                      </a:r>
                    </a:p>
                    <a:p>
                      <a:pPr marL="0" marR="0">
                        <a:spcBef>
                          <a:spcPts val="0"/>
                        </a:spcBef>
                        <a:spcAft>
                          <a:spcPts val="0"/>
                        </a:spcAft>
                      </a:pPr>
                      <a:r>
                        <a:rPr lang="en-CA" sz="1050" dirty="0">
                          <a:effectLst/>
                        </a:rPr>
                        <a:t>(ahs, ums, likes)</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Consistent use of “um”, “uh”, or “like” when speaking</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a:effectLst/>
                        </a:rPr>
                        <a:t>Minimal use of slang or “um”, “uh”, or “like” when speaking</a:t>
                      </a:r>
                      <a:endParaRPr lang="en-CA" sz="120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No use of slang or “um”, “uh”, or “like when speaking</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08"/>
                  </a:ext>
                </a:extLst>
              </a:tr>
              <a:tr h="190179">
                <a:tc gridSpan="5">
                  <a:txBody>
                    <a:bodyPr/>
                    <a:lstStyle/>
                    <a:p>
                      <a:pPr marL="0" marR="0" algn="ctr">
                        <a:spcBef>
                          <a:spcPts val="0"/>
                        </a:spcBef>
                        <a:spcAft>
                          <a:spcPts val="0"/>
                        </a:spcAft>
                      </a:pPr>
                      <a:r>
                        <a:rPr lang="en-CA" sz="1200" dirty="0">
                          <a:effectLst/>
                        </a:rPr>
                        <a:t>Non-Verbal Delivery</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9"/>
                  </a:ext>
                </a:extLst>
              </a:tr>
              <a:tr h="493890">
                <a:tc gridSpan="2">
                  <a:txBody>
                    <a:bodyPr/>
                    <a:lstStyle/>
                    <a:p>
                      <a:pPr marL="0" marR="0">
                        <a:spcBef>
                          <a:spcPts val="0"/>
                        </a:spcBef>
                        <a:spcAft>
                          <a:spcPts val="0"/>
                        </a:spcAft>
                      </a:pPr>
                      <a:r>
                        <a:rPr lang="en-CA" sz="1200" dirty="0">
                          <a:effectLst/>
                        </a:rPr>
                        <a:t>Maintains eye contact</a:t>
                      </a:r>
                    </a:p>
                    <a:p>
                      <a:pPr marL="0" marR="0">
                        <a:spcBef>
                          <a:spcPts val="0"/>
                        </a:spcBef>
                        <a:spcAft>
                          <a:spcPts val="0"/>
                        </a:spcAft>
                      </a:pPr>
                      <a:r>
                        <a:rPr lang="en-CA" sz="1050" dirty="0">
                          <a:effectLst/>
                        </a:rPr>
                        <a:t>(with audience)</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Makes minimal eye contact with audience</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a:effectLst/>
                        </a:rPr>
                        <a:t>Frequently makes eye contact with audience </a:t>
                      </a:r>
                      <a:endParaRPr lang="en-CA" sz="120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Maintains eye contact with audience through presentation</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10"/>
                  </a:ext>
                </a:extLst>
              </a:tr>
              <a:tr h="658520">
                <a:tc gridSpan="2">
                  <a:txBody>
                    <a:bodyPr/>
                    <a:lstStyle/>
                    <a:p>
                      <a:pPr marL="0" marR="0">
                        <a:spcBef>
                          <a:spcPts val="0"/>
                        </a:spcBef>
                        <a:spcAft>
                          <a:spcPts val="0"/>
                        </a:spcAft>
                      </a:pPr>
                      <a:r>
                        <a:rPr lang="en-CA" sz="1200" dirty="0">
                          <a:effectLst/>
                        </a:rPr>
                        <a:t>Appropriate hand gestures</a:t>
                      </a:r>
                    </a:p>
                    <a:p>
                      <a:pPr marL="0" marR="0">
                        <a:spcBef>
                          <a:spcPts val="0"/>
                        </a:spcBef>
                        <a:spcAft>
                          <a:spcPts val="0"/>
                        </a:spcAft>
                      </a:pPr>
                      <a:r>
                        <a:rPr lang="en-CA" sz="1050" dirty="0">
                          <a:effectLst/>
                        </a:rPr>
                        <a:t>(uses hand gestures to enhance presentation)</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a:effectLst/>
                        </a:rPr>
                        <a:t>Hand gestures are non-existent or distracting from presentation</a:t>
                      </a:r>
                      <a:endParaRPr lang="en-CA" sz="120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Hand gestures are adequately used to enhance presentation</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Hand gestures are used appropriately and significantly enhance presentation</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11"/>
                  </a:ext>
                </a:extLst>
              </a:tr>
              <a:tr h="360429">
                <a:tc gridSpan="2">
                  <a:txBody>
                    <a:bodyPr/>
                    <a:lstStyle/>
                    <a:p>
                      <a:pPr marL="0" marR="0">
                        <a:spcBef>
                          <a:spcPts val="0"/>
                        </a:spcBef>
                        <a:spcAft>
                          <a:spcPts val="0"/>
                        </a:spcAft>
                      </a:pPr>
                      <a:r>
                        <a:rPr lang="en-CA" sz="1200" dirty="0">
                          <a:effectLst/>
                        </a:rPr>
                        <a:t>Limited reading of slides/cue cards</a:t>
                      </a:r>
                      <a:endParaRPr lang="en-CA" sz="1200" dirty="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dirty="0">
                          <a:effectLst/>
                        </a:rPr>
                        <a:t>Often reads directly from screen or cue cards</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Minimal reading from screen or cue cards</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No reading from screen or cue cards</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12"/>
                  </a:ext>
                </a:extLst>
              </a:tr>
              <a:tr h="658520">
                <a:tc gridSpan="2">
                  <a:txBody>
                    <a:bodyPr/>
                    <a:lstStyle/>
                    <a:p>
                      <a:pPr marL="0" marR="0">
                        <a:spcBef>
                          <a:spcPts val="0"/>
                        </a:spcBef>
                        <a:spcAft>
                          <a:spcPts val="0"/>
                        </a:spcAft>
                      </a:pPr>
                      <a:r>
                        <a:rPr lang="en-CA" sz="1200">
                          <a:effectLst/>
                        </a:rPr>
                        <a:t>Proper positioning and movement</a:t>
                      </a:r>
                    </a:p>
                    <a:p>
                      <a:pPr marL="0" marR="0">
                        <a:spcBef>
                          <a:spcPts val="0"/>
                        </a:spcBef>
                        <a:spcAft>
                          <a:spcPts val="0"/>
                        </a:spcAft>
                      </a:pPr>
                      <a:r>
                        <a:rPr lang="en-CA" sz="1050">
                          <a:effectLst/>
                        </a:rPr>
                        <a:t>(uses position in room to engage audience)</a:t>
                      </a:r>
                      <a:endParaRPr lang="en-CA" sz="120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a:effectLst/>
                        </a:rPr>
                        <a:t>Stands behind other members of group or the podium/computer or stands directly to the side of the presentation screen</a:t>
                      </a:r>
                      <a:endParaRPr lang="en-CA" sz="120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dirty="0">
                          <a:effectLst/>
                        </a:rPr>
                        <a:t>Often stands directly in front of audience to attract their attention but does not move position</a:t>
                      </a:r>
                      <a:endParaRPr lang="en-CA" sz="120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Consistently stands in front of audience and moves positions to maintain attention</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13"/>
                  </a:ext>
                </a:extLst>
              </a:tr>
              <a:tr h="327975">
                <a:tc gridSpan="2">
                  <a:txBody>
                    <a:bodyPr/>
                    <a:lstStyle/>
                    <a:p>
                      <a:pPr marL="0" marR="0">
                        <a:spcBef>
                          <a:spcPts val="0"/>
                        </a:spcBef>
                        <a:spcAft>
                          <a:spcPts val="0"/>
                        </a:spcAft>
                      </a:pPr>
                      <a:r>
                        <a:rPr lang="en-CA" sz="1200">
                          <a:effectLst/>
                        </a:rPr>
                        <a:t>Appropriate dress</a:t>
                      </a:r>
                      <a:endParaRPr lang="en-CA" sz="1200">
                        <a:effectLst/>
                        <a:latin typeface="Calibri"/>
                        <a:ea typeface="Times New Roman"/>
                        <a:cs typeface="Times New Roman"/>
                      </a:endParaRPr>
                    </a:p>
                  </a:txBody>
                  <a:tcPr marL="41159" marR="41159" marT="0" marB="0" anchor="ctr"/>
                </a:tc>
                <a:tc hMerge="1">
                  <a:txBody>
                    <a:bodyPr/>
                    <a:lstStyle/>
                    <a:p>
                      <a:endParaRPr lang="en-CA"/>
                    </a:p>
                  </a:txBody>
                  <a:tcPr/>
                </a:tc>
                <a:tc>
                  <a:txBody>
                    <a:bodyPr/>
                    <a:lstStyle/>
                    <a:p>
                      <a:pPr marL="0" marR="0">
                        <a:spcBef>
                          <a:spcPts val="0"/>
                        </a:spcBef>
                        <a:spcAft>
                          <a:spcPts val="0"/>
                        </a:spcAft>
                      </a:pPr>
                      <a:r>
                        <a:rPr lang="en-CA" sz="1050" b="0">
                          <a:effectLst/>
                        </a:rPr>
                        <a:t>Dress is too casual</a:t>
                      </a:r>
                      <a:endParaRPr lang="en-CA" sz="1200" b="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Dress is adequately professional</a:t>
                      </a:r>
                      <a:endParaRPr lang="en-CA" sz="1200" b="0" dirty="0">
                        <a:effectLst/>
                        <a:latin typeface="Calibri"/>
                        <a:ea typeface="Times New Roman"/>
                        <a:cs typeface="Times New Roman"/>
                      </a:endParaRPr>
                    </a:p>
                  </a:txBody>
                  <a:tcPr marL="41159" marR="41159" marT="0" marB="0"/>
                </a:tc>
                <a:tc>
                  <a:txBody>
                    <a:bodyPr/>
                    <a:lstStyle/>
                    <a:p>
                      <a:pPr marL="0" marR="0">
                        <a:spcBef>
                          <a:spcPts val="0"/>
                        </a:spcBef>
                        <a:spcAft>
                          <a:spcPts val="0"/>
                        </a:spcAft>
                      </a:pPr>
                      <a:r>
                        <a:rPr lang="en-CA" sz="1050" b="0" dirty="0">
                          <a:effectLst/>
                        </a:rPr>
                        <a:t>Dress is very professional</a:t>
                      </a:r>
                      <a:endParaRPr lang="en-CA" sz="1200" b="0" dirty="0">
                        <a:effectLst/>
                        <a:latin typeface="Calibri"/>
                        <a:ea typeface="Times New Roman"/>
                        <a:cs typeface="Times New Roman"/>
                      </a:endParaRPr>
                    </a:p>
                  </a:txBody>
                  <a:tcPr marL="41159" marR="41159"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6538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owerpoint NEW templat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p:cNvSpPr>
          <p:nvPr>
            <p:ph type="title"/>
          </p:nvPr>
        </p:nvSpPr>
        <p:spPr>
          <a:xfrm>
            <a:off x="0" y="1143000"/>
            <a:ext cx="9144000" cy="457200"/>
          </a:xfrm>
        </p:spPr>
        <p:txBody>
          <a:bodyPr/>
          <a:lstStyle/>
          <a:p>
            <a:pPr algn="l" eaLnBrk="1" hangingPunct="1"/>
            <a:r>
              <a:rPr lang="en-CA" altLang="en-US" sz="2400" dirty="0">
                <a:solidFill>
                  <a:srgbClr val="EE0000"/>
                </a:solidFill>
                <a:latin typeface="Trebuchet MS" pitchFamily="34" charset="0"/>
                <a:ea typeface="ＭＳ Ｐゴシック" pitchFamily="34" charset="-128"/>
              </a:rPr>
              <a:t>Service Learning Case</a:t>
            </a:r>
          </a:p>
        </p:txBody>
      </p:sp>
      <p:sp>
        <p:nvSpPr>
          <p:cNvPr id="8196" name="Rectangle 3">
            <a:extLst/>
          </p:cNvPr>
          <p:cNvSpPr>
            <a:spLocks noGrp="1" noChangeArrowheads="1"/>
          </p:cNvSpPr>
          <p:nvPr>
            <p:ph type="body" idx="1"/>
          </p:nvPr>
        </p:nvSpPr>
        <p:spPr>
          <a:xfrm>
            <a:off x="630238" y="1988840"/>
            <a:ext cx="7883525" cy="4265613"/>
          </a:xfrm>
        </p:spPr>
        <p:txBody>
          <a:bodyPr/>
          <a:lstStyle/>
          <a:p>
            <a:pPr eaLnBrk="1" hangingPunct="1">
              <a:lnSpc>
                <a:spcPct val="80000"/>
              </a:lnSpc>
              <a:buFont typeface="Arial" panose="020B0604020202020204" pitchFamily="34" charset="0"/>
              <a:buChar char="•"/>
              <a:defRPr/>
            </a:pPr>
            <a:endParaRPr lang="en-CA" altLang="en-US" sz="2400" dirty="0">
              <a:ea typeface="ＭＳ Ｐゴシック" panose="020B0600070205080204" pitchFamily="34" charset="-128"/>
            </a:endParaRPr>
          </a:p>
          <a:p>
            <a:pPr eaLnBrk="1" hangingPunct="1">
              <a:lnSpc>
                <a:spcPct val="80000"/>
              </a:lnSpc>
              <a:buFont typeface="Arial" panose="020B0604020202020204" pitchFamily="34" charset="0"/>
              <a:buChar char="•"/>
              <a:defRPr/>
            </a:pPr>
            <a:r>
              <a:rPr lang="en-CA" altLang="en-US" sz="2400" dirty="0">
                <a:ea typeface="ＭＳ Ｐゴシック" panose="020B0600070205080204" pitchFamily="34" charset="-128"/>
              </a:rPr>
              <a:t>Randomly assigned groups</a:t>
            </a:r>
          </a:p>
          <a:p>
            <a:pPr lvl="1" eaLnBrk="1" hangingPunct="1">
              <a:lnSpc>
                <a:spcPct val="80000"/>
              </a:lnSpc>
              <a:buFont typeface="Arial" panose="020B0604020202020204" pitchFamily="34" charset="0"/>
              <a:buChar char="•"/>
              <a:defRPr/>
            </a:pPr>
            <a:r>
              <a:rPr lang="en-CA" altLang="en-US" sz="2000" dirty="0">
                <a:ea typeface="ＭＳ Ｐゴシック" panose="020B0600070205080204" pitchFamily="34" charset="-128"/>
              </a:rPr>
              <a:t>5 students on average</a:t>
            </a:r>
          </a:p>
          <a:p>
            <a:pPr eaLnBrk="1" hangingPunct="1">
              <a:lnSpc>
                <a:spcPct val="80000"/>
              </a:lnSpc>
              <a:buFont typeface="Arial" panose="020B0604020202020204" pitchFamily="34" charset="0"/>
              <a:buChar char="•"/>
              <a:defRPr/>
            </a:pPr>
            <a:endParaRPr lang="en-CA" altLang="en-US" sz="2400" dirty="0">
              <a:ea typeface="ＭＳ Ｐゴシック" panose="020B0600070205080204" pitchFamily="34" charset="-128"/>
            </a:endParaRPr>
          </a:p>
          <a:p>
            <a:pPr eaLnBrk="1" hangingPunct="1">
              <a:lnSpc>
                <a:spcPct val="80000"/>
              </a:lnSpc>
              <a:buFont typeface="Arial" panose="020B0604020202020204" pitchFamily="34" charset="0"/>
              <a:buChar char="•"/>
              <a:defRPr/>
            </a:pPr>
            <a:r>
              <a:rPr lang="en-CA" altLang="en-US" sz="2400" dirty="0">
                <a:ea typeface="ＭＳ Ｐゴシック" panose="020B0600070205080204" pitchFamily="34" charset="-128"/>
              </a:rPr>
              <a:t>Case information package</a:t>
            </a:r>
          </a:p>
          <a:p>
            <a:pPr lvl="1" eaLnBrk="1" hangingPunct="1">
              <a:lnSpc>
                <a:spcPct val="80000"/>
              </a:lnSpc>
              <a:buFont typeface="Arial" panose="020B0604020202020204" pitchFamily="34" charset="0"/>
              <a:buChar char="•"/>
              <a:defRPr/>
            </a:pPr>
            <a:r>
              <a:rPr lang="en-CA" altLang="en-US" sz="2000" dirty="0">
                <a:ea typeface="ＭＳ Ｐゴシック" panose="020B0600070205080204" pitchFamily="34" charset="-128"/>
              </a:rPr>
              <a:t>Company information</a:t>
            </a:r>
          </a:p>
          <a:p>
            <a:pPr lvl="1" eaLnBrk="1" hangingPunct="1">
              <a:lnSpc>
                <a:spcPct val="80000"/>
              </a:lnSpc>
              <a:buFont typeface="Arial" panose="020B0604020202020204" pitchFamily="34" charset="0"/>
              <a:buChar char="•"/>
              <a:defRPr/>
            </a:pPr>
            <a:r>
              <a:rPr lang="en-CA" altLang="en-US" sz="2000" dirty="0">
                <a:ea typeface="ＭＳ Ｐゴシック" panose="020B0600070205080204" pitchFamily="34" charset="-128"/>
              </a:rPr>
              <a:t>Course deliverables</a:t>
            </a:r>
          </a:p>
          <a:p>
            <a:pPr lvl="2" eaLnBrk="1" hangingPunct="1">
              <a:lnSpc>
                <a:spcPct val="80000"/>
              </a:lnSpc>
              <a:buFont typeface="Arial" panose="020B0604020202020204" pitchFamily="34" charset="0"/>
              <a:buChar char="•"/>
              <a:defRPr/>
            </a:pPr>
            <a:r>
              <a:rPr lang="en-CA" altLang="en-US" sz="1800" dirty="0">
                <a:ea typeface="ＭＳ Ｐゴシック" panose="020B0600070205080204" pitchFamily="34" charset="-128"/>
              </a:rPr>
              <a:t>Project Plan</a:t>
            </a:r>
          </a:p>
          <a:p>
            <a:pPr lvl="2" eaLnBrk="1" hangingPunct="1">
              <a:lnSpc>
                <a:spcPct val="80000"/>
              </a:lnSpc>
              <a:buFont typeface="Arial" panose="020B0604020202020204" pitchFamily="34" charset="0"/>
              <a:buChar char="•"/>
              <a:defRPr/>
            </a:pPr>
            <a:r>
              <a:rPr lang="en-CA" altLang="en-US" sz="1800" dirty="0">
                <a:ea typeface="ＭＳ Ｐゴシック" panose="020B0600070205080204" pitchFamily="34" charset="-128"/>
              </a:rPr>
              <a:t>Video presentation</a:t>
            </a:r>
          </a:p>
          <a:p>
            <a:pPr lvl="2" eaLnBrk="1" hangingPunct="1">
              <a:lnSpc>
                <a:spcPct val="80000"/>
              </a:lnSpc>
              <a:buFont typeface="Arial" panose="020B0604020202020204" pitchFamily="34" charset="0"/>
              <a:buChar char="•"/>
              <a:defRPr/>
            </a:pPr>
            <a:r>
              <a:rPr lang="en-CA" altLang="en-US" sz="1800" dirty="0">
                <a:ea typeface="ＭＳ Ｐゴシック" panose="020B0600070205080204" pitchFamily="34" charset="-128"/>
              </a:rPr>
              <a:t>Questions for proprietor</a:t>
            </a:r>
          </a:p>
          <a:p>
            <a:pPr lvl="2" eaLnBrk="1" hangingPunct="1">
              <a:lnSpc>
                <a:spcPct val="80000"/>
              </a:lnSpc>
              <a:buFont typeface="Arial" panose="020B0604020202020204" pitchFamily="34" charset="0"/>
              <a:buChar char="•"/>
              <a:defRPr/>
            </a:pPr>
            <a:r>
              <a:rPr lang="en-CA" altLang="en-US" sz="1800" dirty="0">
                <a:ea typeface="ＭＳ Ｐゴシック" panose="020B0600070205080204" pitchFamily="34" charset="-128"/>
              </a:rPr>
              <a:t>Final presentation</a:t>
            </a:r>
          </a:p>
          <a:p>
            <a:pPr lvl="2" eaLnBrk="1" hangingPunct="1">
              <a:lnSpc>
                <a:spcPct val="80000"/>
              </a:lnSpc>
              <a:buFont typeface="Arial" panose="020B0604020202020204" pitchFamily="34" charset="0"/>
              <a:buChar char="•"/>
              <a:defRPr/>
            </a:pPr>
            <a:r>
              <a:rPr lang="en-CA" altLang="en-US" sz="1800" dirty="0">
                <a:ea typeface="ＭＳ Ｐゴシック" panose="020B0600070205080204" pitchFamily="34" charset="-128"/>
              </a:rPr>
              <a:t>Final case report</a:t>
            </a:r>
          </a:p>
          <a:p>
            <a:pPr eaLnBrk="1" hangingPunct="1">
              <a:lnSpc>
                <a:spcPct val="80000"/>
              </a:lnSpc>
              <a:buFont typeface="Arial" panose="020B0604020202020204" pitchFamily="34" charset="0"/>
              <a:buChar char="•"/>
              <a:defRPr/>
            </a:pPr>
            <a:endParaRPr lang="en-CA" altLang="en-US" sz="2400" dirty="0">
              <a:ea typeface="ＭＳ Ｐゴシック" panose="020B0600070205080204" pitchFamily="34" charset="-128"/>
            </a:endParaRPr>
          </a:p>
          <a:p>
            <a:pPr eaLnBrk="1" hangingPunct="1">
              <a:lnSpc>
                <a:spcPct val="80000"/>
              </a:lnSpc>
              <a:buFont typeface="Arial" panose="020B0604020202020204" pitchFamily="34" charset="0"/>
              <a:buChar char="•"/>
              <a:defRPr/>
            </a:pPr>
            <a:endParaRPr lang="en-CA" altLang="en-US" sz="2400" dirty="0">
              <a:ea typeface="ＭＳ Ｐゴシック" panose="020B0600070205080204" pitchFamily="34" charset="-128"/>
            </a:endParaRPr>
          </a:p>
          <a:p>
            <a:pPr eaLnBrk="1" hangingPunct="1">
              <a:lnSpc>
                <a:spcPct val="80000"/>
              </a:lnSpc>
              <a:buFont typeface="Arial" panose="020B0604020202020204" pitchFamily="34" charset="0"/>
              <a:buChar char="•"/>
              <a:defRPr/>
            </a:pPr>
            <a:endParaRPr lang="en-CA" altLang="en-US" sz="24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owerpoint NEW templat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p:cNvSpPr>
          <p:nvPr>
            <p:ph type="title"/>
          </p:nvPr>
        </p:nvSpPr>
        <p:spPr>
          <a:xfrm>
            <a:off x="0" y="1143000"/>
            <a:ext cx="9144000" cy="457200"/>
          </a:xfrm>
        </p:spPr>
        <p:txBody>
          <a:bodyPr/>
          <a:lstStyle/>
          <a:p>
            <a:pPr algn="l"/>
            <a:r>
              <a:rPr lang="en-US" altLang="en-US" sz="2400" dirty="0">
                <a:solidFill>
                  <a:srgbClr val="EE0000"/>
                </a:solidFill>
                <a:latin typeface="Trebuchet MS" pitchFamily="34" charset="0"/>
                <a:ea typeface="ＭＳ Ｐゴシック" pitchFamily="34" charset="-128"/>
              </a:rPr>
              <a:t>Case Information package</a:t>
            </a:r>
          </a:p>
        </p:txBody>
      </p:sp>
      <p:sp>
        <p:nvSpPr>
          <p:cNvPr id="3" name="Content Placeholder 2"/>
          <p:cNvSpPr>
            <a:spLocks noGrp="1"/>
          </p:cNvSpPr>
          <p:nvPr>
            <p:ph idx="1"/>
          </p:nvPr>
        </p:nvSpPr>
        <p:spPr/>
        <p:txBody>
          <a:bodyPr/>
          <a:lstStyle/>
          <a:p>
            <a:endParaRPr lang="en-CA" sz="2800" dirty="0"/>
          </a:p>
          <a:p>
            <a:r>
              <a:rPr lang="en-CA" sz="2800" dirty="0"/>
              <a:t>One – two pages of information</a:t>
            </a:r>
          </a:p>
          <a:p>
            <a:pPr lvl="1"/>
            <a:r>
              <a:rPr lang="en-CA" sz="2400" dirty="0"/>
              <a:t>Company introduction and background</a:t>
            </a:r>
          </a:p>
          <a:p>
            <a:pPr lvl="1"/>
            <a:r>
              <a:rPr lang="en-CA" sz="2400" dirty="0"/>
              <a:t>Mission or vision statement</a:t>
            </a:r>
          </a:p>
          <a:p>
            <a:pPr lvl="1"/>
            <a:r>
              <a:rPr lang="en-CA" sz="2400" dirty="0"/>
              <a:t>Problem that needs addressing</a:t>
            </a:r>
          </a:p>
          <a:p>
            <a:pPr lvl="1"/>
            <a:r>
              <a:rPr lang="en-CA" sz="2400" dirty="0"/>
              <a:t>Additional pertinent information</a:t>
            </a:r>
          </a:p>
          <a:p>
            <a:pPr lvl="1"/>
            <a:endParaRPr lang="en-CA" sz="2400" dirty="0"/>
          </a:p>
          <a:p>
            <a:pPr lvl="1"/>
            <a:endParaRPr lang="en-CA" sz="2400" dirty="0"/>
          </a:p>
          <a:p>
            <a:pPr lvl="1"/>
            <a:r>
              <a:rPr lang="en-CA" sz="2400" dirty="0"/>
              <a:t>Vague on purpose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owerpoint NEW templat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txBox="1">
            <a:spLocks/>
          </p:cNvSpPr>
          <p:nvPr/>
        </p:nvSpPr>
        <p:spPr bwMode="auto">
          <a:xfrm>
            <a:off x="0" y="11588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400" dirty="0">
                <a:solidFill>
                  <a:srgbClr val="EE0000"/>
                </a:solidFill>
                <a:latin typeface="Trebuchet MS" pitchFamily="34" charset="0"/>
              </a:rPr>
              <a:t>Case Information package</a:t>
            </a:r>
          </a:p>
        </p:txBody>
      </p:sp>
      <p:sp>
        <p:nvSpPr>
          <p:cNvPr id="4" name="Content Placeholder 2"/>
          <p:cNvSpPr>
            <a:spLocks noGrp="1"/>
          </p:cNvSpPr>
          <p:nvPr>
            <p:ph idx="1"/>
          </p:nvPr>
        </p:nvSpPr>
        <p:spPr>
          <a:xfrm>
            <a:off x="457200" y="1600200"/>
            <a:ext cx="8229600" cy="4525963"/>
          </a:xfrm>
        </p:spPr>
        <p:txBody>
          <a:bodyPr/>
          <a:lstStyle/>
          <a:p>
            <a:endParaRPr lang="en-CA" sz="2800" dirty="0"/>
          </a:p>
          <a:p>
            <a:r>
              <a:rPr lang="en-CA" sz="2800" dirty="0"/>
              <a:t>Company financial statements</a:t>
            </a:r>
          </a:p>
          <a:p>
            <a:pPr lvl="1"/>
            <a:r>
              <a:rPr lang="en-CA" sz="2400" dirty="0"/>
              <a:t>Balance Sheet</a:t>
            </a:r>
          </a:p>
          <a:p>
            <a:pPr lvl="1"/>
            <a:r>
              <a:rPr lang="en-CA" sz="2400" dirty="0"/>
              <a:t>Income Statement</a:t>
            </a:r>
          </a:p>
          <a:p>
            <a:r>
              <a:rPr lang="en-CA" sz="2800" dirty="0"/>
              <a:t>General Ledger</a:t>
            </a:r>
          </a:p>
          <a:p>
            <a:pPr lvl="1"/>
            <a:r>
              <a:rPr lang="en-CA" sz="2400" dirty="0"/>
              <a:t>Single or multiple years</a:t>
            </a:r>
          </a:p>
          <a:p>
            <a:r>
              <a:rPr lang="en-CA" sz="2800" dirty="0"/>
              <a:t>Sales information</a:t>
            </a:r>
          </a:p>
          <a:p>
            <a:pPr lvl="1"/>
            <a:r>
              <a:rPr lang="en-CA" sz="2400" dirty="0"/>
              <a:t>For specific products/lines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owerpoint NEW templat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p:cNvSpPr>
          <p:nvPr>
            <p:ph type="title"/>
          </p:nvPr>
        </p:nvSpPr>
        <p:spPr>
          <a:xfrm>
            <a:off x="0" y="1112838"/>
            <a:ext cx="9144000" cy="487362"/>
          </a:xfrm>
        </p:spPr>
        <p:txBody>
          <a:bodyPr/>
          <a:lstStyle/>
          <a:p>
            <a:pPr algn="l"/>
            <a:r>
              <a:rPr lang="en-US" altLang="en-US" sz="2400" dirty="0">
                <a:solidFill>
                  <a:srgbClr val="EE0000"/>
                </a:solidFill>
                <a:latin typeface="Trebuchet MS" pitchFamily="34" charset="0"/>
                <a:ea typeface="ＭＳ Ｐゴシック" pitchFamily="34" charset="-128"/>
              </a:rPr>
              <a:t>Team Project Plan</a:t>
            </a:r>
          </a:p>
        </p:txBody>
      </p:sp>
      <p:sp>
        <p:nvSpPr>
          <p:cNvPr id="6149" name="Rectangle 3"/>
          <p:cNvSpPr>
            <a:spLocks noGrp="1"/>
          </p:cNvSpPr>
          <p:nvPr>
            <p:ph type="body" idx="1"/>
          </p:nvPr>
        </p:nvSpPr>
        <p:spPr>
          <a:xfrm>
            <a:off x="529406" y="1916832"/>
            <a:ext cx="8147050" cy="4337050"/>
          </a:xfrm>
        </p:spPr>
        <p:txBody>
          <a:bodyPr/>
          <a:lstStyle/>
          <a:p>
            <a:pPr marL="457200" indent="-457200" eaLnBrk="1" hangingPunct="1">
              <a:buFont typeface="Calibri" pitchFamily="34" charset="0"/>
              <a:buAutoNum type="arabicPeriod"/>
            </a:pPr>
            <a:r>
              <a:rPr lang="en-CA" altLang="en-US" sz="2400" dirty="0">
                <a:ea typeface="ＭＳ Ｐゴシック" pitchFamily="34" charset="-128"/>
              </a:rPr>
              <a:t>Team Project plan</a:t>
            </a:r>
          </a:p>
          <a:p>
            <a:pPr marL="857250" lvl="1" indent="-457200" eaLnBrk="1" hangingPunct="1"/>
            <a:r>
              <a:rPr lang="en-CA" altLang="en-US" sz="2000" dirty="0">
                <a:ea typeface="ＭＳ Ｐゴシック" pitchFamily="34" charset="-128"/>
              </a:rPr>
              <a:t>A contract between students</a:t>
            </a:r>
          </a:p>
          <a:p>
            <a:pPr marL="857250" lvl="1" indent="-457200" eaLnBrk="1" hangingPunct="1"/>
            <a:r>
              <a:rPr lang="en-CA" altLang="en-US" sz="2000" dirty="0">
                <a:ea typeface="ＭＳ Ｐゴシック" pitchFamily="34" charset="-128"/>
              </a:rPr>
              <a:t>Non-disclosure agreement</a:t>
            </a:r>
          </a:p>
          <a:p>
            <a:pPr marL="857250" lvl="1" indent="-457200" eaLnBrk="1" hangingPunct="1"/>
            <a:endParaRPr lang="en-CA" altLang="en-US" sz="2000" dirty="0">
              <a:ea typeface="ＭＳ Ｐゴシック" pitchFamily="34" charset="-128"/>
            </a:endParaRPr>
          </a:p>
          <a:p>
            <a:pPr marL="857250" lvl="1" indent="-457200" eaLnBrk="1" hangingPunct="1"/>
            <a:r>
              <a:rPr lang="en-CA" altLang="en-US" sz="2000" dirty="0">
                <a:ea typeface="ＭＳ Ｐゴシック" pitchFamily="34" charset="-128"/>
              </a:rPr>
              <a:t>Who does what</a:t>
            </a:r>
          </a:p>
          <a:p>
            <a:pPr marL="857250" lvl="1" indent="-457200" eaLnBrk="1" hangingPunct="1"/>
            <a:r>
              <a:rPr lang="en-CA" altLang="en-US" sz="2000" dirty="0">
                <a:ea typeface="ＭＳ Ｐゴシック" pitchFamily="34" charset="-128"/>
              </a:rPr>
              <a:t>When</a:t>
            </a:r>
          </a:p>
          <a:p>
            <a:pPr marL="857250" lvl="1" indent="-457200" eaLnBrk="1" hangingPunct="1"/>
            <a:r>
              <a:rPr lang="en-CA" altLang="en-US" sz="2000" dirty="0">
                <a:ea typeface="ＭＳ Ｐゴシック" pitchFamily="34" charset="-128"/>
              </a:rPr>
              <a:t>Meetings </a:t>
            </a:r>
          </a:p>
          <a:p>
            <a:pPr marL="857250" lvl="1" indent="-457200" eaLnBrk="1" hangingPunct="1"/>
            <a:r>
              <a:rPr lang="en-CA" altLang="en-US" sz="2000" dirty="0">
                <a:ea typeface="ＭＳ Ｐゴシック" pitchFamily="34" charset="-128"/>
              </a:rPr>
              <a:t>Quality of work</a:t>
            </a:r>
          </a:p>
          <a:p>
            <a:pPr marL="857250" lvl="1" indent="-457200" eaLnBrk="1" hangingPunct="1"/>
            <a:r>
              <a:rPr lang="en-CA" altLang="en-US" sz="2000" dirty="0">
                <a:ea typeface="ＭＳ Ｐゴシック" pitchFamily="34" charset="-128"/>
              </a:rPr>
              <a:t>Repercussions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4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owerpoint NEW template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p:cNvSpPr>
          <p:nvPr>
            <p:ph type="title"/>
          </p:nvPr>
        </p:nvSpPr>
        <p:spPr>
          <a:xfrm>
            <a:off x="0" y="1143000"/>
            <a:ext cx="9144000" cy="433388"/>
          </a:xfrm>
        </p:spPr>
        <p:txBody>
          <a:bodyPr/>
          <a:lstStyle/>
          <a:p>
            <a:pPr algn="l" eaLnBrk="1" hangingPunct="1"/>
            <a:r>
              <a:rPr lang="en-US" altLang="en-US" sz="2400" dirty="0">
                <a:solidFill>
                  <a:srgbClr val="EE0000"/>
                </a:solidFill>
                <a:latin typeface="Trebuchet MS" pitchFamily="34" charset="0"/>
                <a:ea typeface="ＭＳ Ｐゴシック" pitchFamily="34" charset="-128"/>
              </a:rPr>
              <a:t>Video Presentation</a:t>
            </a:r>
            <a:endParaRPr lang="en-CA" altLang="en-US" sz="2400" dirty="0">
              <a:solidFill>
                <a:srgbClr val="EE0000"/>
              </a:solidFill>
              <a:latin typeface="Trebuchet MS" pitchFamily="34" charset="0"/>
              <a:ea typeface="ＭＳ Ｐゴシック" pitchFamily="34" charset="-128"/>
            </a:endParaRPr>
          </a:p>
        </p:txBody>
      </p:sp>
      <p:sp>
        <p:nvSpPr>
          <p:cNvPr id="4100" name="Rectangle 3">
            <a:extLst/>
          </p:cNvPr>
          <p:cNvSpPr>
            <a:spLocks noGrp="1" noChangeArrowheads="1"/>
          </p:cNvSpPr>
          <p:nvPr>
            <p:ph type="body" idx="1"/>
          </p:nvPr>
        </p:nvSpPr>
        <p:spPr>
          <a:xfrm>
            <a:off x="395536" y="1844824"/>
            <a:ext cx="8208912" cy="4680520"/>
          </a:xfrm>
        </p:spPr>
        <p:txBody>
          <a:bodyPr/>
          <a:lstStyle/>
          <a:p>
            <a:pPr marL="0" indent="0">
              <a:spcBef>
                <a:spcPct val="0"/>
              </a:spcBef>
              <a:buNone/>
              <a:defRPr/>
            </a:pPr>
            <a:r>
              <a:rPr lang="en-US" altLang="en-US" sz="2400" dirty="0">
                <a:ea typeface="ＭＳ Ｐゴシック" panose="020B0600070205080204" pitchFamily="34" charset="-128"/>
              </a:rPr>
              <a:t>2. Video presentation</a:t>
            </a:r>
          </a:p>
          <a:p>
            <a:pPr marL="722313">
              <a:spcBef>
                <a:spcPct val="0"/>
              </a:spcBef>
              <a:defRPr/>
            </a:pPr>
            <a:r>
              <a:rPr lang="en-US" altLang="en-US" sz="2400" dirty="0">
                <a:ea typeface="ＭＳ Ｐゴシック" panose="020B0600070205080204" pitchFamily="34" charset="-128"/>
              </a:rPr>
              <a:t>Topic of the groups choosing</a:t>
            </a:r>
          </a:p>
          <a:p>
            <a:pPr marL="722313">
              <a:spcBef>
                <a:spcPct val="0"/>
              </a:spcBef>
              <a:defRPr/>
            </a:pPr>
            <a:endParaRPr lang="en-US" sz="2400" dirty="0"/>
          </a:p>
          <a:p>
            <a:pPr marL="722313">
              <a:spcBef>
                <a:spcPct val="0"/>
              </a:spcBef>
              <a:defRPr/>
            </a:pPr>
            <a:r>
              <a:rPr lang="en-US" sz="2400" dirty="0"/>
              <a:t>This presentation should look like a team presentation, so your video should be done in one take, with everyone in the take. It should not be longer than </a:t>
            </a:r>
            <a:r>
              <a:rPr lang="en-US" sz="2400" u="sng" dirty="0"/>
              <a:t>3 minutes.</a:t>
            </a:r>
            <a:r>
              <a:rPr lang="en-US" sz="2400" dirty="0"/>
              <a:t> This is an academic portion of the project to prepare you for the live presentation. </a:t>
            </a:r>
          </a:p>
          <a:p>
            <a:pPr marL="722313">
              <a:spcBef>
                <a:spcPct val="0"/>
              </a:spcBef>
              <a:defRPr/>
            </a:pPr>
            <a:endParaRPr lang="en-US" sz="2400" dirty="0"/>
          </a:p>
          <a:p>
            <a:pPr marL="722313">
              <a:spcBef>
                <a:spcPct val="0"/>
              </a:spcBef>
              <a:defRPr/>
            </a:pPr>
            <a:r>
              <a:rPr lang="en-US" sz="2400" dirty="0"/>
              <a:t>Upload options</a:t>
            </a:r>
          </a:p>
          <a:p>
            <a:pPr marL="722313" lvl="1" indent="-342900">
              <a:spcBef>
                <a:spcPct val="0"/>
              </a:spcBef>
              <a:defRPr/>
            </a:pPr>
            <a:r>
              <a:rPr lang="en-US" sz="2000" dirty="0"/>
              <a:t>YouTube private link</a:t>
            </a:r>
          </a:p>
          <a:p>
            <a:pPr marL="722313" lvl="1" indent="-342900">
              <a:spcBef>
                <a:spcPct val="0"/>
              </a:spcBef>
              <a:defRPr/>
            </a:pPr>
            <a:r>
              <a:rPr lang="en-US" sz="2000" dirty="0"/>
              <a:t>School LMS</a:t>
            </a:r>
            <a:endParaRPr lang="en-CA" sz="2000" dirty="0"/>
          </a:p>
          <a:p>
            <a:pPr>
              <a:spcBef>
                <a:spcPct val="0"/>
              </a:spcBef>
              <a:defRPr/>
            </a:pPr>
            <a:endParaRPr lang="en-US" altLang="en-US" sz="24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5789856"/>
              </p:ext>
            </p:extLst>
          </p:nvPr>
        </p:nvGraphicFramePr>
        <p:xfrm>
          <a:off x="432047" y="231141"/>
          <a:ext cx="8316417" cy="6366211"/>
        </p:xfrm>
        <a:graphic>
          <a:graphicData uri="http://schemas.openxmlformats.org/drawingml/2006/table">
            <a:tbl>
              <a:tblPr firstRow="1" firstCol="1" lastRow="1" lastCol="1" bandRow="1" bandCol="1">
                <a:tableStyleId>{B301B821-A1FF-4177-AEE7-76D212191A09}</a:tableStyleId>
              </a:tblPr>
              <a:tblGrid>
                <a:gridCol w="8316417">
                  <a:extLst>
                    <a:ext uri="{9D8B030D-6E8A-4147-A177-3AD203B41FA5}">
                      <a16:colId xmlns:a16="http://schemas.microsoft.com/office/drawing/2014/main" val="20000"/>
                    </a:ext>
                  </a:extLst>
                </a:gridCol>
              </a:tblGrid>
              <a:tr h="233453">
                <a:tc>
                  <a:txBody>
                    <a:bodyPr/>
                    <a:lstStyle/>
                    <a:p>
                      <a:pPr marL="0" marR="0" algn="ctr">
                        <a:spcBef>
                          <a:spcPts val="0"/>
                        </a:spcBef>
                        <a:spcAft>
                          <a:spcPts val="0"/>
                        </a:spcAft>
                      </a:pPr>
                      <a:r>
                        <a:rPr lang="en-CA" sz="2000" dirty="0">
                          <a:effectLst/>
                        </a:rPr>
                        <a:t>Verbal Delivery</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0"/>
                  </a:ext>
                </a:extLst>
              </a:tr>
              <a:tr h="493890">
                <a:tc>
                  <a:txBody>
                    <a:bodyPr/>
                    <a:lstStyle/>
                    <a:p>
                      <a:pPr marL="0" marR="0">
                        <a:spcBef>
                          <a:spcPts val="0"/>
                        </a:spcBef>
                        <a:spcAft>
                          <a:spcPts val="0"/>
                        </a:spcAft>
                      </a:pPr>
                      <a:r>
                        <a:rPr lang="en-CA" sz="2000" dirty="0">
                          <a:effectLst/>
                        </a:rPr>
                        <a:t>Appropriate vocabulary - </a:t>
                      </a:r>
                      <a:r>
                        <a:rPr lang="en-CA" sz="1600" dirty="0">
                          <a:effectLst/>
                        </a:rPr>
                        <a:t>(uses professional language)</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1"/>
                  </a:ext>
                </a:extLst>
              </a:tr>
              <a:tr h="460644">
                <a:tc>
                  <a:txBody>
                    <a:bodyPr/>
                    <a:lstStyle/>
                    <a:p>
                      <a:pPr marL="0" marR="0">
                        <a:spcBef>
                          <a:spcPts val="0"/>
                        </a:spcBef>
                        <a:spcAft>
                          <a:spcPts val="0"/>
                        </a:spcAft>
                      </a:pPr>
                      <a:r>
                        <a:rPr lang="en-CA" sz="2000" dirty="0">
                          <a:effectLst/>
                        </a:rPr>
                        <a:t>Appropriate grammar - </a:t>
                      </a:r>
                      <a:r>
                        <a:rPr lang="en-CA" sz="1600" dirty="0">
                          <a:effectLst/>
                        </a:rPr>
                        <a:t>(speaking with proper sentences and syntax)</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2"/>
                  </a:ext>
                </a:extLst>
              </a:tr>
              <a:tr h="493890">
                <a:tc>
                  <a:txBody>
                    <a:bodyPr/>
                    <a:lstStyle/>
                    <a:p>
                      <a:pPr marL="0" marR="0">
                        <a:spcBef>
                          <a:spcPts val="0"/>
                        </a:spcBef>
                        <a:spcAft>
                          <a:spcPts val="0"/>
                        </a:spcAft>
                      </a:pPr>
                      <a:r>
                        <a:rPr lang="en-CA" sz="2000" dirty="0">
                          <a:effectLst/>
                        </a:rPr>
                        <a:t>Appropriate vocal dynamic </a:t>
                      </a:r>
                      <a:r>
                        <a:rPr lang="en-CA" sz="1600" dirty="0">
                          <a:effectLst/>
                        </a:rPr>
                        <a:t>– (infliction and tone of voice)</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3"/>
                  </a:ext>
                </a:extLst>
              </a:tr>
              <a:tr h="493890">
                <a:tc>
                  <a:txBody>
                    <a:bodyPr/>
                    <a:lstStyle/>
                    <a:p>
                      <a:pPr marL="0" marR="0">
                        <a:spcBef>
                          <a:spcPts val="0"/>
                        </a:spcBef>
                        <a:spcAft>
                          <a:spcPts val="0"/>
                        </a:spcAft>
                      </a:pPr>
                      <a:r>
                        <a:rPr lang="en-CA" sz="2000" dirty="0">
                          <a:effectLst/>
                        </a:rPr>
                        <a:t>Appropriate volume - </a:t>
                      </a:r>
                      <a:r>
                        <a:rPr lang="en-CA" sz="1600" dirty="0">
                          <a:effectLst/>
                        </a:rPr>
                        <a:t>(can be clearly heard by audience)</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4"/>
                  </a:ext>
                </a:extLst>
              </a:tr>
              <a:tr h="460644">
                <a:tc>
                  <a:txBody>
                    <a:bodyPr/>
                    <a:lstStyle/>
                    <a:p>
                      <a:pPr marL="0" marR="0">
                        <a:spcBef>
                          <a:spcPts val="0"/>
                        </a:spcBef>
                        <a:spcAft>
                          <a:spcPts val="0"/>
                        </a:spcAft>
                      </a:pPr>
                      <a:r>
                        <a:rPr lang="en-CA" sz="2000" dirty="0">
                          <a:effectLst/>
                        </a:rPr>
                        <a:t>Appropriate pace - </a:t>
                      </a:r>
                      <a:r>
                        <a:rPr lang="en-CA" sz="1600" dirty="0">
                          <a:effectLst/>
                        </a:rPr>
                        <a:t>(speaking at a natural, conversational, pace)</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5"/>
                  </a:ext>
                </a:extLst>
              </a:tr>
              <a:tr h="360429">
                <a:tc>
                  <a:txBody>
                    <a:bodyPr/>
                    <a:lstStyle/>
                    <a:p>
                      <a:pPr marL="0" marR="0">
                        <a:spcBef>
                          <a:spcPts val="0"/>
                        </a:spcBef>
                        <a:spcAft>
                          <a:spcPts val="0"/>
                        </a:spcAft>
                      </a:pPr>
                      <a:r>
                        <a:rPr lang="en-CA" sz="2000" dirty="0">
                          <a:effectLst/>
                        </a:rPr>
                        <a:t>Clarity in enunciation - </a:t>
                      </a:r>
                      <a:r>
                        <a:rPr lang="en-CA" sz="1600" dirty="0">
                          <a:effectLst/>
                        </a:rPr>
                        <a:t>(articulate and clear pronunciation)</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6"/>
                  </a:ext>
                </a:extLst>
              </a:tr>
              <a:tr h="493890">
                <a:tc>
                  <a:txBody>
                    <a:bodyPr/>
                    <a:lstStyle/>
                    <a:p>
                      <a:pPr marL="0" marR="0">
                        <a:spcBef>
                          <a:spcPts val="0"/>
                        </a:spcBef>
                        <a:spcAft>
                          <a:spcPts val="0"/>
                        </a:spcAft>
                      </a:pPr>
                      <a:r>
                        <a:rPr lang="en-CA" sz="2000" dirty="0">
                          <a:effectLst/>
                        </a:rPr>
                        <a:t>No vocal crutches - </a:t>
                      </a:r>
                      <a:r>
                        <a:rPr lang="en-CA" sz="1600" dirty="0">
                          <a:effectLst/>
                        </a:rPr>
                        <a:t>(ahs, ums, likes)</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7"/>
                  </a:ext>
                </a:extLst>
              </a:tr>
              <a:tr h="190179">
                <a:tc>
                  <a:txBody>
                    <a:bodyPr/>
                    <a:lstStyle/>
                    <a:p>
                      <a:pPr marL="0" marR="0" algn="ctr">
                        <a:spcBef>
                          <a:spcPts val="0"/>
                        </a:spcBef>
                        <a:spcAft>
                          <a:spcPts val="0"/>
                        </a:spcAft>
                      </a:pPr>
                      <a:r>
                        <a:rPr lang="en-CA" sz="2000" dirty="0">
                          <a:effectLst/>
                        </a:rPr>
                        <a:t>Non-Verbal Delivery</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8"/>
                  </a:ext>
                </a:extLst>
              </a:tr>
              <a:tr h="493890">
                <a:tc>
                  <a:txBody>
                    <a:bodyPr/>
                    <a:lstStyle/>
                    <a:p>
                      <a:pPr marL="0" marR="0">
                        <a:spcBef>
                          <a:spcPts val="0"/>
                        </a:spcBef>
                        <a:spcAft>
                          <a:spcPts val="0"/>
                        </a:spcAft>
                      </a:pPr>
                      <a:r>
                        <a:rPr lang="en-CA" sz="2000" dirty="0">
                          <a:effectLst/>
                        </a:rPr>
                        <a:t>Maintains eye contact - </a:t>
                      </a:r>
                      <a:r>
                        <a:rPr lang="en-CA" sz="1600" dirty="0">
                          <a:effectLst/>
                        </a:rPr>
                        <a:t>(with audience)</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09"/>
                  </a:ext>
                </a:extLst>
              </a:tr>
              <a:tr h="658520">
                <a:tc>
                  <a:txBody>
                    <a:bodyPr/>
                    <a:lstStyle/>
                    <a:p>
                      <a:pPr marL="0" marR="0">
                        <a:spcBef>
                          <a:spcPts val="0"/>
                        </a:spcBef>
                        <a:spcAft>
                          <a:spcPts val="0"/>
                        </a:spcAft>
                      </a:pPr>
                      <a:r>
                        <a:rPr lang="en-CA" sz="2000" dirty="0">
                          <a:effectLst/>
                        </a:rPr>
                        <a:t>Appropriate hand gestures - </a:t>
                      </a:r>
                      <a:r>
                        <a:rPr lang="en-CA" sz="1600" dirty="0">
                          <a:effectLst/>
                        </a:rPr>
                        <a:t>(uses hand gestures to enhance presentation)</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10"/>
                  </a:ext>
                </a:extLst>
              </a:tr>
              <a:tr h="360429">
                <a:tc>
                  <a:txBody>
                    <a:bodyPr/>
                    <a:lstStyle/>
                    <a:p>
                      <a:pPr marL="0" marR="0">
                        <a:spcBef>
                          <a:spcPts val="0"/>
                        </a:spcBef>
                        <a:spcAft>
                          <a:spcPts val="0"/>
                        </a:spcAft>
                      </a:pPr>
                      <a:r>
                        <a:rPr lang="en-CA" sz="2000" dirty="0">
                          <a:effectLst/>
                        </a:rPr>
                        <a:t>Limited reading of slides/cue cards</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11"/>
                  </a:ext>
                </a:extLst>
              </a:tr>
              <a:tr h="658520">
                <a:tc>
                  <a:txBody>
                    <a:bodyPr/>
                    <a:lstStyle/>
                    <a:p>
                      <a:pPr marL="0" marR="0">
                        <a:spcBef>
                          <a:spcPts val="0"/>
                        </a:spcBef>
                        <a:spcAft>
                          <a:spcPts val="0"/>
                        </a:spcAft>
                      </a:pPr>
                      <a:r>
                        <a:rPr lang="en-CA" sz="2000" dirty="0">
                          <a:effectLst/>
                        </a:rPr>
                        <a:t>Proper positioning and movement - </a:t>
                      </a:r>
                      <a:r>
                        <a:rPr lang="en-CA" sz="1600" dirty="0">
                          <a:effectLst/>
                        </a:rPr>
                        <a:t>(uses position in room to engage audience)</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12"/>
                  </a:ext>
                </a:extLst>
              </a:tr>
              <a:tr h="327975">
                <a:tc>
                  <a:txBody>
                    <a:bodyPr/>
                    <a:lstStyle/>
                    <a:p>
                      <a:pPr marL="0" marR="0">
                        <a:spcBef>
                          <a:spcPts val="0"/>
                        </a:spcBef>
                        <a:spcAft>
                          <a:spcPts val="0"/>
                        </a:spcAft>
                      </a:pPr>
                      <a:r>
                        <a:rPr lang="en-CA" sz="2000" dirty="0">
                          <a:effectLst/>
                        </a:rPr>
                        <a:t>Appropriate dress</a:t>
                      </a:r>
                      <a:endParaRPr lang="en-CA" sz="2000" dirty="0">
                        <a:effectLst/>
                        <a:latin typeface="Calibri"/>
                        <a:ea typeface="Times New Roman"/>
                        <a:cs typeface="Times New Roman"/>
                      </a:endParaRPr>
                    </a:p>
                  </a:txBody>
                  <a:tcPr marL="41159" marR="41159"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580632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owerpoint NEW templat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p:cNvSpPr>
          <p:nvPr>
            <p:ph type="title"/>
          </p:nvPr>
        </p:nvSpPr>
        <p:spPr>
          <a:xfrm>
            <a:off x="0" y="1143000"/>
            <a:ext cx="9144000" cy="457200"/>
          </a:xfrm>
        </p:spPr>
        <p:txBody>
          <a:bodyPr/>
          <a:lstStyle/>
          <a:p>
            <a:pPr algn="l" eaLnBrk="1" hangingPunct="1"/>
            <a:r>
              <a:rPr lang="en-US" altLang="en-US" sz="2400" dirty="0">
                <a:solidFill>
                  <a:srgbClr val="EE0000"/>
                </a:solidFill>
                <a:latin typeface="Trebuchet MS" pitchFamily="34" charset="0"/>
                <a:ea typeface="ＭＳ Ｐゴシック" pitchFamily="34" charset="-128"/>
              </a:rPr>
              <a:t>Proprietor Visit</a:t>
            </a:r>
            <a:endParaRPr lang="en-CA" altLang="en-US" sz="2400" i="1" dirty="0">
              <a:solidFill>
                <a:srgbClr val="EE0000"/>
              </a:solidFill>
              <a:latin typeface="Trebuchet MS" pitchFamily="34" charset="0"/>
              <a:ea typeface="ＭＳ Ｐゴシック" pitchFamily="34" charset="-128"/>
            </a:endParaRPr>
          </a:p>
        </p:txBody>
      </p:sp>
      <p:sp>
        <p:nvSpPr>
          <p:cNvPr id="7172" name="Rectangle 3">
            <a:extLst/>
          </p:cNvPr>
          <p:cNvSpPr>
            <a:spLocks noGrp="1"/>
          </p:cNvSpPr>
          <p:nvPr>
            <p:ph type="body" idx="1"/>
          </p:nvPr>
        </p:nvSpPr>
        <p:spPr>
          <a:xfrm>
            <a:off x="683568" y="1771922"/>
            <a:ext cx="7776864" cy="3961334"/>
          </a:xfrm>
          <a:extLst/>
        </p:spPr>
        <p:txBody>
          <a:bodyPr numCol="1"/>
          <a:lstStyle/>
          <a:p>
            <a:pPr marL="0" indent="0">
              <a:spcBef>
                <a:spcPct val="0"/>
              </a:spcBef>
              <a:buFont typeface="Arial" charset="0"/>
              <a:buNone/>
              <a:defRPr/>
            </a:pPr>
            <a:r>
              <a:rPr lang="en-US" altLang="en-US" sz="2400" dirty="0">
                <a:ea typeface="ＭＳ Ｐゴシック" pitchFamily="-106" charset="-128"/>
              </a:rPr>
              <a:t>3. Company Visit</a:t>
            </a:r>
          </a:p>
          <a:p>
            <a:pPr marL="0" indent="0">
              <a:spcBef>
                <a:spcPct val="0"/>
              </a:spcBef>
              <a:buFont typeface="Arial" charset="0"/>
              <a:buNone/>
              <a:defRPr/>
            </a:pPr>
            <a:endParaRPr lang="en-US" altLang="en-US" sz="2400" dirty="0">
              <a:ea typeface="ＭＳ Ｐゴシック" pitchFamily="-106" charset="-128"/>
            </a:endParaRPr>
          </a:p>
          <a:p>
            <a:pPr marL="363538" indent="0">
              <a:spcBef>
                <a:spcPct val="0"/>
              </a:spcBef>
              <a:buFont typeface="Arial" charset="0"/>
              <a:buNone/>
              <a:defRPr/>
            </a:pPr>
            <a:r>
              <a:rPr lang="en-US" altLang="en-US" sz="2400" dirty="0">
                <a:ea typeface="ＭＳ Ｐゴシック" pitchFamily="-106" charset="-128"/>
              </a:rPr>
              <a:t>Usually in week 8 the proprietor visits the class, bringing with them a description of their problem and answers questions that the students have</a:t>
            </a:r>
          </a:p>
          <a:p>
            <a:pPr marL="0" indent="0">
              <a:spcBef>
                <a:spcPct val="0"/>
              </a:spcBef>
              <a:buFont typeface="Arial" charset="0"/>
              <a:buNone/>
              <a:defRPr/>
            </a:pPr>
            <a:endParaRPr lang="en-US" altLang="en-US" sz="2400" dirty="0">
              <a:ea typeface="ＭＳ Ｐゴシック" pitchFamily="-106" charset="-128"/>
            </a:endParaRPr>
          </a:p>
          <a:p>
            <a:pPr lvl="1">
              <a:spcBef>
                <a:spcPct val="0"/>
              </a:spcBef>
              <a:buFont typeface="Arial" pitchFamily="34" charset="0"/>
              <a:buChar char="•"/>
              <a:defRPr/>
            </a:pPr>
            <a:r>
              <a:rPr lang="en-US" altLang="en-US" sz="2000" dirty="0">
                <a:ea typeface="ＭＳ Ｐゴシック" pitchFamily="-106" charset="-128"/>
              </a:rPr>
              <a:t>Often I vet these questions</a:t>
            </a:r>
          </a:p>
          <a:p>
            <a:pPr lvl="1">
              <a:spcBef>
                <a:spcPct val="0"/>
              </a:spcBef>
              <a:buFont typeface="Arial" pitchFamily="34" charset="0"/>
              <a:buChar char="•"/>
              <a:defRPr/>
            </a:pPr>
            <a:r>
              <a:rPr lang="en-US" altLang="en-US" sz="2000" dirty="0">
                <a:ea typeface="ＭＳ Ｐゴシック" pitchFamily="-106" charset="-128"/>
              </a:rPr>
              <a:t>Have to keep the students on point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owerpoint NEW templat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p:cNvSpPr>
          <p:nvPr>
            <p:ph type="title"/>
          </p:nvPr>
        </p:nvSpPr>
        <p:spPr>
          <a:xfrm>
            <a:off x="0" y="1143000"/>
            <a:ext cx="9144000" cy="457200"/>
          </a:xfrm>
        </p:spPr>
        <p:txBody>
          <a:bodyPr/>
          <a:lstStyle/>
          <a:p>
            <a:pPr algn="l" eaLnBrk="1" hangingPunct="1"/>
            <a:r>
              <a:rPr lang="en-US" altLang="en-US" sz="2400" dirty="0">
                <a:solidFill>
                  <a:srgbClr val="EE0000"/>
                </a:solidFill>
                <a:latin typeface="Trebuchet MS" pitchFamily="34" charset="0"/>
                <a:ea typeface="ＭＳ Ｐゴシック" pitchFamily="34" charset="-128"/>
              </a:rPr>
              <a:t>Final Presentation and Case Report</a:t>
            </a:r>
            <a:endParaRPr lang="en-CA" altLang="en-US" sz="2400" i="1" dirty="0">
              <a:solidFill>
                <a:srgbClr val="EE0000"/>
              </a:solidFill>
              <a:latin typeface="Trebuchet MS" pitchFamily="34" charset="0"/>
              <a:ea typeface="ＭＳ Ｐゴシック" pitchFamily="34" charset="-128"/>
            </a:endParaRPr>
          </a:p>
        </p:txBody>
      </p:sp>
      <p:sp>
        <p:nvSpPr>
          <p:cNvPr id="7172" name="Rectangle 3">
            <a:extLst/>
          </p:cNvPr>
          <p:cNvSpPr>
            <a:spLocks noGrp="1"/>
          </p:cNvSpPr>
          <p:nvPr>
            <p:ph type="body" idx="1"/>
          </p:nvPr>
        </p:nvSpPr>
        <p:spPr>
          <a:xfrm>
            <a:off x="611560" y="1916832"/>
            <a:ext cx="7776864" cy="4537943"/>
          </a:xfrm>
        </p:spPr>
        <p:txBody>
          <a:bodyPr/>
          <a:lstStyle/>
          <a:p>
            <a:pPr marL="0" indent="0">
              <a:spcBef>
                <a:spcPct val="0"/>
              </a:spcBef>
              <a:buFont typeface="Arial" charset="0"/>
              <a:buNone/>
              <a:defRPr/>
            </a:pPr>
            <a:r>
              <a:rPr lang="en-US" altLang="en-US" sz="2400" dirty="0">
                <a:ea typeface="ＭＳ Ｐゴシック" pitchFamily="34" charset="-128"/>
              </a:rPr>
              <a:t>4. Final Presentation</a:t>
            </a:r>
          </a:p>
          <a:p>
            <a:pPr marL="0" indent="0">
              <a:spcBef>
                <a:spcPct val="0"/>
              </a:spcBef>
              <a:buFont typeface="Arial" charset="0"/>
              <a:buNone/>
              <a:defRPr/>
            </a:pPr>
            <a:endParaRPr lang="en-US" altLang="en-US" sz="2400" dirty="0">
              <a:ea typeface="ＭＳ Ｐゴシック" pitchFamily="34" charset="-128"/>
            </a:endParaRPr>
          </a:p>
          <a:p>
            <a:pPr lvl="1">
              <a:spcBef>
                <a:spcPct val="0"/>
              </a:spcBef>
              <a:buFont typeface="Arial" pitchFamily="34" charset="0"/>
              <a:buChar char="•"/>
              <a:defRPr/>
            </a:pPr>
            <a:r>
              <a:rPr lang="en-US" altLang="en-US" sz="2400" dirty="0">
                <a:ea typeface="ＭＳ Ｐゴシック" pitchFamily="34" charset="-128"/>
              </a:rPr>
              <a:t>10 minutes during scheduled time</a:t>
            </a:r>
          </a:p>
          <a:p>
            <a:pPr lvl="1">
              <a:spcBef>
                <a:spcPct val="0"/>
              </a:spcBef>
              <a:buFont typeface="Arial" pitchFamily="34" charset="0"/>
              <a:buChar char="•"/>
              <a:defRPr/>
            </a:pPr>
            <a:endParaRPr lang="en-US" altLang="en-US" sz="2400" dirty="0">
              <a:ea typeface="ＭＳ Ｐゴシック" pitchFamily="34" charset="-128"/>
            </a:endParaRPr>
          </a:p>
          <a:p>
            <a:pPr lvl="1">
              <a:spcBef>
                <a:spcPct val="0"/>
              </a:spcBef>
              <a:buFont typeface="Arial" pitchFamily="34" charset="0"/>
              <a:buChar char="•"/>
              <a:defRPr/>
            </a:pPr>
            <a:r>
              <a:rPr lang="en-US" altLang="en-US" sz="2400" dirty="0">
                <a:ea typeface="ＭＳ Ｐゴシック" pitchFamily="34" charset="-128"/>
              </a:rPr>
              <a:t>Detail their reports to the company</a:t>
            </a:r>
          </a:p>
          <a:p>
            <a:pPr lvl="2">
              <a:spcBef>
                <a:spcPct val="0"/>
              </a:spcBef>
              <a:buFont typeface="Arial" pitchFamily="34" charset="0"/>
              <a:buChar char="•"/>
              <a:defRPr/>
            </a:pPr>
            <a:r>
              <a:rPr lang="en-US" altLang="en-US" sz="2000" dirty="0">
                <a:ea typeface="ＭＳ Ｐゴシック" pitchFamily="34" charset="-128"/>
              </a:rPr>
              <a:t>Typically includes excel document as their final hand in</a:t>
            </a:r>
          </a:p>
          <a:p>
            <a:pPr lvl="2">
              <a:spcBef>
                <a:spcPct val="0"/>
              </a:spcBef>
              <a:buFont typeface="Arial" pitchFamily="34" charset="0"/>
              <a:buChar char="•"/>
              <a:defRPr/>
            </a:pPr>
            <a:r>
              <a:rPr lang="en-US" altLang="en-US" sz="2000" dirty="0">
                <a:ea typeface="ＭＳ Ｐゴシック" pitchFamily="34" charset="-128"/>
              </a:rPr>
              <a:t>Rubric developed for each report</a:t>
            </a:r>
          </a:p>
          <a:p>
            <a:pPr lvl="1">
              <a:spcBef>
                <a:spcPct val="0"/>
              </a:spcBef>
              <a:buFont typeface="Arial" pitchFamily="34" charset="0"/>
              <a:buChar char="•"/>
              <a:defRPr/>
            </a:pPr>
            <a:endParaRPr lang="en-US" altLang="en-US" sz="2400" dirty="0">
              <a:ea typeface="ＭＳ Ｐゴシック" pitchFamily="34" charset="-128"/>
            </a:endParaRPr>
          </a:p>
          <a:p>
            <a:pPr lvl="1">
              <a:spcBef>
                <a:spcPct val="0"/>
              </a:spcBef>
              <a:buFont typeface="Arial" pitchFamily="34" charset="0"/>
              <a:buChar char="•"/>
              <a:defRPr/>
            </a:pPr>
            <a:r>
              <a:rPr lang="en-US" altLang="en-US" sz="2400" dirty="0">
                <a:ea typeface="ＭＳ Ｐゴシック" pitchFamily="34" charset="-128"/>
              </a:rPr>
              <a:t>Same rubric as video presentation</a:t>
            </a:r>
          </a:p>
          <a:p>
            <a:pPr lvl="2">
              <a:spcBef>
                <a:spcPct val="0"/>
              </a:spcBef>
              <a:buFont typeface="Arial" pitchFamily="34" charset="0"/>
              <a:buChar char="•"/>
              <a:defRPr/>
            </a:pPr>
            <a:r>
              <a:rPr lang="en-US" altLang="en-US" sz="2000" dirty="0">
                <a:ea typeface="ＭＳ Ｐゴシック" pitchFamily="34" charset="-128"/>
              </a:rPr>
              <a:t>Keeps consistency and they can use feedback from initial video to help moving forward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6994</TotalTime>
  <Words>1597</Words>
  <Application>Microsoft Office PowerPoint</Application>
  <PresentationFormat>On-screen Show (4:3)</PresentationFormat>
  <Paragraphs>213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Times New Roman</vt:lpstr>
      <vt:lpstr>Trebuchet MS</vt:lpstr>
      <vt:lpstr>Office Theme</vt:lpstr>
      <vt:lpstr>PowerPoint Presentation</vt:lpstr>
      <vt:lpstr>Service Learning Case</vt:lpstr>
      <vt:lpstr>Case Information package</vt:lpstr>
      <vt:lpstr>PowerPoint Presentation</vt:lpstr>
      <vt:lpstr>Team Project Plan</vt:lpstr>
      <vt:lpstr>Video Presentation</vt:lpstr>
      <vt:lpstr>PowerPoint Presentation</vt:lpstr>
      <vt:lpstr>Proprietor Visit</vt:lpstr>
      <vt:lpstr>Final Presentation and Case Report</vt:lpstr>
      <vt:lpstr>Student reflections</vt:lpstr>
      <vt:lpstr>PowerPoint Presentation</vt:lpstr>
      <vt:lpstr>1P12 Student</vt:lpstr>
      <vt:lpstr>1P12 Student</vt:lpstr>
      <vt:lpstr>3P23 Student</vt:lpstr>
      <vt:lpstr>3P23 Student</vt:lpstr>
      <vt:lpstr>PowerPoint Presentation</vt:lpstr>
      <vt:lpstr>Case bank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of Brock University Board of Trustees Sept. 2009</dc:title>
  <dc:creator>Dean Lorenz</dc:creator>
  <cp:lastModifiedBy>Staci Kenno</cp:lastModifiedBy>
  <cp:revision>194</cp:revision>
  <cp:lastPrinted>2016-06-10T20:49:14Z</cp:lastPrinted>
  <dcterms:created xsi:type="dcterms:W3CDTF">2009-09-18T18:21:10Z</dcterms:created>
  <dcterms:modified xsi:type="dcterms:W3CDTF">2018-10-08T15:34:05Z</dcterms:modified>
</cp:coreProperties>
</file>