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8" r:id="rId2"/>
    <p:sldId id="291" r:id="rId3"/>
    <p:sldId id="273" r:id="rId4"/>
    <p:sldId id="274" r:id="rId5"/>
    <p:sldId id="277" r:id="rId6"/>
    <p:sldId id="275" r:id="rId7"/>
    <p:sldId id="263" r:id="rId8"/>
    <p:sldId id="276" r:id="rId9"/>
    <p:sldId id="264" r:id="rId10"/>
    <p:sldId id="269" r:id="rId11"/>
    <p:sldId id="265" r:id="rId12"/>
    <p:sldId id="261" r:id="rId13"/>
    <p:sldId id="278" r:id="rId14"/>
    <p:sldId id="282" r:id="rId15"/>
    <p:sldId id="283" r:id="rId16"/>
    <p:sldId id="296" r:id="rId17"/>
    <p:sldId id="279" r:id="rId18"/>
    <p:sldId id="280" r:id="rId19"/>
    <p:sldId id="284" r:id="rId20"/>
    <p:sldId id="281" r:id="rId21"/>
    <p:sldId id="285" r:id="rId22"/>
    <p:sldId id="286" r:id="rId23"/>
    <p:sldId id="293" r:id="rId24"/>
    <p:sldId id="287" r:id="rId25"/>
    <p:sldId id="294" r:id="rId26"/>
    <p:sldId id="295" r:id="rId27"/>
    <p:sldId id="289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8B"/>
    <a:srgbClr val="FFB6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8FA9-D4A3-4498-87EA-BA3BD2D1F24F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5D66-E812-49B6-A4A1-DDDC8E24F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067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07303-A603-4962-B2D3-71E21FC5836C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F8B8-9EF6-4C59-960C-41CB27B0A3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04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8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09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07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176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89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40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2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10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37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70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81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7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861932B-807D-446D-A441-9042BED5E594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F8EA582-D8FE-4ED1-8113-59F18F86A5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03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436" y="4832321"/>
            <a:ext cx="6858000" cy="1655762"/>
          </a:xfrm>
        </p:spPr>
        <p:txBody>
          <a:bodyPr/>
          <a:lstStyle/>
          <a:p>
            <a:endParaRPr lang="en-CA" dirty="0" smtClean="0"/>
          </a:p>
          <a:p>
            <a:pPr algn="ctr"/>
            <a:r>
              <a:rPr lang="en-CA" sz="1800" dirty="0" smtClean="0"/>
              <a:t>Patricia Hrynchak, OD, </a:t>
            </a:r>
            <a:r>
              <a:rPr lang="en-CA" sz="1800" dirty="0" err="1" smtClean="0"/>
              <a:t>MScCH</a:t>
            </a:r>
            <a:r>
              <a:rPr lang="en-CA" sz="1800" dirty="0" smtClean="0"/>
              <a:t>(HPTE), FAAO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38" y="6102841"/>
            <a:ext cx="2377646" cy="59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367" t="18898" r="13872" b="41477"/>
          <a:stretch/>
        </p:blipFill>
        <p:spPr>
          <a:xfrm>
            <a:off x="235610" y="509469"/>
            <a:ext cx="5991368" cy="40761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2303" y="3218102"/>
            <a:ext cx="7848600" cy="1927225"/>
          </a:xfrm>
        </p:spPr>
        <p:txBody>
          <a:bodyPr/>
          <a:lstStyle/>
          <a:p>
            <a:r>
              <a:rPr lang="en-CA" sz="1800" dirty="0"/>
              <a:t>Key Challenges for the Development and Implementation of an OSCE </a:t>
            </a:r>
            <a:r>
              <a:rPr lang="en-CA" sz="1800" dirty="0" smtClean="0"/>
              <a:t>for Optometric </a:t>
            </a:r>
            <a:r>
              <a:rPr lang="en-CA" sz="1800" dirty="0"/>
              <a:t>Education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9731" y="3218102"/>
            <a:ext cx="2690553" cy="53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01" y="1067260"/>
            <a:ext cx="7739598" cy="47234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52255" y="3470563"/>
            <a:ext cx="789709" cy="4738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0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Objective Structured Clinical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First developed in the 1970s by Ronald Harden, it has been rigorously evaluated with an extensive body of research  and has become the international ‘gold standard’ for evaluating clinical competence. </a:t>
            </a:r>
          </a:p>
          <a:p>
            <a:endParaRPr lang="en-CA" dirty="0"/>
          </a:p>
          <a:p>
            <a:r>
              <a:rPr lang="en-CA" dirty="0" smtClean="0"/>
              <a:t>Established in the literature the main challenges to using the OSCE are: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he initial faculty development time</a:t>
            </a:r>
          </a:p>
          <a:p>
            <a:pPr lvl="1"/>
            <a:r>
              <a:rPr lang="en-CA" dirty="0"/>
              <a:t>I</a:t>
            </a:r>
            <a:r>
              <a:rPr lang="en-CA" dirty="0" smtClean="0"/>
              <a:t>ncreased administrative staff time commitment (e.g., organizing subjects annually) </a:t>
            </a:r>
          </a:p>
          <a:p>
            <a:pPr lvl="1"/>
            <a:r>
              <a:rPr lang="en-CA" dirty="0"/>
              <a:t>S</a:t>
            </a:r>
            <a:r>
              <a:rPr lang="en-CA" dirty="0" smtClean="0"/>
              <a:t>ubject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0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our context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OSCE will:  </a:t>
            </a:r>
          </a:p>
          <a:p>
            <a:pPr lvl="1"/>
            <a:r>
              <a:rPr lang="en-CA" dirty="0" smtClean="0"/>
              <a:t>help prepare students to be successful on national board examinations (as they will gain exposure to this format which is used in the Optometry Examining Board of Canada’s  entry-to-practice examinations) and, </a:t>
            </a:r>
          </a:p>
          <a:p>
            <a:pPr lvl="1"/>
            <a:r>
              <a:rPr lang="en-CA" dirty="0" smtClean="0"/>
              <a:t>use standardized methodology to increase reliability and validity of the assessment system </a:t>
            </a:r>
          </a:p>
          <a:p>
            <a:endParaRPr lang="en-CA" dirty="0"/>
          </a:p>
          <a:p>
            <a:r>
              <a:rPr lang="en-CA" dirty="0" smtClean="0"/>
              <a:t>The results of this assessment will be used in program evaluation to improve the quality of the Doctor of Optometry curriculum.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Development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AMEE </a:t>
            </a:r>
            <a:r>
              <a:rPr lang="en-CA" sz="2000" dirty="0"/>
              <a:t>guide by Khan et al. 2013 </a:t>
            </a:r>
            <a:r>
              <a:rPr lang="en-CA" sz="2000" i="1" dirty="0"/>
              <a:t>The Objective Structured Clinical Examination (OSCE): AMEE Guide No. 81. Part II: organisation &amp; </a:t>
            </a:r>
            <a:r>
              <a:rPr lang="en-CA" sz="2000" i="1" dirty="0" smtClean="0"/>
              <a:t>administration</a:t>
            </a:r>
            <a:r>
              <a:rPr lang="en-CA" sz="20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lvl="0"/>
            <a:r>
              <a:rPr lang="en-CA" dirty="0"/>
              <a:t>Preparation and Planning</a:t>
            </a:r>
            <a:endParaRPr lang="en-US" sz="3200" dirty="0"/>
          </a:p>
          <a:p>
            <a:pPr lvl="1"/>
            <a:r>
              <a:rPr lang="en-CA" dirty="0"/>
              <a:t>Organizational structure</a:t>
            </a:r>
            <a:endParaRPr lang="en-US" sz="2800" dirty="0"/>
          </a:p>
          <a:p>
            <a:pPr lvl="1"/>
            <a:r>
              <a:rPr lang="en-CA" dirty="0"/>
              <a:t>Examination scheduling, rules and regulations</a:t>
            </a:r>
            <a:endParaRPr lang="en-US" sz="2800" dirty="0"/>
          </a:p>
          <a:p>
            <a:pPr lvl="1"/>
            <a:r>
              <a:rPr lang="en-CA" dirty="0">
                <a:solidFill>
                  <a:srgbClr val="7030A0"/>
                </a:solidFill>
              </a:rPr>
              <a:t>Blueprinting</a:t>
            </a:r>
            <a:r>
              <a:rPr lang="en-CA" dirty="0"/>
              <a:t>, mapping and examination </a:t>
            </a:r>
            <a:r>
              <a:rPr lang="en-CA" dirty="0" smtClean="0"/>
              <a:t>length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1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Blueprinting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Content validity is necessary for every assessment and is achieved when the assessment is congruent with the learning objectives and the learning and teaching methods. </a:t>
            </a:r>
          </a:p>
          <a:p>
            <a:endParaRPr lang="en-CA" dirty="0"/>
          </a:p>
          <a:p>
            <a:r>
              <a:rPr lang="en-CA" dirty="0" smtClean="0"/>
              <a:t>Learning Objectives                          Learning Outcomes </a:t>
            </a:r>
          </a:p>
          <a:p>
            <a:endParaRPr lang="en-CA" dirty="0"/>
          </a:p>
          <a:p>
            <a:r>
              <a:rPr lang="en-US" dirty="0"/>
              <a:t>Learning Outcomes </a:t>
            </a:r>
            <a:r>
              <a:rPr lang="en-US" dirty="0" smtClean="0"/>
              <a:t>                          Competencies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57846" y="3665912"/>
            <a:ext cx="1803861" cy="266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99410" y="4566457"/>
            <a:ext cx="1803861" cy="266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4678678"/>
            <a:ext cx="21240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Canadian Examining Board of Canada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49" t="13935" r="27575" b="3641"/>
          <a:stretch/>
        </p:blipFill>
        <p:spPr>
          <a:xfrm>
            <a:off x="457200" y="1820487"/>
            <a:ext cx="5822169" cy="4688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34051" y="2452255"/>
            <a:ext cx="2111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Canadian Journal of Optometry </a:t>
            </a:r>
          </a:p>
          <a:p>
            <a:r>
              <a:rPr lang="en-CA" dirty="0" smtClean="0"/>
              <a:t>Volume 80 Issue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Competency Areas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Communication</a:t>
            </a:r>
            <a:r>
              <a:rPr lang="en-CA" dirty="0"/>
              <a:t>		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Professionalism</a:t>
            </a:r>
            <a:r>
              <a:rPr lang="en-CA" dirty="0"/>
              <a:t>		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 Patient </a:t>
            </a:r>
            <a:r>
              <a:rPr lang="en-CA" dirty="0"/>
              <a:t>Centered Care		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 </a:t>
            </a:r>
            <a:r>
              <a:rPr lang="en-CA" dirty="0"/>
              <a:t>Assessment		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Diagnosis </a:t>
            </a:r>
            <a:r>
              <a:rPr lang="en-CA" dirty="0"/>
              <a:t>&amp; Planning		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Patient </a:t>
            </a:r>
            <a:r>
              <a:rPr lang="en-CA" dirty="0"/>
              <a:t>Management		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Collaborative </a:t>
            </a:r>
            <a:r>
              <a:rPr lang="en-CA" dirty="0"/>
              <a:t>Practice		 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Scholarship</a:t>
            </a:r>
            <a:r>
              <a:rPr lang="en-CA" dirty="0"/>
              <a:t>		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Practice </a:t>
            </a:r>
            <a:r>
              <a:rPr lang="en-CA" dirty="0"/>
              <a:t>Management	</a:t>
            </a: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Each area has sub-competencies and indicators </a:t>
            </a:r>
            <a:r>
              <a:rPr lang="en-CA" dirty="0"/>
              <a:t>	</a:t>
            </a:r>
          </a:p>
          <a:p>
            <a:pPr marL="0" indent="0">
              <a:buNone/>
            </a:pPr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906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Development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AMEE </a:t>
            </a:r>
            <a:r>
              <a:rPr lang="en-CA" sz="2000" dirty="0"/>
              <a:t>guide by Khan et al. 2013 </a:t>
            </a:r>
            <a:r>
              <a:rPr lang="en-CA" sz="2000" i="1" dirty="0"/>
              <a:t>The Objective Structured Clinical Examination (OSCE): AMEE Guide No. 81. Part II: organisation &amp; </a:t>
            </a:r>
            <a:r>
              <a:rPr lang="en-CA" sz="2000" i="1" dirty="0" smtClean="0"/>
              <a:t>administration</a:t>
            </a:r>
            <a:r>
              <a:rPr lang="en-CA" sz="20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CA" dirty="0"/>
              <a:t>Developing a bank of OSCE stations</a:t>
            </a:r>
            <a:endParaRPr lang="en-US" sz="2800" dirty="0"/>
          </a:p>
          <a:p>
            <a:pPr lvl="2"/>
            <a:r>
              <a:rPr lang="en-CA" dirty="0"/>
              <a:t>Choice of topics</a:t>
            </a:r>
            <a:endParaRPr lang="en-US" sz="2400" dirty="0"/>
          </a:p>
          <a:p>
            <a:pPr lvl="2"/>
            <a:r>
              <a:rPr lang="en-CA" dirty="0"/>
              <a:t>Choice of station writers</a:t>
            </a:r>
            <a:endParaRPr lang="en-US" sz="2400" dirty="0"/>
          </a:p>
          <a:p>
            <a:pPr lvl="2"/>
            <a:r>
              <a:rPr lang="en-CA" dirty="0"/>
              <a:t>Choice of station types</a:t>
            </a:r>
            <a:endParaRPr lang="en-US" sz="2400" dirty="0"/>
          </a:p>
          <a:p>
            <a:pPr lvl="2"/>
            <a:r>
              <a:rPr lang="en-CA" dirty="0"/>
              <a:t>Choice of OSCE station writing template</a:t>
            </a:r>
            <a:endParaRPr lang="en-US" sz="2400" dirty="0"/>
          </a:p>
          <a:p>
            <a:pPr lvl="2"/>
            <a:r>
              <a:rPr lang="en-CA" dirty="0"/>
              <a:t>Station writing</a:t>
            </a:r>
            <a:endParaRPr lang="en-US" sz="2400" dirty="0"/>
          </a:p>
          <a:p>
            <a:pPr lvl="2"/>
            <a:r>
              <a:rPr lang="en-CA" dirty="0"/>
              <a:t>Marking guidance</a:t>
            </a:r>
            <a:endParaRPr lang="en-US" sz="2400" dirty="0"/>
          </a:p>
          <a:p>
            <a:pPr lvl="2"/>
            <a:r>
              <a:rPr lang="en-CA" dirty="0"/>
              <a:t>Peer review workshops</a:t>
            </a:r>
            <a:endParaRPr lang="en-US" sz="2400" dirty="0"/>
          </a:p>
          <a:p>
            <a:pPr lvl="2"/>
            <a:r>
              <a:rPr lang="en-CA" dirty="0"/>
              <a:t>Piloting (IOBP candidates)</a:t>
            </a:r>
            <a:endParaRPr lang="en-US" sz="2400" dirty="0"/>
          </a:p>
          <a:p>
            <a:pPr lvl="2"/>
            <a:r>
              <a:rPr lang="en-CA" dirty="0"/>
              <a:t>Psychometric </a:t>
            </a:r>
            <a:r>
              <a:rPr lang="en-CA" dirty="0" smtClean="0"/>
              <a:t>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09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Development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 smtClean="0"/>
              <a:t>AMEE </a:t>
            </a:r>
            <a:r>
              <a:rPr lang="en-CA" sz="2600" dirty="0"/>
              <a:t>guide by Khan et al. 2013 </a:t>
            </a:r>
            <a:r>
              <a:rPr lang="en-CA" sz="2600" i="1" dirty="0"/>
              <a:t>The Objective Structured Clinical Examination (OSCE): AMEE Guide No. 81. Part II: organisation &amp; </a:t>
            </a:r>
            <a:r>
              <a:rPr lang="en-CA" sz="2600" i="1" dirty="0" smtClean="0"/>
              <a:t>administration</a:t>
            </a:r>
            <a:r>
              <a:rPr lang="en-CA" sz="26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CA" dirty="0" smtClean="0"/>
              <a:t>Choosing </a:t>
            </a:r>
            <a:r>
              <a:rPr lang="en-CA" dirty="0"/>
              <a:t>a scoring rubric and </a:t>
            </a:r>
            <a:r>
              <a:rPr lang="en-CA" dirty="0">
                <a:solidFill>
                  <a:srgbClr val="7030A0"/>
                </a:solidFill>
              </a:rPr>
              <a:t>standard stetting</a:t>
            </a:r>
            <a:endParaRPr lang="en-US" sz="2800" dirty="0">
              <a:solidFill>
                <a:srgbClr val="7030A0"/>
              </a:solidFill>
            </a:endParaRPr>
          </a:p>
          <a:p>
            <a:pPr lvl="1"/>
            <a:r>
              <a:rPr lang="en-CA" dirty="0"/>
              <a:t>Developing a pool of trained examiners (UW School of  Optometry)</a:t>
            </a:r>
            <a:endParaRPr lang="en-US" sz="2800" dirty="0"/>
          </a:p>
          <a:p>
            <a:pPr lvl="1"/>
            <a:r>
              <a:rPr lang="en-CA" dirty="0"/>
              <a:t>Developing a pool of trained standardized patients </a:t>
            </a:r>
            <a:r>
              <a:rPr lang="en-CA" dirty="0" smtClean="0"/>
              <a:t>(Touchstone Institute or McMaster University)</a:t>
            </a:r>
          </a:p>
          <a:p>
            <a:pPr lvl="1"/>
            <a:endParaRPr lang="en-CA" sz="28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545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 Setting – cut score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Criterion vs norm referenced </a:t>
            </a:r>
          </a:p>
          <a:p>
            <a:endParaRPr lang="en-CA" dirty="0"/>
          </a:p>
          <a:p>
            <a:r>
              <a:rPr lang="en-CA" dirty="0" err="1" smtClean="0"/>
              <a:t>Angoff</a:t>
            </a:r>
            <a:r>
              <a:rPr lang="en-CA" dirty="0" smtClean="0"/>
              <a:t> Method</a:t>
            </a:r>
          </a:p>
          <a:p>
            <a:pPr lvl="1"/>
            <a:r>
              <a:rPr lang="en-CA" dirty="0" smtClean="0"/>
              <a:t>Proportion of borderline candidates that would be able to pass the station – prospective 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Borderline regression </a:t>
            </a:r>
          </a:p>
          <a:p>
            <a:pPr lvl="1"/>
            <a:r>
              <a:rPr lang="en-CA" dirty="0" smtClean="0"/>
              <a:t>Proportion of candidates that were rated as </a:t>
            </a:r>
            <a:r>
              <a:rPr lang="en-CA" dirty="0" err="1" smtClean="0"/>
              <a:t>boarderline</a:t>
            </a:r>
            <a:r>
              <a:rPr lang="en-CA" dirty="0" smtClean="0"/>
              <a:t> – the mean of their scores is the pass score – retrospective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9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Disclosures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Clinical faculty member at the University of Waterloo, School of Optometry and Vision Science </a:t>
            </a:r>
          </a:p>
          <a:p>
            <a:endParaRPr lang="en-CA" dirty="0"/>
          </a:p>
          <a:p>
            <a:r>
              <a:rPr lang="en-CA" dirty="0" smtClean="0"/>
              <a:t>No conflicts of interest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262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Development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AMEE </a:t>
            </a:r>
            <a:r>
              <a:rPr lang="en-CA" dirty="0"/>
              <a:t>guide by Khan et al. 2013 </a:t>
            </a:r>
            <a:r>
              <a:rPr lang="en-CA" i="1" dirty="0"/>
              <a:t>The Objective Structured Clinical Examination (OSCE): AMEE Guide No. 81. Part II: organisation &amp; </a:t>
            </a:r>
            <a:r>
              <a:rPr lang="en-CA" i="1" dirty="0" smtClean="0"/>
              <a:t>administration</a:t>
            </a:r>
            <a:r>
              <a:rPr lang="en-CA" dirty="0" smtClean="0"/>
              <a:t>.</a:t>
            </a:r>
            <a:endParaRPr lang="en-US" sz="3200" dirty="0"/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Running </a:t>
            </a:r>
            <a:r>
              <a:rPr lang="en-CA" dirty="0"/>
              <a:t>the OSCE</a:t>
            </a:r>
            <a:endParaRPr lang="en-US" sz="3200" dirty="0"/>
          </a:p>
          <a:p>
            <a:pPr lvl="1"/>
            <a:r>
              <a:rPr lang="en-CA" dirty="0"/>
              <a:t>Administrative tasks</a:t>
            </a:r>
            <a:endParaRPr lang="en-US" sz="2800" dirty="0"/>
          </a:p>
          <a:p>
            <a:pPr lvl="1"/>
            <a:r>
              <a:rPr lang="en-CA" dirty="0"/>
              <a:t>Choosing the venue</a:t>
            </a:r>
            <a:endParaRPr lang="en-US" sz="2800" dirty="0"/>
          </a:p>
          <a:p>
            <a:pPr lvl="1"/>
            <a:r>
              <a:rPr lang="en-CA" dirty="0"/>
              <a:t>Setting up the OSCE circuit and equipment</a:t>
            </a:r>
            <a:endParaRPr lang="en-US" sz="2800" dirty="0"/>
          </a:p>
          <a:p>
            <a:pPr lvl="1"/>
            <a:r>
              <a:rPr lang="en-CA" dirty="0"/>
              <a:t>Running the OSCE circuit and troubleshooting</a:t>
            </a:r>
            <a:endParaRPr lang="en-US" sz="2800" dirty="0"/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Post-OSCE </a:t>
            </a:r>
            <a:r>
              <a:rPr lang="en-CA" dirty="0"/>
              <a:t>considerations</a:t>
            </a:r>
            <a:endParaRPr lang="en-US" sz="3200" dirty="0"/>
          </a:p>
          <a:p>
            <a:pPr lvl="1"/>
            <a:r>
              <a:rPr lang="en-CA" dirty="0"/>
              <a:t>Complaints and appeals</a:t>
            </a:r>
            <a:endParaRPr lang="en-US" sz="2800" dirty="0"/>
          </a:p>
          <a:p>
            <a:pPr lvl="1"/>
            <a:r>
              <a:rPr lang="en-CA" dirty="0"/>
              <a:t>Quality assurance</a:t>
            </a:r>
            <a:endParaRPr lang="en-US" sz="2800" dirty="0"/>
          </a:p>
          <a:p>
            <a:pPr lvl="1"/>
            <a:r>
              <a:rPr lang="en-CA" dirty="0"/>
              <a:t>External examiners</a:t>
            </a:r>
            <a:endParaRPr lang="en-US" sz="2800" dirty="0"/>
          </a:p>
          <a:p>
            <a:pPr lvl="1"/>
            <a:r>
              <a:rPr lang="en-CA" dirty="0"/>
              <a:t>Post-hoc psychometrics</a:t>
            </a:r>
            <a:endParaRPr lang="en-US" sz="2800" dirty="0"/>
          </a:p>
          <a:p>
            <a:pPr lvl="1"/>
            <a:r>
              <a:rPr lang="en-CA" dirty="0"/>
              <a:t>Evaluation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First attempt at developing an OSCE was in 2004 </a:t>
            </a:r>
          </a:p>
          <a:p>
            <a:endParaRPr lang="en-CA" dirty="0" smtClean="0"/>
          </a:p>
          <a:p>
            <a:r>
              <a:rPr lang="en-CA" dirty="0" smtClean="0"/>
              <a:t>It was to replace the existing exit assessment (3 oral examinations) with a more valid and reliable assessment method</a:t>
            </a:r>
          </a:p>
          <a:p>
            <a:endParaRPr lang="en-CA" dirty="0" smtClean="0"/>
          </a:p>
          <a:p>
            <a:r>
              <a:rPr lang="en-CA" dirty="0" smtClean="0"/>
              <a:t>Work progressed on the project </a:t>
            </a:r>
          </a:p>
          <a:p>
            <a:endParaRPr lang="en-CA" dirty="0" smtClean="0"/>
          </a:p>
          <a:p>
            <a:r>
              <a:rPr lang="en-CA" dirty="0" smtClean="0"/>
              <a:t>The faculty members of the School of Optometry voted to eliminate exit assessment from the curriculum as they felt that the recently implemented board examination process fulfilled that role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91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Renewed interest in using an OSCE as an assessment of competence in 2017 with a change in administration </a:t>
            </a:r>
          </a:p>
          <a:p>
            <a:endParaRPr lang="en-CA" dirty="0"/>
          </a:p>
          <a:p>
            <a:r>
              <a:rPr lang="en-CA" dirty="0" smtClean="0"/>
              <a:t>Secure funding in a resource constrained environment</a:t>
            </a:r>
          </a:p>
          <a:p>
            <a:pPr lvl="1"/>
            <a:r>
              <a:rPr lang="en-CA" dirty="0" smtClean="0"/>
              <a:t>Successful </a:t>
            </a:r>
            <a:r>
              <a:rPr lang="en-CA" i="1" dirty="0" smtClean="0"/>
              <a:t>Learning </a:t>
            </a:r>
            <a:r>
              <a:rPr lang="en-CA" i="1" dirty="0"/>
              <a:t>Innovation and Teaching Enhancement </a:t>
            </a:r>
            <a:r>
              <a:rPr lang="en-CA" dirty="0"/>
              <a:t>(LITE</a:t>
            </a:r>
            <a:r>
              <a:rPr lang="en-CA" dirty="0" smtClean="0"/>
              <a:t>)  grant at the University of Waterloo</a:t>
            </a:r>
          </a:p>
          <a:p>
            <a:pPr lvl="1"/>
            <a:r>
              <a:rPr lang="en-CA" dirty="0" smtClean="0"/>
              <a:t>$30,000 </a:t>
            </a:r>
          </a:p>
          <a:p>
            <a:pPr lvl="1"/>
            <a:r>
              <a:rPr lang="en-CA" dirty="0" smtClean="0"/>
              <a:t>Money for ongoing administration? </a:t>
            </a:r>
          </a:p>
          <a:p>
            <a:endParaRPr lang="en-CA" dirty="0" smtClean="0"/>
          </a:p>
          <a:p>
            <a:r>
              <a:rPr lang="en-CA" dirty="0" smtClean="0"/>
              <a:t>Resistance to change</a:t>
            </a:r>
          </a:p>
          <a:p>
            <a:pPr lvl="1"/>
            <a:r>
              <a:rPr lang="en-CA" dirty="0" smtClean="0"/>
              <a:t>Longstanding program (51 years at UW)</a:t>
            </a:r>
          </a:p>
          <a:p>
            <a:pPr lvl="1"/>
            <a:r>
              <a:rPr lang="en-CA" dirty="0" smtClean="0"/>
              <a:t>No competition (only English instruction school in Canada)</a:t>
            </a:r>
          </a:p>
          <a:p>
            <a:pPr lvl="1"/>
            <a:r>
              <a:rPr lang="en-CA" dirty="0" smtClean="0"/>
              <a:t>Traditional curriculum with suspicion of innovation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826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Implementation in the curriculum: </a:t>
            </a:r>
          </a:p>
          <a:p>
            <a:pPr lvl="1"/>
            <a:r>
              <a:rPr lang="en-CA" dirty="0" smtClean="0"/>
              <a:t>Proposed as a summative examination for the doctor of optometry program</a:t>
            </a:r>
          </a:p>
          <a:p>
            <a:pPr lvl="1"/>
            <a:r>
              <a:rPr lang="en-CA" dirty="0" smtClean="0"/>
              <a:t>First step was to introduce a milestone into the program that was a requirement to pass </a:t>
            </a:r>
          </a:p>
          <a:p>
            <a:pPr lvl="1"/>
            <a:endParaRPr lang="en-CA" dirty="0"/>
          </a:p>
          <a:p>
            <a:r>
              <a:rPr lang="en-CA" dirty="0" smtClean="0"/>
              <a:t>But!</a:t>
            </a:r>
          </a:p>
          <a:p>
            <a:r>
              <a:rPr lang="en-CA" dirty="0" smtClean="0"/>
              <a:t>Faculty support was lacking and the assessment changed to formative from summative </a:t>
            </a:r>
          </a:p>
          <a:p>
            <a:pPr lvl="1"/>
            <a:r>
              <a:rPr lang="en-CA" dirty="0" smtClean="0"/>
              <a:t>Significant concern over the lack of a specific remediation program other than an additional term of clinical training</a:t>
            </a:r>
          </a:p>
          <a:p>
            <a:pPr lvl="1"/>
            <a:r>
              <a:rPr lang="en-CA" dirty="0" smtClean="0"/>
              <a:t>Lack of faculty support blocked change even with Director support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6561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Scholarship of teaching and learning: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Office of research ethics required consent to use data from the examination in any scholarly outputs 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Ethics consent process onerous</a:t>
            </a:r>
          </a:p>
          <a:p>
            <a:pPr lvl="2"/>
            <a:r>
              <a:rPr lang="en-CA" dirty="0" smtClean="0"/>
              <a:t>Arms length</a:t>
            </a:r>
          </a:p>
          <a:p>
            <a:pPr lvl="2"/>
            <a:r>
              <a:rPr lang="en-CA" dirty="0" smtClean="0"/>
              <a:t>Sealed</a:t>
            </a:r>
          </a:p>
          <a:p>
            <a:pPr lvl="2"/>
            <a:r>
              <a:rPr lang="en-CA" dirty="0" smtClean="0"/>
              <a:t>Students have graduated before consent is known  </a:t>
            </a:r>
          </a:p>
        </p:txBody>
      </p:sp>
    </p:spTree>
    <p:extLst>
      <p:ext uri="{BB962C8B-B14F-4D97-AF65-F5344CB8AC3E}">
        <p14:creationId xmlns:p14="http://schemas.microsoft.com/office/powerpoint/2010/main" val="215614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Risks to formative assessment </a:t>
            </a:r>
          </a:p>
          <a:p>
            <a:pPr lvl="1"/>
            <a:r>
              <a:rPr lang="en-CA" dirty="0" smtClean="0"/>
              <a:t>Lack of consent</a:t>
            </a:r>
          </a:p>
          <a:p>
            <a:pPr lvl="1"/>
            <a:r>
              <a:rPr lang="en-CA" dirty="0" smtClean="0"/>
              <a:t>Lack of participation </a:t>
            </a:r>
          </a:p>
          <a:p>
            <a:pPr lvl="1"/>
            <a:r>
              <a:rPr lang="en-CA" dirty="0" smtClean="0"/>
              <a:t>The hope is that students will want a change to challenge an examination that is unfamiliar in a no-risk setting to gain the experience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3764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Time commitment is significant </a:t>
            </a:r>
          </a:p>
          <a:p>
            <a:pPr marL="0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Project team participation has waned </a:t>
            </a:r>
          </a:p>
          <a:p>
            <a:pPr lvl="1"/>
            <a:r>
              <a:rPr lang="en-CA" dirty="0" smtClean="0"/>
              <a:t>Recruitment of assessors </a:t>
            </a:r>
          </a:p>
          <a:p>
            <a:pPr lvl="2"/>
            <a:r>
              <a:rPr lang="en-CA" dirty="0" smtClean="0"/>
              <a:t>Training time for assessors</a:t>
            </a:r>
          </a:p>
          <a:p>
            <a:pPr lvl="2"/>
            <a:r>
              <a:rPr lang="en-CA" dirty="0" smtClean="0"/>
              <a:t>Actual examination time  </a:t>
            </a:r>
          </a:p>
          <a:p>
            <a:pPr lvl="1"/>
            <a:r>
              <a:rPr lang="en-CA" dirty="0" smtClean="0"/>
              <a:t>Set up and delivery</a:t>
            </a:r>
          </a:p>
          <a:p>
            <a:pPr lvl="1"/>
            <a:r>
              <a:rPr lang="en-CA" smtClean="0"/>
              <a:t>Staff support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91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197" y="2921169"/>
            <a:ext cx="3923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4291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Define an Objective Structured Clinical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Describe the development process for implementing the assessment 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Appreciate challenges of introducing this form of summative assessment into an existing curriculum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7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The Assessment of Competence/Outcomes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The literature shows that multiple forms of assessment are required to determine if clinical competency has been </a:t>
            </a:r>
            <a:r>
              <a:rPr lang="en-CA" dirty="0" smtClean="0"/>
              <a:t>reached in healthcare education, i.e., a system of assessment </a:t>
            </a:r>
          </a:p>
          <a:p>
            <a:endParaRPr lang="en-CA" dirty="0" smtClean="0"/>
          </a:p>
          <a:p>
            <a:r>
              <a:rPr lang="en-CA" dirty="0" smtClean="0"/>
              <a:t>Currently, in the University of Waterloo, professional optometry program, </a:t>
            </a:r>
            <a:r>
              <a:rPr lang="en-CA" dirty="0"/>
              <a:t>only one assessment method is in place, </a:t>
            </a:r>
            <a:r>
              <a:rPr lang="en-CA" dirty="0" smtClean="0"/>
              <a:t>a global </a:t>
            </a:r>
            <a:r>
              <a:rPr lang="en-CA" dirty="0"/>
              <a:t>rating scale which includes the assessment of 5 clinical skills and 8 clinical behaviors using anchored behavioral </a:t>
            </a:r>
            <a:r>
              <a:rPr lang="en-CA" dirty="0" smtClean="0"/>
              <a:t>descriptors</a:t>
            </a:r>
          </a:p>
          <a:p>
            <a:endParaRPr lang="en-CA" dirty="0"/>
          </a:p>
          <a:p>
            <a:r>
              <a:rPr lang="en-CA" dirty="0" smtClean="0"/>
              <a:t>This is used daily during the on-site term and periodically during the external clerkships  </a:t>
            </a:r>
          </a:p>
        </p:txBody>
      </p:sp>
    </p:spTree>
    <p:extLst>
      <p:ext uri="{BB962C8B-B14F-4D97-AF65-F5344CB8AC3E}">
        <p14:creationId xmlns:p14="http://schemas.microsoft.com/office/powerpoint/2010/main" val="280873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0" y="1268384"/>
            <a:ext cx="8124731" cy="4400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85505" y="1629295"/>
            <a:ext cx="789710" cy="390698"/>
          </a:xfrm>
          <a:prstGeom prst="rect">
            <a:avLst/>
          </a:prstGeom>
          <a:solidFill>
            <a:srgbClr val="FFD68B"/>
          </a:solidFill>
          <a:ln>
            <a:solidFill>
              <a:srgbClr val="FFD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37130" y="1479665"/>
            <a:ext cx="427146" cy="440575"/>
          </a:xfrm>
          <a:prstGeom prst="rect">
            <a:avLst/>
          </a:prstGeom>
          <a:solidFill>
            <a:srgbClr val="FFD68B"/>
          </a:solidFill>
          <a:ln>
            <a:solidFill>
              <a:srgbClr val="FFD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68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The Assessment of Competence/Outcomes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Performance </a:t>
            </a:r>
            <a:r>
              <a:rPr lang="en-CA" dirty="0"/>
              <a:t>ratings </a:t>
            </a:r>
            <a:r>
              <a:rPr lang="en-CA" dirty="0" smtClean="0"/>
              <a:t>determined by </a:t>
            </a:r>
            <a:r>
              <a:rPr lang="en-CA" dirty="0"/>
              <a:t>use of these global rating scales have the advantages </a:t>
            </a:r>
            <a:r>
              <a:rPr lang="en-CA" dirty="0" smtClean="0"/>
              <a:t>of: </a:t>
            </a:r>
          </a:p>
          <a:p>
            <a:pPr marL="0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rating </a:t>
            </a:r>
            <a:r>
              <a:rPr lang="en-CA" dirty="0"/>
              <a:t>various aspects of performance </a:t>
            </a:r>
            <a:endParaRPr lang="en-CA" dirty="0" smtClean="0"/>
          </a:p>
          <a:p>
            <a:pPr lvl="1"/>
            <a:r>
              <a:rPr lang="en-CA" dirty="0" smtClean="0"/>
              <a:t>evaluating </a:t>
            </a:r>
            <a:r>
              <a:rPr lang="en-CA" dirty="0"/>
              <a:t>“soft” traits such as interpersonal skills </a:t>
            </a:r>
            <a:endParaRPr lang="en-CA" dirty="0" smtClean="0"/>
          </a:p>
          <a:p>
            <a:pPr lvl="1"/>
            <a:r>
              <a:rPr lang="en-CA" dirty="0" smtClean="0"/>
              <a:t>being </a:t>
            </a:r>
            <a:r>
              <a:rPr lang="en-CA" dirty="0"/>
              <a:t>less obtrusive than other techniques so the measurement has less effect on the performance </a:t>
            </a:r>
            <a:endParaRPr lang="en-CA" dirty="0" smtClean="0"/>
          </a:p>
          <a:p>
            <a:pPr lvl="1"/>
            <a:r>
              <a:rPr lang="en-CA" dirty="0" smtClean="0"/>
              <a:t>providing </a:t>
            </a:r>
            <a:r>
              <a:rPr lang="en-CA" dirty="0"/>
              <a:t>rapid feedback for formative </a:t>
            </a:r>
            <a:r>
              <a:rPr lang="en-CA" dirty="0" smtClean="0"/>
              <a:t>purposes, </a:t>
            </a:r>
            <a:r>
              <a:rPr lang="en-CA" dirty="0"/>
              <a:t>and </a:t>
            </a:r>
            <a:endParaRPr lang="en-CA" dirty="0" smtClean="0"/>
          </a:p>
          <a:p>
            <a:pPr lvl="1"/>
            <a:r>
              <a:rPr lang="en-CA" dirty="0" smtClean="0"/>
              <a:t>being </a:t>
            </a:r>
            <a:r>
              <a:rPr lang="en-CA" dirty="0"/>
              <a:t>well known to the clinical </a:t>
            </a:r>
            <a:r>
              <a:rPr lang="en-CA" dirty="0" smtClean="0"/>
              <a:t>instructors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4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Assessment of Competence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However, the validity and reliability of the tool has also been </a:t>
            </a:r>
            <a:r>
              <a:rPr lang="en-CA" dirty="0" smtClean="0"/>
              <a:t>questioned. </a:t>
            </a:r>
          </a:p>
          <a:p>
            <a:endParaRPr lang="en-CA" dirty="0"/>
          </a:p>
          <a:p>
            <a:r>
              <a:rPr lang="en-CA" dirty="0" smtClean="0"/>
              <a:t>Factors </a:t>
            </a:r>
            <a:r>
              <a:rPr lang="en-CA" dirty="0"/>
              <a:t>affecting the reliability and validity </a:t>
            </a:r>
            <a:r>
              <a:rPr lang="en-CA" dirty="0" smtClean="0"/>
              <a:t>are:</a:t>
            </a:r>
          </a:p>
          <a:p>
            <a:pPr marL="0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limited </a:t>
            </a:r>
            <a:r>
              <a:rPr lang="en-CA" dirty="0"/>
              <a:t>rater </a:t>
            </a:r>
            <a:r>
              <a:rPr lang="en-CA" dirty="0" smtClean="0"/>
              <a:t>training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relationship between the student and the </a:t>
            </a:r>
            <a:r>
              <a:rPr lang="en-CA" dirty="0" smtClean="0"/>
              <a:t>rater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impact of clinical teaching evaluations completed by the </a:t>
            </a:r>
            <a:r>
              <a:rPr lang="en-CA" dirty="0" smtClean="0"/>
              <a:t>student</a:t>
            </a:r>
          </a:p>
          <a:p>
            <a:pPr lvl="1"/>
            <a:r>
              <a:rPr lang="en-CA" dirty="0" smtClean="0"/>
              <a:t>changing </a:t>
            </a:r>
            <a:r>
              <a:rPr lang="en-CA" dirty="0"/>
              <a:t>performance expectations by instructors throughout the academic </a:t>
            </a:r>
            <a:r>
              <a:rPr lang="en-CA" dirty="0" smtClean="0"/>
              <a:t>year, and</a:t>
            </a:r>
          </a:p>
          <a:p>
            <a:pPr lvl="1"/>
            <a:r>
              <a:rPr lang="en-CA" dirty="0" smtClean="0"/>
              <a:t>variable </a:t>
            </a:r>
            <a:r>
              <a:rPr lang="en-CA" dirty="0"/>
              <a:t>patient profiles (e.g., severity of illness</a:t>
            </a:r>
            <a:r>
              <a:rPr lang="en-CA" dirty="0" smtClean="0"/>
              <a:t>).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8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Assessment of Competence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200" dirty="0" smtClean="0"/>
              <a:t>While </a:t>
            </a:r>
            <a:r>
              <a:rPr lang="en-CA" sz="2200" dirty="0"/>
              <a:t>this evaluation tool has been found to provide important feedback to the </a:t>
            </a:r>
            <a:r>
              <a:rPr lang="en-CA" sz="2200" dirty="0" smtClean="0"/>
              <a:t>student </a:t>
            </a:r>
            <a:r>
              <a:rPr lang="en-CA" sz="2200" dirty="0"/>
              <a:t>and facilitate continuous improvement of clinical behaviour it has not been useful in identifying deficient clinical skill performance and </a:t>
            </a:r>
            <a:r>
              <a:rPr lang="en-CA" sz="2200" dirty="0" smtClean="0"/>
              <a:t>therefore, should not </a:t>
            </a:r>
            <a:r>
              <a:rPr lang="en-CA" sz="2200" dirty="0"/>
              <a:t>stand alone as a reliable measure of clinical competency.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12" t="13333" r="16770" b="40371"/>
          <a:stretch/>
        </p:blipFill>
        <p:spPr>
          <a:xfrm>
            <a:off x="461925" y="3714750"/>
            <a:ext cx="8220151" cy="2838450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901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Objective Structured Clinical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OSCE is a performance-based examination in which students are evaluated while demonstrating various clinical skills (e.g., </a:t>
            </a:r>
            <a:r>
              <a:rPr lang="en-CA" dirty="0"/>
              <a:t>c</a:t>
            </a:r>
            <a:r>
              <a:rPr lang="en-CA" dirty="0" smtClean="0"/>
              <a:t>ommunication including history taking, making a diagnosis, analyzing test results) as they rotate through a series of stations.</a:t>
            </a:r>
          </a:p>
          <a:p>
            <a:endParaRPr lang="en-CA" dirty="0"/>
          </a:p>
          <a:p>
            <a:r>
              <a:rPr lang="en-CA" dirty="0" smtClean="0"/>
              <a:t> It is able to assess performance at the “shows how” level of Miller’s pyramid of assessment.</a:t>
            </a:r>
          </a:p>
          <a:p>
            <a:endParaRPr lang="en-CA" dirty="0"/>
          </a:p>
          <a:p>
            <a:r>
              <a:rPr lang="en-CA" dirty="0" smtClean="0"/>
              <a:t> The main advantage is that it can assess clinical reasoning in a controlled, objective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11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Introductory Lecture</Template>
  <TotalTime>604</TotalTime>
  <Words>1223</Words>
  <Application>Microsoft Office PowerPoint</Application>
  <PresentationFormat>On-screen Show (4:3)</PresentationFormat>
  <Paragraphs>180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Clarity</vt:lpstr>
      <vt:lpstr>Key Challenges for the Development and Implementation of an OSCE for Optometric Education</vt:lpstr>
      <vt:lpstr>Disclosures </vt:lpstr>
      <vt:lpstr>Learning Objectives </vt:lpstr>
      <vt:lpstr>The Assessment of Competence/Outcomes </vt:lpstr>
      <vt:lpstr>PowerPoint Presentation</vt:lpstr>
      <vt:lpstr>The Assessment of Competence/Outcomes </vt:lpstr>
      <vt:lpstr>The Assessment of Competence </vt:lpstr>
      <vt:lpstr>The Assessment of Competence </vt:lpstr>
      <vt:lpstr>Objective Structured Clinical Examination </vt:lpstr>
      <vt:lpstr>PowerPoint Presentation</vt:lpstr>
      <vt:lpstr>Objective Structured Clinical Examination </vt:lpstr>
      <vt:lpstr>In our context </vt:lpstr>
      <vt:lpstr>The Development Process </vt:lpstr>
      <vt:lpstr>Blueprinting </vt:lpstr>
      <vt:lpstr>Canadian Examining Board of Canada</vt:lpstr>
      <vt:lpstr>Competency Areas</vt:lpstr>
      <vt:lpstr>Development Process </vt:lpstr>
      <vt:lpstr>Development Process </vt:lpstr>
      <vt:lpstr>Standard Setting – cut score </vt:lpstr>
      <vt:lpstr>Development Process </vt:lpstr>
      <vt:lpstr>Challenges </vt:lpstr>
      <vt:lpstr>Challenges </vt:lpstr>
      <vt:lpstr>Challenges </vt:lpstr>
      <vt:lpstr>Challenges </vt:lpstr>
      <vt:lpstr>Challenges </vt:lpstr>
      <vt:lpstr>Challenges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Hrynchak</dc:creator>
  <cp:lastModifiedBy>Patty Hrynchak</cp:lastModifiedBy>
  <cp:revision>56</cp:revision>
  <cp:lastPrinted>2018-10-09T20:28:16Z</cp:lastPrinted>
  <dcterms:created xsi:type="dcterms:W3CDTF">2018-01-14T18:30:00Z</dcterms:created>
  <dcterms:modified xsi:type="dcterms:W3CDTF">2018-10-12T11:06:49Z</dcterms:modified>
</cp:coreProperties>
</file>