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26" r:id="rId2"/>
    <p:sldId id="319" r:id="rId3"/>
    <p:sldId id="312" r:id="rId4"/>
    <p:sldId id="314" r:id="rId5"/>
    <p:sldId id="320" r:id="rId6"/>
    <p:sldId id="321" r:id="rId7"/>
    <p:sldId id="324" r:id="rId8"/>
    <p:sldId id="322" r:id="rId9"/>
    <p:sldId id="323" r:id="rId10"/>
    <p:sldId id="325" r:id="rId1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30"/>
    <p:restoredTop sz="94677"/>
  </p:normalViewPr>
  <p:slideViewPr>
    <p:cSldViewPr>
      <p:cViewPr varScale="1">
        <p:scale>
          <a:sx n="105" d="100"/>
          <a:sy n="105" d="100"/>
        </p:scale>
        <p:origin x="192" y="5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6" y="-96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Research%20Not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Spots%20Fille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Who%20is%20Applying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Offer%20Declin%20breakdow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Offer%20Declin%20breakdow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Notes%20-%20No%20Offers%20or%20W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cmok93\Documents\Work\Research%20Assistant%20Work\Clinical%20and%20Intensive%20Report\Clinical%20Information\Notes\Notes%20-%20No%20Offers%20or%20W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Total Applications &amp; Students Applying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'Raw Data'!$A$3</c:f>
              <c:strCache>
                <c:ptCount val="1"/>
                <c:pt idx="0">
                  <c:v>ABLW 1 Corp Governance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Data'!$B$3:$O$3</c:f>
            </c:numRef>
          </c:val>
          <c:smooth val="0"/>
          <c:extLst>
            <c:ext xmlns:c16="http://schemas.microsoft.com/office/drawing/2014/chart" uri="{C3380CC4-5D6E-409C-BE32-E72D297353CC}">
              <c16:uniqueId val="{00000000-F4BB-0F44-89FC-B55CF715A6C3}"/>
            </c:ext>
          </c:extLst>
        </c:ser>
        <c:ser>
          <c:idx val="1"/>
          <c:order val="1"/>
          <c:tx>
            <c:strRef>
              <c:f>'Raw Data'!$A$4</c:f>
              <c:strCache>
                <c:ptCount val="1"/>
                <c:pt idx="0">
                  <c:v>ABLW 2 Mergers &amp; Acquistions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chemeClr val="accent2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Data'!$B$4:$O$4</c:f>
            </c:numRef>
          </c:val>
          <c:smooth val="0"/>
          <c:extLst>
            <c:ext xmlns:c16="http://schemas.microsoft.com/office/drawing/2014/chart" uri="{C3380CC4-5D6E-409C-BE32-E72D297353CC}">
              <c16:uniqueId val="{00000001-F4BB-0F44-89FC-B55CF715A6C3}"/>
            </c:ext>
          </c:extLst>
        </c:ser>
        <c:ser>
          <c:idx val="2"/>
          <c:order val="2"/>
          <c:tx>
            <c:strRef>
              <c:f>'Raw Data'!$A$5</c:f>
              <c:strCache>
                <c:ptCount val="1"/>
                <c:pt idx="0">
                  <c:v>Aboriginal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3"/>
              </a:solidFill>
              <a:ln w="9525" cap="flat" cmpd="sng" algn="ctr">
                <a:solidFill>
                  <a:schemeClr val="accent3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Data'!$B$5:$O$5</c:f>
            </c:numRef>
          </c:val>
          <c:smooth val="0"/>
          <c:extLst>
            <c:ext xmlns:c16="http://schemas.microsoft.com/office/drawing/2014/chart" uri="{C3380CC4-5D6E-409C-BE32-E72D297353CC}">
              <c16:uniqueId val="{00000002-F4BB-0F44-89FC-B55CF715A6C3}"/>
            </c:ext>
          </c:extLst>
        </c:ser>
        <c:ser>
          <c:idx val="3"/>
          <c:order val="3"/>
          <c:tx>
            <c:strRef>
              <c:f>'Raw Data'!$A$6</c:f>
              <c:strCache>
                <c:ptCount val="1"/>
                <c:pt idx="0">
                  <c:v>Anti-Discrimination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4"/>
              </a:solidFill>
              <a:ln w="9525" cap="flat" cmpd="sng" algn="ctr">
                <a:solidFill>
                  <a:schemeClr val="accent4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Data'!$B$6:$O$6</c:f>
            </c:numRef>
          </c:val>
          <c:smooth val="0"/>
          <c:extLst>
            <c:ext xmlns:c16="http://schemas.microsoft.com/office/drawing/2014/chart" uri="{C3380CC4-5D6E-409C-BE32-E72D297353CC}">
              <c16:uniqueId val="{00000003-F4BB-0F44-89FC-B55CF715A6C3}"/>
            </c:ext>
          </c:extLst>
        </c:ser>
        <c:ser>
          <c:idx val="4"/>
          <c:order val="4"/>
          <c:tx>
            <c:strRef>
              <c:f>'Raw Data'!$A$7</c:f>
              <c:strCache>
                <c:ptCount val="1"/>
                <c:pt idx="0">
                  <c:v>Business Clinic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5"/>
              </a:solidFill>
              <a:ln w="9525" cap="flat" cmpd="sng" algn="ctr">
                <a:solidFill>
                  <a:schemeClr val="accent5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Data'!$B$7:$O$7</c:f>
            </c:numRef>
          </c:val>
          <c:smooth val="0"/>
          <c:extLst>
            <c:ext xmlns:c16="http://schemas.microsoft.com/office/drawing/2014/chart" uri="{C3380CC4-5D6E-409C-BE32-E72D297353CC}">
              <c16:uniqueId val="{00000004-F4BB-0F44-89FC-B55CF715A6C3}"/>
            </c:ext>
          </c:extLst>
        </c:ser>
        <c:ser>
          <c:idx val="5"/>
          <c:order val="5"/>
          <c:tx>
            <c:strRef>
              <c:f>'Raw Data'!$A$8</c:f>
              <c:strCache>
                <c:ptCount val="1"/>
                <c:pt idx="0">
                  <c:v>Business Law 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6"/>
              </a:solidFill>
              <a:ln w="9525" cap="flat" cmpd="sng" algn="ctr">
                <a:solidFill>
                  <a:schemeClr val="accent6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Data'!$B$8:$O$8</c:f>
            </c:numRef>
          </c:val>
          <c:smooth val="0"/>
          <c:extLst>
            <c:ext xmlns:c16="http://schemas.microsoft.com/office/drawing/2014/chart" uri="{C3380CC4-5D6E-409C-BE32-E72D297353CC}">
              <c16:uniqueId val="{00000005-F4BB-0F44-89FC-B55CF715A6C3}"/>
            </c:ext>
          </c:extLst>
        </c:ser>
        <c:ser>
          <c:idx val="6"/>
          <c:order val="6"/>
          <c:tx>
            <c:strRef>
              <c:f>'Raw Data'!$A$9</c:f>
              <c:strCache>
                <c:ptCount val="1"/>
                <c:pt idx="0">
                  <c:v>CLASP</c:v>
                </c:pt>
              </c:strCache>
            </c:strRef>
          </c:tx>
          <c:spPr>
            <a:ln w="22225" cap="rnd" cmpd="sng" algn="ctr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1">
                  <a:lumMod val="60000"/>
                </a:schemeClr>
              </a:solidFill>
              <a:ln w="9525" cap="flat" cmpd="sng" algn="ctr">
                <a:solidFill>
                  <a:schemeClr val="accent1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Data'!$B$9:$O$9</c:f>
            </c:numRef>
          </c:val>
          <c:smooth val="0"/>
          <c:extLst>
            <c:ext xmlns:c16="http://schemas.microsoft.com/office/drawing/2014/chart" uri="{C3380CC4-5D6E-409C-BE32-E72D297353CC}">
              <c16:uniqueId val="{00000006-F4BB-0F44-89FC-B55CF715A6C3}"/>
            </c:ext>
          </c:extLst>
        </c:ser>
        <c:ser>
          <c:idx val="7"/>
          <c:order val="7"/>
          <c:tx>
            <c:strRef>
              <c:f>'Raw Data'!$A$10</c:f>
              <c:strCache>
                <c:ptCount val="1"/>
                <c:pt idx="0">
                  <c:v>Criminal Law</c:v>
                </c:pt>
              </c:strCache>
            </c:strRef>
          </c:tx>
          <c:spPr>
            <a:ln w="22225" cap="rnd" cmpd="sng" algn="ctr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>
                  <a:lumMod val="60000"/>
                </a:schemeClr>
              </a:solidFill>
              <a:ln w="9525" cap="flat" cmpd="sng" algn="ctr">
                <a:solidFill>
                  <a:schemeClr val="accent2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Data'!$B$10:$O$10</c:f>
            </c:numRef>
          </c:val>
          <c:smooth val="0"/>
          <c:extLst>
            <c:ext xmlns:c16="http://schemas.microsoft.com/office/drawing/2014/chart" uri="{C3380CC4-5D6E-409C-BE32-E72D297353CC}">
              <c16:uniqueId val="{00000007-F4BB-0F44-89FC-B55CF715A6C3}"/>
            </c:ext>
          </c:extLst>
        </c:ser>
        <c:ser>
          <c:idx val="8"/>
          <c:order val="8"/>
          <c:tx>
            <c:strRef>
              <c:f>'Raw Data'!$A$11</c:f>
              <c:strCache>
                <c:ptCount val="1"/>
                <c:pt idx="0">
                  <c:v>Disability Law</c:v>
                </c:pt>
              </c:strCache>
            </c:strRef>
          </c:tx>
          <c:spPr>
            <a:ln w="22225" cap="rnd" cmpd="sng" algn="ctr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3">
                  <a:lumMod val="60000"/>
                </a:schemeClr>
              </a:solidFill>
              <a:ln w="9525" cap="flat" cmpd="sng" algn="ctr">
                <a:solidFill>
                  <a:schemeClr val="accent3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Data'!$B$11:$O$11</c:f>
            </c:numRef>
          </c:val>
          <c:smooth val="0"/>
          <c:extLst>
            <c:ext xmlns:c16="http://schemas.microsoft.com/office/drawing/2014/chart" uri="{C3380CC4-5D6E-409C-BE32-E72D297353CC}">
              <c16:uniqueId val="{00000008-F4BB-0F44-89FC-B55CF715A6C3}"/>
            </c:ext>
          </c:extLst>
        </c:ser>
        <c:ser>
          <c:idx val="9"/>
          <c:order val="9"/>
          <c:tx>
            <c:strRef>
              <c:f>'Raw Data'!$A$12</c:f>
              <c:strCache>
                <c:ptCount val="1"/>
                <c:pt idx="0">
                  <c:v>Environmental Justice &amp; Sustain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4">
                  <a:lumMod val="60000"/>
                </a:schemeClr>
              </a:solidFill>
              <a:ln w="9525" cap="flat" cmpd="sng" algn="ctr">
                <a:solidFill>
                  <a:schemeClr val="accent4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Data'!$B$12:$O$12</c:f>
            </c:numRef>
          </c:val>
          <c:smooth val="0"/>
          <c:extLst>
            <c:ext xmlns:c16="http://schemas.microsoft.com/office/drawing/2014/chart" uri="{C3380CC4-5D6E-409C-BE32-E72D297353CC}">
              <c16:uniqueId val="{00000009-F4BB-0F44-89FC-B55CF715A6C3}"/>
            </c:ext>
          </c:extLst>
        </c:ser>
        <c:ser>
          <c:idx val="10"/>
          <c:order val="10"/>
          <c:tx>
            <c:strRef>
              <c:f>'Raw Data'!$A$13</c:f>
              <c:strCache>
                <c:ptCount val="1"/>
                <c:pt idx="0">
                  <c:v>Immigration &amp; Refugee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5">
                  <a:lumMod val="60000"/>
                </a:schemeClr>
              </a:solidFill>
              <a:ln w="9525" cap="flat" cmpd="sng" algn="ctr">
                <a:solidFill>
                  <a:schemeClr val="accent5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Data'!$B$13:$O$13</c:f>
            </c:numRef>
          </c:val>
          <c:smooth val="0"/>
          <c:extLst>
            <c:ext xmlns:c16="http://schemas.microsoft.com/office/drawing/2014/chart" uri="{C3380CC4-5D6E-409C-BE32-E72D297353CC}">
              <c16:uniqueId val="{0000000A-F4BB-0F44-89FC-B55CF715A6C3}"/>
            </c:ext>
          </c:extLst>
        </c:ser>
        <c:ser>
          <c:idx val="11"/>
          <c:order val="11"/>
          <c:tx>
            <c:strRef>
              <c:f>'Raw Data'!$A$14</c:f>
              <c:strCache>
                <c:ptCount val="1"/>
                <c:pt idx="0">
                  <c:v>Innocence Project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6">
                  <a:lumMod val="60000"/>
                </a:schemeClr>
              </a:solidFill>
              <a:ln w="9525" cap="flat" cmpd="sng" algn="ctr">
                <a:solidFill>
                  <a:schemeClr val="accent6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Data'!$B$14:$O$14</c:f>
            </c:numRef>
          </c:val>
          <c:smooth val="0"/>
          <c:extLst>
            <c:ext xmlns:c16="http://schemas.microsoft.com/office/drawing/2014/chart" uri="{C3380CC4-5D6E-409C-BE32-E72D297353CC}">
              <c16:uniqueId val="{0000000B-F4BB-0F44-89FC-B55CF715A6C3}"/>
            </c:ext>
          </c:extLst>
        </c:ser>
        <c:ser>
          <c:idx val="12"/>
          <c:order val="12"/>
          <c:tx>
            <c:strRef>
              <c:f>'Raw Data'!$A$15</c:f>
              <c:strCache>
                <c:ptCount val="1"/>
                <c:pt idx="0">
                  <c:v>Intellectual Property</c:v>
                </c:pt>
              </c:strCache>
            </c:strRef>
          </c:tx>
          <c:spPr>
            <a:ln w="22225" cap="rnd" cmpd="sng" algn="ctr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1">
                  <a:lumMod val="80000"/>
                  <a:lumOff val="20000"/>
                </a:schemeClr>
              </a:solidFill>
              <a:ln w="9525" cap="flat" cmpd="sng" algn="ctr">
                <a:solidFill>
                  <a:schemeClr val="accent1">
                    <a:lumMod val="80000"/>
                    <a:lumOff val="2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Data'!$B$15:$O$15</c:f>
            </c:numRef>
          </c:val>
          <c:smooth val="0"/>
          <c:extLst>
            <c:ext xmlns:c16="http://schemas.microsoft.com/office/drawing/2014/chart" uri="{C3380CC4-5D6E-409C-BE32-E72D297353CC}">
              <c16:uniqueId val="{0000000C-F4BB-0F44-89FC-B55CF715A6C3}"/>
            </c:ext>
          </c:extLst>
        </c:ser>
        <c:ser>
          <c:idx val="13"/>
          <c:order val="13"/>
          <c:tx>
            <c:strRef>
              <c:f>'Raw Data'!$A$16</c:f>
              <c:strCache>
                <c:ptCount val="1"/>
                <c:pt idx="0">
                  <c:v>Mediation</c:v>
                </c:pt>
              </c:strCache>
            </c:strRef>
          </c:tx>
          <c:spPr>
            <a:ln w="22225" cap="rnd" cmpd="sng" algn="ctr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>
                  <a:lumMod val="80000"/>
                  <a:lumOff val="20000"/>
                </a:schemeClr>
              </a:solidFill>
              <a:ln w="9525" cap="flat" cmpd="sng" algn="ctr">
                <a:solidFill>
                  <a:schemeClr val="accent2">
                    <a:lumMod val="80000"/>
                    <a:lumOff val="2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Data'!$B$16:$O$16</c:f>
            </c:numRef>
          </c:val>
          <c:smooth val="0"/>
          <c:extLst>
            <c:ext xmlns:c16="http://schemas.microsoft.com/office/drawing/2014/chart" uri="{C3380CC4-5D6E-409C-BE32-E72D297353CC}">
              <c16:uniqueId val="{0000000D-F4BB-0F44-89FC-B55CF715A6C3}"/>
            </c:ext>
          </c:extLst>
        </c:ser>
        <c:ser>
          <c:idx val="14"/>
          <c:order val="14"/>
          <c:tx>
            <c:strRef>
              <c:f>'Raw Data'!$A$17</c:f>
              <c:strCache>
                <c:ptCount val="1"/>
                <c:pt idx="0">
                  <c:v>Parkdale</c:v>
                </c:pt>
              </c:strCache>
            </c:strRef>
          </c:tx>
          <c:spPr>
            <a:ln w="22225" cap="rnd" cmpd="sng" algn="ctr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3">
                  <a:lumMod val="80000"/>
                  <a:lumOff val="20000"/>
                </a:schemeClr>
              </a:solidFill>
              <a:ln w="9525" cap="flat" cmpd="sng" algn="ctr">
                <a:solidFill>
                  <a:schemeClr val="accent3">
                    <a:lumMod val="80000"/>
                    <a:lumOff val="2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Data'!$B$17:$O$17</c:f>
            </c:numRef>
          </c:val>
          <c:smooth val="0"/>
          <c:extLst>
            <c:ext xmlns:c16="http://schemas.microsoft.com/office/drawing/2014/chart" uri="{C3380CC4-5D6E-409C-BE32-E72D297353CC}">
              <c16:uniqueId val="{0000000E-F4BB-0F44-89FC-B55CF715A6C3}"/>
            </c:ext>
          </c:extLst>
        </c:ser>
        <c:ser>
          <c:idx val="15"/>
          <c:order val="15"/>
          <c:tx>
            <c:strRef>
              <c:f>'Raw Data'!$A$18</c:f>
              <c:strCache>
                <c:ptCount val="1"/>
                <c:pt idx="0">
                  <c:v>Test Case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4">
                  <a:lumMod val="80000"/>
                  <a:lumOff val="20000"/>
                </a:schemeClr>
              </a:solidFill>
              <a:ln w="9525" cap="flat" cmpd="sng" algn="ctr">
                <a:solidFill>
                  <a:schemeClr val="accent4">
                    <a:lumMod val="80000"/>
                    <a:lumOff val="2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Data'!$B$18:$O$18</c:f>
            </c:numRef>
          </c:val>
          <c:smooth val="0"/>
          <c:extLst>
            <c:ext xmlns:c16="http://schemas.microsoft.com/office/drawing/2014/chart" uri="{C3380CC4-5D6E-409C-BE32-E72D297353CC}">
              <c16:uniqueId val="{0000000F-F4BB-0F44-89FC-B55CF715A6C3}"/>
            </c:ext>
          </c:extLst>
        </c:ser>
        <c:ser>
          <c:idx val="16"/>
          <c:order val="16"/>
          <c:tx>
            <c:strRef>
              <c:f>'Raw Data'!$A$19</c:f>
              <c:strCache>
                <c:ptCount val="1"/>
              </c:strCache>
            </c:strRef>
          </c:tx>
          <c:spPr>
            <a:ln w="22225" cap="rnd" cmpd="sng" algn="ctr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Data'!$B$19:$O$19</c:f>
              <c:numCache>
                <c:formatCode>General</c:formatCode>
                <c:ptCount val="14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F4BB-0F44-89FC-B55CF715A6C3}"/>
            </c:ext>
          </c:extLst>
        </c:ser>
        <c:ser>
          <c:idx val="17"/>
          <c:order val="17"/>
          <c:tx>
            <c:strRef>
              <c:f>'Raw Data'!$A$20</c:f>
              <c:strCache>
                <c:ptCount val="1"/>
                <c:pt idx="0">
                  <c:v>Total No. of Apps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Data'!$B$20:$O$20</c:f>
              <c:numCache>
                <c:formatCode>General</c:formatCode>
                <c:ptCount val="14"/>
                <c:pt idx="0">
                  <c:v>233</c:v>
                </c:pt>
                <c:pt idx="1">
                  <c:v>501</c:v>
                </c:pt>
                <c:pt idx="2">
                  <c:v>516</c:v>
                </c:pt>
                <c:pt idx="3">
                  <c:v>415</c:v>
                </c:pt>
                <c:pt idx="4">
                  <c:v>449</c:v>
                </c:pt>
                <c:pt idx="5">
                  <c:v>368</c:v>
                </c:pt>
                <c:pt idx="6">
                  <c:v>412</c:v>
                </c:pt>
                <c:pt idx="7">
                  <c:v>462</c:v>
                </c:pt>
                <c:pt idx="8">
                  <c:v>563</c:v>
                </c:pt>
                <c:pt idx="9">
                  <c:v>534</c:v>
                </c:pt>
                <c:pt idx="10">
                  <c:v>570</c:v>
                </c:pt>
                <c:pt idx="11">
                  <c:v>734</c:v>
                </c:pt>
                <c:pt idx="12">
                  <c:v>729</c:v>
                </c:pt>
                <c:pt idx="13">
                  <c:v>770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F4BB-0F44-89FC-B55CF715A6C3}"/>
            </c:ext>
          </c:extLst>
        </c:ser>
        <c:ser>
          <c:idx val="18"/>
          <c:order val="18"/>
          <c:tx>
            <c:strRef>
              <c:f>'Raw Data'!$A$21</c:f>
              <c:strCache>
                <c:ptCount val="1"/>
                <c:pt idx="0">
                  <c:v>Total No. of Students</c:v>
                </c:pt>
              </c:strCache>
            </c:strRef>
          </c:tx>
          <c:spPr>
            <a:ln w="22225" cap="rnd" cmpd="sng" algn="ctr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'Raw Data'!$B$2:$O$2</c:f>
              <c:strCache>
                <c:ptCount val="14"/>
                <c:pt idx="0">
                  <c:v>03/04</c:v>
                </c:pt>
                <c:pt idx="1">
                  <c:v>04/05</c:v>
                </c:pt>
                <c:pt idx="2">
                  <c:v>05/06</c:v>
                </c:pt>
                <c:pt idx="3">
                  <c:v>06/07</c:v>
                </c:pt>
                <c:pt idx="4">
                  <c:v>07/08</c:v>
                </c:pt>
                <c:pt idx="5">
                  <c:v>08/09</c:v>
                </c:pt>
                <c:pt idx="6">
                  <c:v>09/10</c:v>
                </c:pt>
                <c:pt idx="7">
                  <c:v>10/11</c:v>
                </c:pt>
                <c:pt idx="8">
                  <c:v>11/12</c:v>
                </c:pt>
                <c:pt idx="9">
                  <c:v>12/13</c:v>
                </c:pt>
                <c:pt idx="10">
                  <c:v>13/14</c:v>
                </c:pt>
                <c:pt idx="11">
                  <c:v>14/15</c:v>
                </c:pt>
                <c:pt idx="12">
                  <c:v>15/16</c:v>
                </c:pt>
                <c:pt idx="13">
                  <c:v>16/17</c:v>
                </c:pt>
              </c:strCache>
            </c:strRef>
          </c:cat>
          <c:val>
            <c:numRef>
              <c:f>'Raw Data'!$B$21:$O$21</c:f>
              <c:numCache>
                <c:formatCode>General</c:formatCode>
                <c:ptCount val="14"/>
                <c:pt idx="0">
                  <c:v>169</c:v>
                </c:pt>
                <c:pt idx="1">
                  <c:v>270</c:v>
                </c:pt>
                <c:pt idx="2">
                  <c:v>260</c:v>
                </c:pt>
                <c:pt idx="3">
                  <c:v>242</c:v>
                </c:pt>
                <c:pt idx="4">
                  <c:v>238</c:v>
                </c:pt>
                <c:pt idx="5">
                  <c:v>208</c:v>
                </c:pt>
                <c:pt idx="6">
                  <c:v>235</c:v>
                </c:pt>
                <c:pt idx="7">
                  <c:v>255</c:v>
                </c:pt>
                <c:pt idx="8">
                  <c:v>284</c:v>
                </c:pt>
                <c:pt idx="9">
                  <c:v>275</c:v>
                </c:pt>
                <c:pt idx="10">
                  <c:v>275</c:v>
                </c:pt>
                <c:pt idx="11">
                  <c:v>357</c:v>
                </c:pt>
                <c:pt idx="12">
                  <c:v>330</c:v>
                </c:pt>
                <c:pt idx="13">
                  <c:v>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F4BB-0F44-89FC-B55CF715A6C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3178624"/>
        <c:axId val="91890432"/>
      </c:lineChart>
      <c:catAx>
        <c:axId val="431786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Academic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890432"/>
        <c:crosses val="autoZero"/>
        <c:auto val="1"/>
        <c:lblAlgn val="ctr"/>
        <c:lblOffset val="100"/>
        <c:noMultiLvlLbl val="0"/>
      </c:catAx>
      <c:valAx>
        <c:axId val="9189043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Total Numbers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7862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1100" b="1"/>
              <a:t>Number of Placements Filled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Sheet1!$A$1:$G$1</c:f>
              <c:strCache>
                <c:ptCount val="7"/>
                <c:pt idx="0">
                  <c:v>2010/11</c:v>
                </c:pt>
                <c:pt idx="1">
                  <c:v>2011/12</c:v>
                </c:pt>
                <c:pt idx="2">
                  <c:v>2012/13</c:v>
                </c:pt>
                <c:pt idx="3">
                  <c:v>2013/14</c:v>
                </c:pt>
                <c:pt idx="4">
                  <c:v>2014/15</c:v>
                </c:pt>
                <c:pt idx="5">
                  <c:v>2015/16</c:v>
                </c:pt>
                <c:pt idx="6">
                  <c:v>2016/17</c:v>
                </c:pt>
              </c:strCache>
            </c:strRef>
          </c:cat>
          <c:val>
            <c:numRef>
              <c:f>Sheet1!$A$2:$G$2</c:f>
              <c:numCache>
                <c:formatCode>General</c:formatCode>
                <c:ptCount val="7"/>
                <c:pt idx="0">
                  <c:v>163</c:v>
                </c:pt>
                <c:pt idx="1">
                  <c:v>181</c:v>
                </c:pt>
                <c:pt idx="2">
                  <c:v>186</c:v>
                </c:pt>
                <c:pt idx="3">
                  <c:v>195</c:v>
                </c:pt>
                <c:pt idx="4">
                  <c:v>241</c:v>
                </c:pt>
                <c:pt idx="5">
                  <c:v>215</c:v>
                </c:pt>
                <c:pt idx="6">
                  <c:v>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5B-5B49-A907-725AC51CA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93450624"/>
        <c:axId val="93452544"/>
      </c:lineChart>
      <c:catAx>
        <c:axId val="934506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ACADEMIC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52544"/>
        <c:crosses val="autoZero"/>
        <c:auto val="1"/>
        <c:lblAlgn val="ctr"/>
        <c:lblOffset val="100"/>
        <c:noMultiLvlLbl val="0"/>
      </c:catAx>
      <c:valAx>
        <c:axId val="934525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TOTAL NUMBERS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45062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Average number of applicants</a:t>
            </a:r>
            <a:br>
              <a:rPr lang="en-CA"/>
            </a:br>
            <a:r>
              <a:rPr lang="en-CA" sz="1200" i="1"/>
              <a:t>based on year of study or joint program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0658364707018051"/>
          <c:y val="0.29783639596917605"/>
          <c:w val="0.77217878173568877"/>
          <c:h val="0.598578756493612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9E28-B14C-908C-96EE013AEF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9E28-B14C-908C-96EE013AEF8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9E28-B14C-908C-96EE013AEF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9E28-B14C-908C-96EE013AEF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First Years</c:v>
                </c:pt>
                <c:pt idx="1">
                  <c:v>Second Years</c:v>
                </c:pt>
                <c:pt idx="2">
                  <c:v>JD/MBA</c:v>
                </c:pt>
                <c:pt idx="3">
                  <c:v>JD/MES</c:v>
                </c:pt>
              </c:strCache>
            </c:strRef>
          </c:cat>
          <c:val>
            <c:numRef>
              <c:f>Sheet1!$H$2:$H$5</c:f>
              <c:numCache>
                <c:formatCode>0</c:formatCode>
                <c:ptCount val="4"/>
                <c:pt idx="0">
                  <c:v>187.16666666666666</c:v>
                </c:pt>
                <c:pt idx="1">
                  <c:v>115.5</c:v>
                </c:pt>
                <c:pt idx="2">
                  <c:v>21.666666666666668</c:v>
                </c:pt>
                <c:pt idx="3">
                  <c:v>2.6666666666666665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E28-B14C-908C-96EE013AEF8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0534717043949"/>
          <c:y val="0.93494508725828362"/>
          <c:w val="0.41833591391866631"/>
          <c:h val="4.7271865913026428E-2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1100" b="1" i="0" baseline="0">
                <a:effectLst/>
              </a:rPr>
              <a:t>Outcomes for students who applied to one program</a:t>
            </a:r>
            <a:endParaRPr lang="en-CA" sz="1000" b="1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NEW!$G$2</c:f>
              <c:strCache>
                <c:ptCount val="1"/>
                <c:pt idx="0">
                  <c:v>0 offer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NEW!$H$2:$K$2</c:f>
              <c:numCache>
                <c:formatCode>0%</c:formatCode>
                <c:ptCount val="4"/>
                <c:pt idx="0">
                  <c:v>0.43125000000000002</c:v>
                </c:pt>
                <c:pt idx="1">
                  <c:v>0.5</c:v>
                </c:pt>
                <c:pt idx="2">
                  <c:v>0.47286821705426357</c:v>
                </c:pt>
                <c:pt idx="3" formatCode="0.0%">
                  <c:v>0.46666666666666667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A1-9E45-96A5-5D27DE2D3EF1}"/>
            </c:ext>
          </c:extLst>
        </c:ser>
        <c:ser>
          <c:idx val="1"/>
          <c:order val="1"/>
          <c:tx>
            <c:strRef>
              <c:f>NEW!$G$3</c:f>
              <c:strCache>
                <c:ptCount val="1"/>
                <c:pt idx="0">
                  <c:v>1 offer/accept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NEW!$H$3:$K$3</c:f>
              <c:numCache>
                <c:formatCode>0%</c:formatCode>
                <c:ptCount val="4"/>
                <c:pt idx="0">
                  <c:v>0.53749999999999998</c:v>
                </c:pt>
                <c:pt idx="1">
                  <c:v>0.47499999999999998</c:v>
                </c:pt>
                <c:pt idx="2">
                  <c:v>0.48062015503875971</c:v>
                </c:pt>
                <c:pt idx="3" formatCode="0.0%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1-9E45-96A5-5D27DE2D3EF1}"/>
            </c:ext>
          </c:extLst>
        </c:ser>
        <c:ser>
          <c:idx val="2"/>
          <c:order val="2"/>
          <c:tx>
            <c:strRef>
              <c:f>NEW!$G$4</c:f>
              <c:strCache>
                <c:ptCount val="1"/>
                <c:pt idx="0">
                  <c:v>1 offer/decline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3487714720591231E-3"/>
                  <c:y val="1.5363933166890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A1-9E45-96A5-5D27DE2D3EF1}"/>
                </c:ext>
              </c:extLst>
            </c:dLbl>
            <c:dLbl>
              <c:idx val="1"/>
              <c:layout>
                <c:manualLayout>
                  <c:x val="0"/>
                  <c:y val="1.53639331668907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A1-9E45-96A5-5D27DE2D3EF1}"/>
                </c:ext>
              </c:extLst>
            </c:dLbl>
            <c:dLbl>
              <c:idx val="2"/>
              <c:layout>
                <c:manualLayout>
                  <c:x val="0"/>
                  <c:y val="1.5363933166890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A1-9E45-96A5-5D27DE2D3EF1}"/>
                </c:ext>
              </c:extLst>
            </c:dLbl>
            <c:dLbl>
              <c:idx val="3"/>
              <c:layout>
                <c:manualLayout>
                  <c:x val="-1.5945311195954591E-16"/>
                  <c:y val="1.5363933166890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A1-9E45-96A5-5D27DE2D3E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NEW!$H$4:$K$4</c:f>
              <c:numCache>
                <c:formatCode>0%</c:formatCode>
                <c:ptCount val="4"/>
                <c:pt idx="0">
                  <c:v>3.125E-2</c:v>
                </c:pt>
                <c:pt idx="1">
                  <c:v>2.5000000000000001E-2</c:v>
                </c:pt>
                <c:pt idx="2">
                  <c:v>4.6511627906976744E-2</c:v>
                </c:pt>
                <c:pt idx="3" formatCode="0.0%">
                  <c:v>3.3333333333333333E-2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FA1-9E45-96A5-5D27DE2D3EF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5849088"/>
        <c:axId val="115850624"/>
      </c:barChart>
      <c:catAx>
        <c:axId val="115849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850624"/>
        <c:crosses val="autoZero"/>
        <c:auto val="1"/>
        <c:lblAlgn val="ctr"/>
        <c:lblOffset val="100"/>
        <c:noMultiLvlLbl val="0"/>
      </c:catAx>
      <c:valAx>
        <c:axId val="115850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849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1100" b="1"/>
              <a:t>Outcomes</a:t>
            </a:r>
            <a:r>
              <a:rPr lang="en-CA" sz="1100" b="1" baseline="0"/>
              <a:t> for students who applied to three programs</a:t>
            </a:r>
            <a:endParaRPr lang="en-CA" sz="1100" b="1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NEW!$G$13</c:f>
              <c:strCache>
                <c:ptCount val="1"/>
                <c:pt idx="0">
                  <c:v>0 offers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NEW!$H$13:$K$13</c:f>
              <c:numCache>
                <c:formatCode>0.0%</c:formatCode>
                <c:ptCount val="4"/>
                <c:pt idx="0">
                  <c:v>0.15</c:v>
                </c:pt>
                <c:pt idx="1">
                  <c:v>0.2</c:v>
                </c:pt>
                <c:pt idx="2">
                  <c:v>0.12244897959183673</c:v>
                </c:pt>
                <c:pt idx="3">
                  <c:v>0.14285714285714285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7-A546-B3EE-7CB51C7A2782}"/>
            </c:ext>
          </c:extLst>
        </c:ser>
        <c:ser>
          <c:idx val="1"/>
          <c:order val="1"/>
          <c:tx>
            <c:strRef>
              <c:f>NEW!$G$14</c:f>
              <c:strCache>
                <c:ptCount val="1"/>
                <c:pt idx="0">
                  <c:v>1 offer/accept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NEW!$H$14:$K$14</c:f>
              <c:numCache>
                <c:formatCode>0.0%</c:formatCode>
                <c:ptCount val="4"/>
                <c:pt idx="0">
                  <c:v>0.7</c:v>
                </c:pt>
                <c:pt idx="1">
                  <c:v>0.5</c:v>
                </c:pt>
                <c:pt idx="2">
                  <c:v>0.5714285714285714</c:v>
                </c:pt>
                <c:pt idx="3">
                  <c:v>0.55102040816326525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C7-A546-B3EE-7CB51C7A2782}"/>
            </c:ext>
          </c:extLst>
        </c:ser>
        <c:ser>
          <c:idx val="2"/>
          <c:order val="2"/>
          <c:tx>
            <c:strRef>
              <c:f>NEW!$G$15</c:f>
              <c:strCache>
                <c:ptCount val="1"/>
                <c:pt idx="0">
                  <c:v>2 offers/1 accept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C7-A546-B3EE-7CB51C7A27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NEW!$H$15:$K$15</c:f>
              <c:numCache>
                <c:formatCode>0.0%</c:formatCode>
                <c:ptCount val="4"/>
                <c:pt idx="0">
                  <c:v>0</c:v>
                </c:pt>
                <c:pt idx="1">
                  <c:v>0.2</c:v>
                </c:pt>
                <c:pt idx="2">
                  <c:v>0.14285714285714285</c:v>
                </c:pt>
                <c:pt idx="3">
                  <c:v>0.18367346938775511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C7-A546-B3EE-7CB51C7A2782}"/>
            </c:ext>
          </c:extLst>
        </c:ser>
        <c:ser>
          <c:idx val="3"/>
          <c:order val="3"/>
          <c:tx>
            <c:strRef>
              <c:f>NEW!$G$16</c:f>
              <c:strCache>
                <c:ptCount val="1"/>
                <c:pt idx="0">
                  <c:v>2 offers/ 2 decline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576360985701698E-3"/>
                  <c:y val="3.96270316264271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C7-A546-B3EE-7CB51C7A278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C7-A546-B3EE-7CB51C7A278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1C7-A546-B3EE-7CB51C7A278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C7-A546-B3EE-7CB51C7A27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NEW!$H$16:$K$16</c:f>
              <c:numCache>
                <c:formatCode>0.0%</c:formatCode>
                <c:ptCount val="4"/>
                <c:pt idx="0">
                  <c:v>2.5000000000000001E-2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1C7-A546-B3EE-7CB51C7A2782}"/>
            </c:ext>
          </c:extLst>
        </c:ser>
        <c:ser>
          <c:idx val="4"/>
          <c:order val="4"/>
          <c:tx>
            <c:strRef>
              <c:f>NEW!$G$17</c:f>
              <c:strCache>
                <c:ptCount val="1"/>
                <c:pt idx="0">
                  <c:v>3 offers/1 accepts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NEW!$H$1:$K$1</c:f>
              <c:strCache>
                <c:ptCount val="4"/>
                <c:pt idx="0">
                  <c:v>2016/17</c:v>
                </c:pt>
                <c:pt idx="1">
                  <c:v>2015/16</c:v>
                </c:pt>
                <c:pt idx="2">
                  <c:v>2014/15</c:v>
                </c:pt>
                <c:pt idx="3">
                  <c:v>Average</c:v>
                </c:pt>
              </c:strCache>
            </c:strRef>
          </c:cat>
          <c:val>
            <c:numRef>
              <c:f>NEW!$H$17:$K$17</c:f>
              <c:numCache>
                <c:formatCode>0.0%</c:formatCode>
                <c:ptCount val="4"/>
                <c:pt idx="0">
                  <c:v>0.125</c:v>
                </c:pt>
                <c:pt idx="1">
                  <c:v>0.1</c:v>
                </c:pt>
                <c:pt idx="2">
                  <c:v>0.16326530612244897</c:v>
                </c:pt>
                <c:pt idx="3">
                  <c:v>0.12244897959183673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1C7-A546-B3EE-7CB51C7A27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3788032"/>
        <c:axId val="113789568"/>
      </c:barChart>
      <c:catAx>
        <c:axId val="11378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89568"/>
        <c:crosses val="autoZero"/>
        <c:auto val="1"/>
        <c:lblAlgn val="ctr"/>
        <c:lblOffset val="100"/>
        <c:noMultiLvlLbl val="0"/>
      </c:catAx>
      <c:valAx>
        <c:axId val="11378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8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% of Students who received no offer or WL Response (2016-2017)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243456"/>
        <c:axId val="116729728"/>
      </c:barChart>
      <c:catAx>
        <c:axId val="116243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729728"/>
        <c:crosses val="autoZero"/>
        <c:auto val="1"/>
        <c:lblAlgn val="ctr"/>
        <c:lblOffset val="100"/>
        <c:noMultiLvlLbl val="0"/>
      </c:catAx>
      <c:valAx>
        <c:axId val="1167297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 sz="1050" b="1" i="0" baseline="0">
                    <a:effectLst/>
                  </a:rPr>
                  <a:t>Percentage of Applications</a:t>
                </a:r>
                <a:endParaRPr lang="en-CA" sz="500">
                  <a:effectLst/>
                </a:endParaRPr>
              </a:p>
            </c:rich>
          </c:tx>
          <c:layout>
            <c:manualLayout>
              <c:xMode val="edge"/>
              <c:yMode val="edge"/>
              <c:x val="0.41385564968455563"/>
              <c:y val="0.9163725485244428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24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/>
              <a:t>% of Students who received no offer or Waitlist Response (2016-2017)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'2016-2017'!$D$1</c:f>
              <c:strCache>
                <c:ptCount val="1"/>
                <c:pt idx="0">
                  <c:v>% of Students who received no offer or WL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'2016-2017'!$A$2:$A$17</c:f>
              <c:strCache>
                <c:ptCount val="16"/>
                <c:pt idx="0">
                  <c:v>ABLW 1 - CF&amp;G</c:v>
                </c:pt>
                <c:pt idx="1">
                  <c:v>ABLW 2 - M&amp;A</c:v>
                </c:pt>
                <c:pt idx="2">
                  <c:v>Aboriginal</c:v>
                </c:pt>
                <c:pt idx="3">
                  <c:v>Anti-Discrimination</c:v>
                </c:pt>
                <c:pt idx="4">
                  <c:v>CLASP</c:v>
                </c:pt>
                <c:pt idx="5">
                  <c:v>EJS</c:v>
                </c:pt>
                <c:pt idx="6">
                  <c:v>Criminal</c:v>
                </c:pt>
                <c:pt idx="7">
                  <c:v>Disability</c:v>
                </c:pt>
                <c:pt idx="8">
                  <c:v>Immigration &amp; Refugee</c:v>
                </c:pt>
                <c:pt idx="9">
                  <c:v>Innocence</c:v>
                </c:pt>
                <c:pt idx="10">
                  <c:v>Intellectual Property</c:v>
                </c:pt>
                <c:pt idx="11">
                  <c:v>Mediation</c:v>
                </c:pt>
                <c:pt idx="12">
                  <c:v>OBC</c:v>
                </c:pt>
                <c:pt idx="13">
                  <c:v>Parkdale</c:v>
                </c:pt>
                <c:pt idx="14">
                  <c:v>Test Case</c:v>
                </c:pt>
                <c:pt idx="15">
                  <c:v>ITLP</c:v>
                </c:pt>
              </c:strCache>
            </c:strRef>
          </c:cat>
          <c:val>
            <c:numRef>
              <c:f>'2016-2017'!$D$2:$D$17</c:f>
              <c:numCache>
                <c:formatCode>0.00%</c:formatCode>
                <c:ptCount val="16"/>
                <c:pt idx="0">
                  <c:v>0.28301886792452829</c:v>
                </c:pt>
                <c:pt idx="1">
                  <c:v>0.41666666666666669</c:v>
                </c:pt>
                <c:pt idx="2">
                  <c:v>0</c:v>
                </c:pt>
                <c:pt idx="3">
                  <c:v>4.0816326530612242E-2</c:v>
                </c:pt>
                <c:pt idx="4">
                  <c:v>0.1</c:v>
                </c:pt>
                <c:pt idx="5">
                  <c:v>7.6923076923076927E-2</c:v>
                </c:pt>
                <c:pt idx="6">
                  <c:v>0.13207547169811321</c:v>
                </c:pt>
                <c:pt idx="7">
                  <c:v>4.3478260869565216E-2</c:v>
                </c:pt>
                <c:pt idx="8">
                  <c:v>7.407407407407407E-2</c:v>
                </c:pt>
                <c:pt idx="9">
                  <c:v>0.36363636363636365</c:v>
                </c:pt>
                <c:pt idx="10">
                  <c:v>0.22727272727272727</c:v>
                </c:pt>
                <c:pt idx="11">
                  <c:v>0.15909090909090909</c:v>
                </c:pt>
                <c:pt idx="12">
                  <c:v>0.42574257425742573</c:v>
                </c:pt>
                <c:pt idx="13">
                  <c:v>4.3859649122807015E-2</c:v>
                </c:pt>
                <c:pt idx="14">
                  <c:v>0.49056603773584906</c:v>
                </c:pt>
                <c:pt idx="15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46-944B-B536-146C7E85B2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243456"/>
        <c:axId val="116729728"/>
      </c:barChart>
      <c:catAx>
        <c:axId val="116243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729728"/>
        <c:crosses val="autoZero"/>
        <c:auto val="1"/>
        <c:lblAlgn val="ctr"/>
        <c:lblOffset val="100"/>
        <c:noMultiLvlLbl val="0"/>
      </c:catAx>
      <c:valAx>
        <c:axId val="1167297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 sz="1050" b="1" i="0" baseline="0">
                    <a:effectLst/>
                  </a:rPr>
                  <a:t>Percentage of Applications</a:t>
                </a:r>
                <a:endParaRPr lang="en-CA" sz="500">
                  <a:effectLst/>
                </a:endParaRPr>
              </a:p>
            </c:rich>
          </c:tx>
          <c:layout>
            <c:manualLayout>
              <c:xMode val="edge"/>
              <c:yMode val="edge"/>
              <c:x val="0.41385564968455563"/>
              <c:y val="0.9163725485244428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24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fld id="{F8942274-EE57-DD4F-AEAA-76A3E0E4B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41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63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latin typeface="Calibri" charset="0"/>
              </a:rPr>
              <a:t>Long term results varied: 5 or more years; 25% no desire; 47% desired from 5-9 years and 28% practicing after more than 10yrs</a:t>
            </a:r>
          </a:p>
          <a:p>
            <a:pPr eaLnBrk="1" hangingPunct="1">
              <a:spcBef>
                <a:spcPct val="0"/>
              </a:spcBef>
            </a:pPr>
            <a:r>
              <a:rPr lang="en-US" dirty="0">
                <a:latin typeface="Calibri" charset="0"/>
              </a:rPr>
              <a:t>Main reasons for not: lack of intellectual stimulation; lack of job opportunities; low pay; prefer to integrate into other area of practice (</a:t>
            </a:r>
            <a:r>
              <a:rPr lang="en-US" dirty="0" err="1">
                <a:latin typeface="Calibri" charset="0"/>
              </a:rPr>
              <a:t>ie</a:t>
            </a:r>
            <a:r>
              <a:rPr lang="en-US" dirty="0">
                <a:latin typeface="Calibri" charset="0"/>
              </a:rPr>
              <a:t>, </a:t>
            </a:r>
            <a:r>
              <a:rPr lang="en-US" dirty="0" err="1">
                <a:latin typeface="Calibri" charset="0"/>
              </a:rPr>
              <a:t>labour</a:t>
            </a:r>
            <a:r>
              <a:rPr lang="en-US" dirty="0">
                <a:latin typeface="Calibri" charset="0"/>
              </a:rPr>
              <a:t>, civil lit)</a:t>
            </a:r>
          </a:p>
          <a:p>
            <a:pPr eaLnBrk="1" hangingPunct="1">
              <a:spcBef>
                <a:spcPct val="0"/>
              </a:spcBef>
            </a:pPr>
            <a:r>
              <a:rPr lang="en-US" dirty="0">
                <a:latin typeface="Calibri" charset="0"/>
              </a:rPr>
              <a:t>Main reason for doing so: helping people in need; personal fulfillment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30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F9E87-DE43-DB42-BC3D-A5ED3A7E562B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2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As the number of programs offered has grown – so have the number of students applying,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the number of applications being submitted. Since 2003, the number of students who applied for a clinical and intensive program at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Osgoode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 increased from 169 to 397 in the 2016/2017 academic year. This represents an increase of 135%.  At the same time, the number of applications submitted has also increased from 233 to 770 applications in 2016/2017, reflecting a 230% increase. (Students are allowed multiple applications)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5409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F9E87-DE43-DB42-BC3D-A5ED3A7E562B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3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CA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While the total number of applicants and applications has grown, so have the number of spaces available.  Between 2010/11 and 2016/17, the number of spaces available increased from 163 to 254, reflecting a 56% increase. </a:t>
            </a:r>
          </a:p>
          <a:p>
            <a:r>
              <a:rPr lang="en-CA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It should be noted that not all Programs are offered every year. For example, the Business Law Intensive has only been offered 4 times in the past 15 years (in 2014/15, 2013/14, 2003/04 and 2002/03). Similarly, Immigration and Refugee Law is generally only offered every other year. </a:t>
            </a:r>
            <a:br>
              <a:rPr lang="en-CA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</a:b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6765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F9E87-DE43-DB42-BC3D-A5ED3A7E562B}" type="slidenum">
              <a:rPr lang="en-US">
                <a:latin typeface="Arial" pitchFamily="-65" charset="0"/>
                <a:ea typeface="ＭＳ Ｐゴシック" pitchFamily="-65" charset="-128"/>
                <a:cs typeface="ＭＳ Ｐゴシック" pitchFamily="-65" charset="-128"/>
              </a:rPr>
              <a:pPr/>
              <a:t>4</a:t>
            </a:fld>
            <a:endParaRPr lang="en-US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0733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Over the years, the proportion of 1L, 2L, JD/MBA and JD/MES students applying to clinical and intensive programs has remained fairly consistent. 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Each year, there are more 1L than 2L students applying. The proportion of 1L applications is generally more than half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of the total number of applicants. 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From the 2011/2012 academic year to present, the average proportion of students applying based on their year of study or joint program is as follows: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5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While students aren’t currently limited in the number of programs they’re permitted to apply to - it is recommended that they don’t apply to more than three.  The following graphs represent the proportion of students who received a particular outcome, based upon the number of applications they submitted (between 2014/15 – 2016/17). Interestingly, during this time, regardless of the number of programs students applied to, the most common outcome was to receive at least one offer which was then accepted (41.7%). </a:t>
            </a:r>
          </a:p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22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47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No Waitlists and/or Offers </a:t>
            </a:r>
            <a:endParaRPr lang="en-CA" sz="1200" b="1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CA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 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CA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Students without a Position 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CA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 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r>
              <a:rPr lang="en-CA" sz="1200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Along with the increased number of spaces in the Clinical and Intensive Programs – the number of students applying have also increased.  Despite the increased capacity over the past six years – the same % of students are not able to secure a spot in one of the Programs. 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Arial" pitchFamily="-108" charset="0"/>
                <a:ea typeface="ＭＳ Ｐゴシック" charset="-128"/>
                <a:cs typeface="ＭＳ Ｐゴシック" charset="-128"/>
              </a:rPr>
              <a:t> </a:t>
            </a:r>
            <a:endParaRPr lang="en-CA" sz="1200" kern="1200" dirty="0">
              <a:solidFill>
                <a:schemeClr val="tx1"/>
              </a:solidFill>
              <a:effectLst/>
              <a:latin typeface="Arial" pitchFamily="-108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02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>
                <a:latin typeface="Calibri" charset="0"/>
              </a:rPr>
              <a:t>Thesis – PCLS alumni practice in legal fields with social justice component at higher rate than non PCLS students</a:t>
            </a:r>
          </a:p>
          <a:p>
            <a:pPr eaLnBrk="1" hangingPunct="1">
              <a:spcBef>
                <a:spcPct val="0"/>
              </a:spcBef>
            </a:pPr>
            <a:r>
              <a:rPr lang="en-US" dirty="0">
                <a:latin typeface="Calibri" charset="0"/>
              </a:rPr>
              <a:t>No </a:t>
            </a:r>
            <a:r>
              <a:rPr lang="en-US" dirty="0" err="1">
                <a:latin typeface="Calibri" charset="0"/>
              </a:rPr>
              <a:t>Cdn</a:t>
            </a:r>
            <a:r>
              <a:rPr lang="en-US" dirty="0">
                <a:latin typeface="Calibri" charset="0"/>
              </a:rPr>
              <a:t> studies tracking shifts in attitudes of </a:t>
            </a:r>
            <a:r>
              <a:rPr lang="en-US" dirty="0" err="1">
                <a:latin typeface="Calibri" charset="0"/>
              </a:rPr>
              <a:t>Cdn</a:t>
            </a:r>
            <a:r>
              <a:rPr lang="en-US" dirty="0">
                <a:latin typeface="Calibri" charset="0"/>
              </a:rPr>
              <a:t> students; perhaps in other fields?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dirty="0">
                <a:latin typeface="Calibri" charset="0"/>
              </a:rPr>
              <a:t>Common themes: students enter law school with PI objective and go thru transition leading to career in private practice; PI drift – US studies </a:t>
            </a:r>
            <a:r>
              <a:rPr lang="en-US" dirty="0" err="1">
                <a:latin typeface="Calibri" charset="0"/>
              </a:rPr>
              <a:t>sho</a:t>
            </a:r>
            <a:r>
              <a:rPr lang="en-US" dirty="0">
                <a:latin typeface="Calibri" charset="0"/>
              </a:rPr>
              <a:t> no real relation b/w participation in clinical program and public service/pro bono work; but there is strong correlation in clinical program and career choices for those students who came to law school for public interest reasons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dirty="0">
                <a:latin typeface="Calibri" charset="0"/>
              </a:rPr>
              <a:t>One thesis – student debt load contributes to private sector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dirty="0">
                <a:latin typeface="Calibri" charset="0"/>
              </a:rPr>
              <a:t>Is there a PI </a:t>
            </a:r>
            <a:r>
              <a:rPr lang="en-US" dirty="0" err="1">
                <a:latin typeface="Calibri" charset="0"/>
              </a:rPr>
              <a:t>drfit</a:t>
            </a:r>
            <a:r>
              <a:rPr lang="en-US" dirty="0">
                <a:latin typeface="Calibri" charset="0"/>
              </a:rPr>
              <a:t> problem in Canada?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dirty="0">
                <a:latin typeface="Calibri" charset="0"/>
              </a:rPr>
              <a:t>Subcultural support system – idea that allowing students to be part of a ”subculture” that supports their PI commitment can help prevent PI drift – PCLS would be one of those, as would ARCH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D65868-AC44-3047-B177-EFAB9B2ACF3D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2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8.bin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37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38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3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54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77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78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1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2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5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6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9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0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3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4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7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8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1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2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5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6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9" name="Acrobat Document" r:id="rId3" imgW="3296110" imgH="2371429" progId="">
                  <p:embed/>
                </p:oleObj>
              </mc:Choice>
              <mc:Fallback>
                <p:oleObj name="Acrobat Document" r:id="rId3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0" name="Photo Editor Photo" r:id="rId5" imgW="1257476" imgH="590476" progId="">
                  <p:embed/>
                </p:oleObj>
              </mc:Choice>
              <mc:Fallback>
                <p:oleObj name="Photo Editor Photo" r:id="rId5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InfoSessions.May3,2005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9750" y="333375"/>
          <a:ext cx="1657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Acrobat Document" r:id="rId14" imgW="3296110" imgH="2371429" progId="">
                  <p:embed/>
                </p:oleObj>
              </mc:Choice>
              <mc:Fallback>
                <p:oleObj name="Acrobat Document" r:id="rId14" imgW="3296110" imgH="2371429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33375"/>
                        <a:ext cx="16573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308850" y="6092825"/>
          <a:ext cx="12573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Photo Editor Photo" r:id="rId16" imgW="1257476" imgH="590476" progId="">
                  <p:embed/>
                </p:oleObj>
              </mc:Choice>
              <mc:Fallback>
                <p:oleObj name="Photo Editor Photo" r:id="rId16" imgW="1257476" imgH="59047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092825"/>
                        <a:ext cx="12573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764704"/>
            <a:ext cx="6982544" cy="2952328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“Acceptance Rates and Work Correlation in Experiential Programs at </a:t>
            </a:r>
            <a:r>
              <a:rPr lang="en-US" sz="4000" dirty="0" err="1">
                <a:latin typeface="Arial" charset="0"/>
              </a:rPr>
              <a:t>Osgoode</a:t>
            </a:r>
            <a:r>
              <a:rPr lang="en-US" sz="4000" dirty="0">
                <a:latin typeface="Arial" charset="0"/>
              </a:rPr>
              <a:t> Hall Law School”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05064"/>
            <a:ext cx="6400800" cy="216024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dirty="0">
                <a:latin typeface="Tahoma" charset="0"/>
              </a:rPr>
              <a:t>Professor Richard Haigh and Michael McNeely</a:t>
            </a:r>
          </a:p>
          <a:p>
            <a:endParaRPr lang="en-US" dirty="0">
              <a:effectLst/>
              <a:latin typeface="Tahoma" charset="0"/>
            </a:endParaRPr>
          </a:p>
          <a:p>
            <a:r>
              <a:rPr lang="en-US" dirty="0">
                <a:latin typeface="Tahoma" charset="0"/>
              </a:rPr>
              <a:t>October 12, 2018</a:t>
            </a:r>
            <a:endParaRPr lang="en-US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405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476673"/>
            <a:ext cx="6984776" cy="936104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Where do we go from here?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Tahoma" charset="0"/>
              </a:rPr>
              <a:t>Preliminary survey: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latin typeface="Tahoma" charset="0"/>
              </a:rPr>
              <a:t>37.5% no interest in practicing poverty law or related areas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Tahoma" charset="0"/>
              </a:rPr>
              <a:t>25% interested in practicing poverty law after 4 years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Tahoma" charset="0"/>
              </a:rPr>
              <a:t>12.5% interested in poverty law after 2 years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latin typeface="Tahoma" charset="0"/>
              </a:rPr>
              <a:t>25% obtained articles (or desired to) in poverty law</a:t>
            </a:r>
            <a:endParaRPr lang="en-US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57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752" y="260648"/>
            <a:ext cx="6501036" cy="792088"/>
          </a:xfrm>
        </p:spPr>
        <p:txBody>
          <a:bodyPr/>
          <a:lstStyle/>
          <a:p>
            <a:pPr eaLnBrk="1" hangingPunct="1"/>
            <a:r>
              <a:rPr lang="en-US" dirty="0">
                <a:latin typeface="Verdana" pitchFamily="-65" charset="0"/>
                <a:ea typeface="ＭＳ Ｐゴシック" pitchFamily="-65" charset="-128"/>
                <a:cs typeface="ＭＳ Ｐゴシック" pitchFamily="-65" charset="-128"/>
              </a:rPr>
              <a:t>Trends in Applications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980728"/>
            <a:ext cx="8784976" cy="5616624"/>
          </a:xfrm>
        </p:spPr>
        <p:txBody>
          <a:bodyPr/>
          <a:lstStyle/>
          <a:p>
            <a:endParaRPr lang="en-CA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FC071A4-7BB6-8747-9F38-7691C0D41E15}"/>
              </a:ext>
            </a:extLst>
          </p:cNvPr>
          <p:cNvGraphicFramePr/>
          <p:nvPr/>
        </p:nvGraphicFramePr>
        <p:xfrm>
          <a:off x="1143000" y="1620837"/>
          <a:ext cx="6858000" cy="3616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220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752" y="260648"/>
            <a:ext cx="6501036" cy="792088"/>
          </a:xfrm>
        </p:spPr>
        <p:txBody>
          <a:bodyPr/>
          <a:lstStyle/>
          <a:p>
            <a:pPr eaLnBrk="1" hangingPunct="1"/>
            <a:r>
              <a:rPr lang="en-US" dirty="0">
                <a:latin typeface="Verdana" pitchFamily="-65" charset="0"/>
                <a:ea typeface="ＭＳ Ｐゴシック" pitchFamily="-65" charset="-128"/>
                <a:cs typeface="ＭＳ Ｐゴシック" pitchFamily="-65" charset="-128"/>
              </a:rPr>
              <a:t>Year Programs Introduced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1124744"/>
            <a:ext cx="8229600" cy="5184576"/>
          </a:xfrm>
        </p:spPr>
        <p:txBody>
          <a:bodyPr/>
          <a:lstStyle/>
          <a:p>
            <a:pPr marL="914400" lvl="2" indent="0" eaLnBrk="1" hangingPunct="1">
              <a:buNone/>
            </a:pP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4A9CA10-639F-0341-8BC9-5E08AC7C3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28122"/>
              </p:ext>
            </p:extLst>
          </p:nvPr>
        </p:nvGraphicFramePr>
        <p:xfrm>
          <a:off x="3850574" y="1340768"/>
          <a:ext cx="2377609" cy="5112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168">
                  <a:extLst>
                    <a:ext uri="{9D8B030D-6E8A-4147-A177-3AD203B41FA5}">
                      <a16:colId xmlns:a16="http://schemas.microsoft.com/office/drawing/2014/main" val="507287305"/>
                    </a:ext>
                  </a:extLst>
                </a:gridCol>
                <a:gridCol w="1580441">
                  <a:extLst>
                    <a:ext uri="{9D8B030D-6E8A-4147-A177-3AD203B41FA5}">
                      <a16:colId xmlns:a16="http://schemas.microsoft.com/office/drawing/2014/main" val="2269800090"/>
                    </a:ext>
                  </a:extLst>
                </a:gridCol>
              </a:tblGrid>
              <a:tr h="307823">
                <a:tc gridSpan="2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CA" sz="7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917067"/>
                  </a:ext>
                </a:extLst>
              </a:tr>
              <a:tr h="740631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PRE-1995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Parkdale / Immigration &amp; Refugee Law / Criminal Law / Business Law / Aboriginal Lands, Resources &amp; Govs.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859208311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1995/96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410861630"/>
                  </a:ext>
                </a:extLst>
              </a:tr>
              <a:tr h="150402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1996/97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1640236391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1997/98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Innocence Project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950947069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1998/99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67825197"/>
                  </a:ext>
                </a:extLst>
              </a:tr>
              <a:tr h="150402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1999/2000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4215974338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2000/01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CLASP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515010562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2001/02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1946368622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2002/03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Business Clinic/Business Law Workshop II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672087715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2003/04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1563841947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2004/05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Business Law Workshop I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772808872"/>
                  </a:ext>
                </a:extLst>
              </a:tr>
              <a:tr h="150402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2005/06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1110709621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2006/07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063859361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2007/08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986875570"/>
                  </a:ext>
                </a:extLst>
              </a:tr>
              <a:tr h="150402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2008/09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235738769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2009/10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Mediation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765213113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2010/11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571572125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2011/12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IP and Technology/ Anti-Discrimination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441554236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2012/13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 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4160672146"/>
                  </a:ext>
                </a:extLst>
              </a:tr>
              <a:tr h="15692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2013/14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Disability Law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818975850"/>
                  </a:ext>
                </a:extLst>
              </a:tr>
              <a:tr h="150402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2014/15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Test Case Litigation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1954968579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2015/16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>
                          <a:effectLst/>
                        </a:rPr>
                        <a:t>Environmental Justice &amp; Sustainability 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2570392656"/>
                  </a:ext>
                </a:extLst>
              </a:tr>
              <a:tr h="285814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700">
                          <a:effectLst/>
                        </a:rPr>
                        <a:t>2016/17</a:t>
                      </a:r>
                      <a:endParaRPr lang="en-CA" sz="7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600" dirty="0">
                          <a:effectLst/>
                        </a:rPr>
                        <a:t>International and Transnational Law</a:t>
                      </a:r>
                      <a:endParaRPr lang="en-CA" sz="7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1955" marR="31955" marT="0" marB="0"/>
                </a:tc>
                <a:extLst>
                  <a:ext uri="{0D108BD9-81ED-4DB2-BD59-A6C34878D82A}">
                    <a16:rowId xmlns:a16="http://schemas.microsoft.com/office/drawing/2014/main" val="305506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87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752" y="260648"/>
            <a:ext cx="6501036" cy="792088"/>
          </a:xfrm>
        </p:spPr>
        <p:txBody>
          <a:bodyPr/>
          <a:lstStyle/>
          <a:p>
            <a:pPr eaLnBrk="1" hangingPunct="1"/>
            <a:r>
              <a:rPr lang="en-US" dirty="0">
                <a:latin typeface="Verdana" pitchFamily="-65" charset="0"/>
                <a:ea typeface="ＭＳ Ｐゴシック" pitchFamily="-65" charset="-128"/>
                <a:cs typeface="ＭＳ Ｐゴシック" pitchFamily="-65" charset="-128"/>
              </a:rPr>
              <a:t>Placements Filled </a:t>
            </a:r>
            <a:br>
              <a:rPr lang="en-US" dirty="0">
                <a:latin typeface="Verdana" pitchFamily="-65" charset="0"/>
                <a:ea typeface="ＭＳ Ｐゴシック" pitchFamily="-65" charset="-128"/>
                <a:cs typeface="ＭＳ Ｐゴシック" pitchFamily="-65" charset="-128"/>
              </a:rPr>
            </a:br>
            <a:r>
              <a:rPr lang="en-US" dirty="0">
                <a:latin typeface="Verdana" pitchFamily="-65" charset="0"/>
                <a:ea typeface="ＭＳ Ｐゴシック" pitchFamily="-65" charset="-128"/>
                <a:cs typeface="ＭＳ Ｐゴシック" pitchFamily="-65" charset="-128"/>
              </a:rPr>
              <a:t>in Last 6 Years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908720"/>
            <a:ext cx="8229600" cy="5400600"/>
          </a:xfrm>
        </p:spPr>
        <p:txBody>
          <a:bodyPr/>
          <a:lstStyle/>
          <a:p>
            <a:pPr marL="914400" lvl="2" indent="0" eaLnBrk="1" hangingPunct="1">
              <a:buNone/>
            </a:pP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0D1CDDC-E394-324D-B826-403F8B2975A0}"/>
              </a:ext>
            </a:extLst>
          </p:cNvPr>
          <p:cNvGraphicFramePr/>
          <p:nvPr/>
        </p:nvGraphicFramePr>
        <p:xfrm>
          <a:off x="2836545" y="1748790"/>
          <a:ext cx="3470910" cy="3360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1784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665"/>
            <a:ext cx="7772400" cy="1152128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Who is Applying?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effectLst/>
              <a:latin typeface="Tahoma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0693E5-9F59-AF46-9A27-7C9F328F7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640233"/>
              </p:ext>
            </p:extLst>
          </p:nvPr>
        </p:nvGraphicFramePr>
        <p:xfrm>
          <a:off x="899593" y="2564905"/>
          <a:ext cx="2520279" cy="2376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576">
                  <a:extLst>
                    <a:ext uri="{9D8B030D-6E8A-4147-A177-3AD203B41FA5}">
                      <a16:colId xmlns:a16="http://schemas.microsoft.com/office/drawing/2014/main" val="3316551470"/>
                    </a:ext>
                  </a:extLst>
                </a:gridCol>
                <a:gridCol w="863703">
                  <a:extLst>
                    <a:ext uri="{9D8B030D-6E8A-4147-A177-3AD203B41FA5}">
                      <a16:colId xmlns:a16="http://schemas.microsoft.com/office/drawing/2014/main" val="1630929426"/>
                    </a:ext>
                  </a:extLst>
                </a:gridCol>
              </a:tblGrid>
              <a:tr h="1111210">
                <a:tc gridSpan="2"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CA" sz="1100" dirty="0">
                          <a:effectLst/>
                        </a:rPr>
                        <a:t>Average number of students from 2011-2017</a:t>
                      </a:r>
                      <a:endParaRPr lang="en-CA" sz="1000" dirty="0">
                        <a:effectLst/>
                      </a:endParaRPr>
                    </a:p>
                    <a:p>
                      <a:pPr>
                        <a:lnSpc>
                          <a:spcPct val="14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CA" sz="1100" dirty="0">
                          <a:effectLst/>
                        </a:rPr>
                        <a:t>Based on Year of study/Joint Program</a:t>
                      </a:r>
                      <a:endParaRPr lang="en-CA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738825"/>
                  </a:ext>
                </a:extLst>
              </a:tr>
              <a:tr h="296108"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First Years (1L)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187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274795324"/>
                  </a:ext>
                </a:extLst>
              </a:tr>
              <a:tr h="335687"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Second Years (2L)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116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3992322275"/>
                  </a:ext>
                </a:extLst>
              </a:tr>
              <a:tr h="316630"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JD/MBA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22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295042946"/>
                  </a:ext>
                </a:extLst>
              </a:tr>
              <a:tr h="316630"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>
                          <a:effectLst/>
                        </a:rPr>
                        <a:t>JD/MES</a:t>
                      </a:r>
                      <a:endParaRPr lang="en-CA" sz="100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CA" sz="1000" dirty="0">
                          <a:effectLst/>
                        </a:rPr>
                        <a:t>3</a:t>
                      </a:r>
                      <a:endParaRPr lang="en-CA" sz="1000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0" marB="0"/>
                </a:tc>
                <a:extLst>
                  <a:ext uri="{0D108BD9-81ED-4DB2-BD59-A6C34878D82A}">
                    <a16:rowId xmlns:a16="http://schemas.microsoft.com/office/drawing/2014/main" val="17655037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F821140-703D-244A-A37B-CEB5F122F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3904804"/>
              </p:ext>
            </p:extLst>
          </p:nvPr>
        </p:nvGraphicFramePr>
        <p:xfrm>
          <a:off x="1283017" y="1286510"/>
          <a:ext cx="6577965" cy="4284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146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77072"/>
            <a:ext cx="6400800" cy="156172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dirty="0">
                <a:latin typeface="Tahoma" charset="0"/>
              </a:rPr>
              <a:t>Professor Richard Haigh and Michael McNeely</a:t>
            </a:r>
            <a:endParaRPr lang="en-US" dirty="0">
              <a:effectLst/>
              <a:latin typeface="Tahoma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F7DBE74-E895-B549-93C6-6A65945761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050031"/>
              </p:ext>
            </p:extLst>
          </p:nvPr>
        </p:nvGraphicFramePr>
        <p:xfrm>
          <a:off x="1651635" y="1775777"/>
          <a:ext cx="5840730" cy="3957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DF05E2D-1205-9646-9B48-A7CCBBC54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en-US" dirty="0"/>
              <a:t>Outcomes - I</a:t>
            </a:r>
          </a:p>
        </p:txBody>
      </p:sp>
    </p:spTree>
    <p:extLst>
      <p:ext uri="{BB962C8B-B14F-4D97-AF65-F5344CB8AC3E}">
        <p14:creationId xmlns:p14="http://schemas.microsoft.com/office/powerpoint/2010/main" val="2224852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68760"/>
            <a:ext cx="6400800" cy="504056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effectLst/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F05E2D-1205-9646-9B48-A7CCBBC54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en-US" dirty="0"/>
              <a:t>Outcomes - II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1F732F3-E384-6F4A-91E5-D7474A41F8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7961917"/>
              </p:ext>
            </p:extLst>
          </p:nvPr>
        </p:nvGraphicFramePr>
        <p:xfrm>
          <a:off x="1627505" y="1658937"/>
          <a:ext cx="5888990" cy="3540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94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332656"/>
            <a:ext cx="6406480" cy="792087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Students not obtaining positions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84784"/>
            <a:ext cx="6400800" cy="4154016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effectLst/>
              <a:latin typeface="Tahoma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8040F8C-09A6-BC44-9DD6-F439D2CFC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3854264"/>
              </p:ext>
            </p:extLst>
          </p:nvPr>
        </p:nvGraphicFramePr>
        <p:xfrm>
          <a:off x="1057910" y="1449070"/>
          <a:ext cx="7028180" cy="4644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2AC98EC-CA21-4E40-ABB9-0EEA1E1EC0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8140490"/>
              </p:ext>
            </p:extLst>
          </p:nvPr>
        </p:nvGraphicFramePr>
        <p:xfrm>
          <a:off x="1057910" y="1449070"/>
          <a:ext cx="7028180" cy="435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88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476673"/>
            <a:ext cx="6984776" cy="936104"/>
          </a:xfrm>
        </p:spPr>
        <p:txBody>
          <a:bodyPr/>
          <a:lstStyle/>
          <a:p>
            <a:r>
              <a:rPr lang="en-US" sz="4000" dirty="0">
                <a:latin typeface="Arial" charset="0"/>
              </a:rPr>
              <a:t>Where do we go from here?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700808"/>
            <a:ext cx="6400800" cy="393799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latin typeface="Tahoma" charset="0"/>
              </a:rPr>
              <a:t>Parkdale Community Legal Services (</a:t>
            </a:r>
            <a:r>
              <a:rPr lang="en-US" dirty="0" err="1">
                <a:latin typeface="Tahoma" charset="0"/>
              </a:rPr>
              <a:t>i</a:t>
            </a:r>
            <a:r>
              <a:rPr lang="en-US" dirty="0">
                <a:latin typeface="Tahoma" charset="0"/>
              </a:rPr>
              <a:t>) preliminary (2015-16) survey and </a:t>
            </a:r>
            <a:r>
              <a:rPr lang="en-US">
                <a:latin typeface="Tahoma" charset="0"/>
              </a:rPr>
              <a:t>(ii) proposed </a:t>
            </a:r>
            <a:r>
              <a:rPr lang="en-US" dirty="0">
                <a:latin typeface="Tahoma" charset="0"/>
              </a:rPr>
              <a:t>longitudinal alumni survey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Tahoma" charset="0"/>
              </a:rPr>
              <a:t>Preliminary survey: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latin typeface="Tahoma" charset="0"/>
              </a:rPr>
              <a:t>39 students in year; 32 students participated</a:t>
            </a:r>
            <a:endParaRPr lang="en-US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7843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9622</TotalTime>
  <Words>944</Words>
  <Application>Microsoft Macintosh PowerPoint</Application>
  <PresentationFormat>On-screen Show (4:3)</PresentationFormat>
  <Paragraphs>128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Tahoma</vt:lpstr>
      <vt:lpstr>Verdana</vt:lpstr>
      <vt:lpstr>Default Design</vt:lpstr>
      <vt:lpstr>Acrobat Document</vt:lpstr>
      <vt:lpstr>Photo Editor Photo</vt:lpstr>
      <vt:lpstr>“Acceptance Rates and Work Correlation in Experiential Programs at Osgoode Hall Law School”</vt:lpstr>
      <vt:lpstr>Trends in Applications</vt:lpstr>
      <vt:lpstr>Year Programs Introduced</vt:lpstr>
      <vt:lpstr>Placements Filled  in Last 6 Years</vt:lpstr>
      <vt:lpstr>Who is Applying?</vt:lpstr>
      <vt:lpstr>Outcomes - I</vt:lpstr>
      <vt:lpstr>Outcomes - II</vt:lpstr>
      <vt:lpstr>Students not obtaining positions</vt:lpstr>
      <vt:lpstr>Where do we go from here?</vt:lpstr>
      <vt:lpstr>Where do we go from here?</vt:lpstr>
    </vt:vector>
  </TitlesOfParts>
  <Company>York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LLM Info Session</dc:title>
  <dc:creator>Osgoode Hall</dc:creator>
  <cp:lastModifiedBy>Richard A Haigh</cp:lastModifiedBy>
  <cp:revision>118</cp:revision>
  <dcterms:created xsi:type="dcterms:W3CDTF">2016-08-31T13:45:36Z</dcterms:created>
  <dcterms:modified xsi:type="dcterms:W3CDTF">2018-10-09T00:46:14Z</dcterms:modified>
</cp:coreProperties>
</file>