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268" r:id="rId2"/>
    <p:sldId id="337" r:id="rId3"/>
    <p:sldId id="338" r:id="rId4"/>
    <p:sldId id="341" r:id="rId5"/>
    <p:sldId id="339" r:id="rId6"/>
    <p:sldId id="272" r:id="rId7"/>
    <p:sldId id="273" r:id="rId8"/>
    <p:sldId id="297" r:id="rId9"/>
    <p:sldId id="300" r:id="rId10"/>
    <p:sldId id="269" r:id="rId11"/>
    <p:sldId id="287" r:id="rId12"/>
    <p:sldId id="299" r:id="rId13"/>
    <p:sldId id="340" r:id="rId14"/>
    <p:sldId id="301" r:id="rId15"/>
    <p:sldId id="303" r:id="rId16"/>
    <p:sldId id="332" r:id="rId17"/>
    <p:sldId id="335" r:id="rId18"/>
    <p:sldId id="334" r:id="rId19"/>
    <p:sldId id="333" r:id="rId20"/>
    <p:sldId id="306" r:id="rId21"/>
    <p:sldId id="326" r:id="rId22"/>
    <p:sldId id="325" r:id="rId23"/>
    <p:sldId id="327" r:id="rId24"/>
    <p:sldId id="328" r:id="rId25"/>
    <p:sldId id="329" r:id="rId26"/>
    <p:sldId id="330" r:id="rId27"/>
    <p:sldId id="331" r:id="rId28"/>
    <p:sldId id="305" r:id="rId29"/>
    <p:sldId id="323" r:id="rId30"/>
    <p:sldId id="342" r:id="rId31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3870">
          <p15:clr>
            <a:srgbClr val="A4A3A4"/>
          </p15:clr>
        </p15:guide>
        <p15:guide id="2" orient="horz" pos="192">
          <p15:clr>
            <a:srgbClr val="A4A3A4"/>
          </p15:clr>
        </p15:guide>
        <p15:guide id="3" orient="horz" pos="854">
          <p15:clr>
            <a:srgbClr val="A4A3A4"/>
          </p15:clr>
        </p15:guide>
        <p15:guide id="4" orient="horz" pos="4044">
          <p15:clr>
            <a:srgbClr val="A4A3A4"/>
          </p15:clr>
        </p15:guide>
        <p15:guide id="5" pos="5484">
          <p15:clr>
            <a:srgbClr val="A4A3A4"/>
          </p15:clr>
        </p15:guide>
        <p15:guide id="6" pos="288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A265A"/>
    <a:srgbClr val="DAA81F"/>
    <a:srgbClr val="FFD240"/>
    <a:srgbClr val="000000"/>
    <a:srgbClr val="002A5F"/>
    <a:srgbClr val="003069"/>
    <a:srgbClr val="001E42"/>
    <a:srgbClr val="002E64"/>
    <a:srgbClr val="002A5C"/>
    <a:srgbClr val="6073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03" autoAdjust="0"/>
    <p:restoredTop sz="94660"/>
  </p:normalViewPr>
  <p:slideViewPr>
    <p:cSldViewPr snapToGrid="0">
      <p:cViewPr varScale="1">
        <p:scale>
          <a:sx n="122" d="100"/>
          <a:sy n="122" d="100"/>
        </p:scale>
        <p:origin x="-1256" y="-96"/>
      </p:cViewPr>
      <p:guideLst>
        <p:guide orient="horz" pos="3870"/>
        <p:guide orient="horz" pos="192"/>
        <p:guide orient="horz" pos="854"/>
        <p:guide orient="horz" pos="4044"/>
        <p:guide pos="5484"/>
        <p:guide pos="288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75" d="100"/>
          <a:sy n="75" d="100"/>
        </p:scale>
        <p:origin x="-3400" y="-104"/>
      </p:cViewPr>
      <p:guideLst>
        <p:guide orient="horz" pos="2928"/>
        <p:guide pos="2208"/>
      </p:guideLst>
    </p:cSldViewPr>
  </p:notesViewPr>
  <p:gridSpacing cx="38405" cy="38405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handoutMaster" Target="handoutMasters/handoutMaster1.xml"/><Relationship Id="rId34" Type="http://schemas.openxmlformats.org/officeDocument/2006/relationships/printerSettings" Target="printerSettings/printerSettings1.bin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4" Type="http://schemas.openxmlformats.org/officeDocument/2006/relationships/image" Target="../media/image35.jpg"/><Relationship Id="rId5" Type="http://schemas.openxmlformats.org/officeDocument/2006/relationships/image" Target="../media/image36.jpeg"/><Relationship Id="rId6" Type="http://schemas.openxmlformats.org/officeDocument/2006/relationships/image" Target="../media/image27.jpg"/><Relationship Id="rId7" Type="http://schemas.openxmlformats.org/officeDocument/2006/relationships/image" Target="../media/image37.jpg"/><Relationship Id="rId1" Type="http://schemas.openxmlformats.org/officeDocument/2006/relationships/image" Target="../media/image32.jpg"/><Relationship Id="rId2" Type="http://schemas.openxmlformats.org/officeDocument/2006/relationships/image" Target="../media/image33.jp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4" Type="http://schemas.openxmlformats.org/officeDocument/2006/relationships/image" Target="../media/image35.jpg"/><Relationship Id="rId5" Type="http://schemas.openxmlformats.org/officeDocument/2006/relationships/image" Target="../media/image36.jpeg"/><Relationship Id="rId6" Type="http://schemas.openxmlformats.org/officeDocument/2006/relationships/image" Target="../media/image27.jpg"/><Relationship Id="rId7" Type="http://schemas.openxmlformats.org/officeDocument/2006/relationships/image" Target="../media/image37.jpg"/><Relationship Id="rId1" Type="http://schemas.openxmlformats.org/officeDocument/2006/relationships/image" Target="../media/image32.jpg"/><Relationship Id="rId2" Type="http://schemas.openxmlformats.org/officeDocument/2006/relationships/image" Target="../media/image33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A208DDD-D401-FD49-8B01-91F04065BA3D}" type="doc">
      <dgm:prSet loTypeId="urn:microsoft.com/office/officeart/2008/layout/HexagonCluster" loCatId="" qsTypeId="urn:microsoft.com/office/officeart/2005/8/quickstyle/simple4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0DA21328-2B70-2440-B0CB-8DA67EC5A744}">
      <dgm:prSet phldrT="[Text]"/>
      <dgm:spPr/>
      <dgm:t>
        <a:bodyPr/>
        <a:lstStyle/>
        <a:p>
          <a:r>
            <a:rPr lang="en-US" dirty="0" smtClean="0"/>
            <a:t>Critical thinking</a:t>
          </a:r>
          <a:endParaRPr lang="en-US" dirty="0"/>
        </a:p>
      </dgm:t>
    </dgm:pt>
    <dgm:pt modelId="{449D632B-BCDE-0E4A-8425-010804AFDD16}" type="parTrans" cxnId="{98B06A0A-7756-1940-9C64-2C45A28BEC53}">
      <dgm:prSet/>
      <dgm:spPr/>
      <dgm:t>
        <a:bodyPr/>
        <a:lstStyle/>
        <a:p>
          <a:endParaRPr lang="en-US"/>
        </a:p>
      </dgm:t>
    </dgm:pt>
    <dgm:pt modelId="{6C198E84-3192-1941-B387-397F13BC00EB}" type="sibTrans" cxnId="{98B06A0A-7756-1940-9C64-2C45A28BEC53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</dgm:spPr>
      <dgm:t>
        <a:bodyPr/>
        <a:lstStyle/>
        <a:p>
          <a:endParaRPr lang="en-US"/>
        </a:p>
      </dgm:t>
    </dgm:pt>
    <dgm:pt modelId="{42C1831D-8515-724C-B654-5F3DA93C5B36}">
      <dgm:prSet phldrT="[Text]"/>
      <dgm:spPr/>
      <dgm:t>
        <a:bodyPr/>
        <a:lstStyle/>
        <a:p>
          <a:r>
            <a:rPr lang="en-US" dirty="0" smtClean="0"/>
            <a:t>Creative thinking</a:t>
          </a:r>
          <a:endParaRPr lang="en-US" dirty="0"/>
        </a:p>
      </dgm:t>
    </dgm:pt>
    <dgm:pt modelId="{8DC2764C-F029-454A-B9C7-9C5F7E811047}" type="parTrans" cxnId="{602A0923-0FCC-434A-A096-4ED880686C9B}">
      <dgm:prSet/>
      <dgm:spPr/>
      <dgm:t>
        <a:bodyPr/>
        <a:lstStyle/>
        <a:p>
          <a:endParaRPr lang="en-US"/>
        </a:p>
      </dgm:t>
    </dgm:pt>
    <dgm:pt modelId="{BA4F2A64-6FD5-7544-B9B9-DFA486928C02}" type="sibTrans" cxnId="{602A0923-0FCC-434A-A096-4ED880686C9B}">
      <dgm:prSet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</dgm:spPr>
      <dgm:t>
        <a:bodyPr/>
        <a:lstStyle/>
        <a:p>
          <a:endParaRPr lang="en-US"/>
        </a:p>
      </dgm:t>
    </dgm:pt>
    <dgm:pt modelId="{EE56CF04-47F5-4D4D-9DB9-9C476858917F}">
      <dgm:prSet phldrT="[Text]"/>
      <dgm:spPr/>
      <dgm:t>
        <a:bodyPr/>
        <a:lstStyle/>
        <a:p>
          <a:r>
            <a:rPr lang="en-US" dirty="0" smtClean="0"/>
            <a:t>Written communication</a:t>
          </a:r>
          <a:endParaRPr lang="en-US" dirty="0"/>
        </a:p>
      </dgm:t>
    </dgm:pt>
    <dgm:pt modelId="{283C9A9E-1A85-7F48-A5D7-70575C490B89}" type="parTrans" cxnId="{FF1507BB-2E70-0B45-9B6D-AD921832BEA2}">
      <dgm:prSet/>
      <dgm:spPr/>
      <dgm:t>
        <a:bodyPr/>
        <a:lstStyle/>
        <a:p>
          <a:endParaRPr lang="en-US"/>
        </a:p>
      </dgm:t>
    </dgm:pt>
    <dgm:pt modelId="{80358A71-A0FA-E042-8934-6CFE41C31D9C}" type="sibTrans" cxnId="{FF1507BB-2E70-0B45-9B6D-AD921832BEA2}">
      <dgm:prSet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  <dgm:t>
        <a:bodyPr/>
        <a:lstStyle/>
        <a:p>
          <a:endParaRPr lang="en-US"/>
        </a:p>
      </dgm:t>
    </dgm:pt>
    <dgm:pt modelId="{DC5CBA6C-88E6-EF4F-940D-0DB1199B7999}">
      <dgm:prSet phldrT="[Text]"/>
      <dgm:spPr/>
      <dgm:t>
        <a:bodyPr/>
        <a:lstStyle/>
        <a:p>
          <a:r>
            <a:rPr lang="en-US" dirty="0" smtClean="0"/>
            <a:t>Oral communication</a:t>
          </a:r>
          <a:endParaRPr lang="en-US" dirty="0"/>
        </a:p>
      </dgm:t>
    </dgm:pt>
    <dgm:pt modelId="{9767F160-B9A9-044F-85EF-17E6302E8582}" type="parTrans" cxnId="{30DE976B-C792-A84C-8A81-1B9C9AD5D8BB}">
      <dgm:prSet/>
      <dgm:spPr/>
      <dgm:t>
        <a:bodyPr/>
        <a:lstStyle/>
        <a:p>
          <a:endParaRPr lang="en-US"/>
        </a:p>
      </dgm:t>
    </dgm:pt>
    <dgm:pt modelId="{55FF7E80-7083-F248-A015-F1B788710688}" type="sibTrans" cxnId="{30DE976B-C792-A84C-8A81-1B9C9AD5D8BB}">
      <dgm:prSet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  <dgm:t>
        <a:bodyPr/>
        <a:lstStyle/>
        <a:p>
          <a:endParaRPr lang="en-US"/>
        </a:p>
      </dgm:t>
    </dgm:pt>
    <dgm:pt modelId="{1C0E7A1C-0A02-2049-95B1-38A6DA96F053}">
      <dgm:prSet phldrT="[Text]"/>
      <dgm:spPr/>
      <dgm:t>
        <a:bodyPr/>
        <a:lstStyle/>
        <a:p>
          <a:r>
            <a:rPr lang="en-US" dirty="0" smtClean="0"/>
            <a:t>Information literacy</a:t>
          </a:r>
          <a:endParaRPr lang="en-US" dirty="0"/>
        </a:p>
      </dgm:t>
    </dgm:pt>
    <dgm:pt modelId="{A0DE6F03-4E78-8947-9155-8412D76FB4B2}" type="parTrans" cxnId="{B93CEAF3-C78B-5C44-8829-785971EF6411}">
      <dgm:prSet/>
      <dgm:spPr/>
      <dgm:t>
        <a:bodyPr/>
        <a:lstStyle/>
        <a:p>
          <a:endParaRPr lang="en-US"/>
        </a:p>
      </dgm:t>
    </dgm:pt>
    <dgm:pt modelId="{8A58C679-BB30-DD49-9A43-DDA47FBA7119}" type="sibTrans" cxnId="{B93CEAF3-C78B-5C44-8829-785971EF6411}">
      <dgm:prSet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</dgm:spPr>
      <dgm:t>
        <a:bodyPr/>
        <a:lstStyle/>
        <a:p>
          <a:endParaRPr lang="en-US"/>
        </a:p>
      </dgm:t>
    </dgm:pt>
    <dgm:pt modelId="{10E85E02-454E-6047-9966-E83B567C84CF}">
      <dgm:prSet phldrT="[Text]"/>
      <dgm:spPr/>
      <dgm:t>
        <a:bodyPr/>
        <a:lstStyle/>
        <a:p>
          <a:r>
            <a:rPr lang="en-US" dirty="0" smtClean="0"/>
            <a:t>Teamwork</a:t>
          </a:r>
          <a:endParaRPr lang="en-US" dirty="0"/>
        </a:p>
      </dgm:t>
    </dgm:pt>
    <dgm:pt modelId="{2E27F4EF-8305-6D4F-B356-EE51DCF68F36}" type="parTrans" cxnId="{AA4666C1-A862-3E41-9A37-44332C9C0CE8}">
      <dgm:prSet/>
      <dgm:spPr/>
      <dgm:t>
        <a:bodyPr/>
        <a:lstStyle/>
        <a:p>
          <a:endParaRPr lang="en-US"/>
        </a:p>
      </dgm:t>
    </dgm:pt>
    <dgm:pt modelId="{59BDF500-2BE1-374A-962C-3BFA60F7B846}" type="sibTrans" cxnId="{AA4666C1-A862-3E41-9A37-44332C9C0CE8}">
      <dgm:prSet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7000" b="-37000"/>
          </a:stretch>
        </a:blipFill>
      </dgm:spPr>
      <dgm:t>
        <a:bodyPr/>
        <a:lstStyle/>
        <a:p>
          <a:endParaRPr lang="en-US"/>
        </a:p>
      </dgm:t>
    </dgm:pt>
    <dgm:pt modelId="{72677DF8-5047-3C4D-BF9E-A28776E37821}">
      <dgm:prSet phldrT="[Text]"/>
      <dgm:spPr/>
      <dgm:t>
        <a:bodyPr/>
        <a:lstStyle/>
        <a:p>
          <a:r>
            <a:rPr lang="en-US" dirty="0" smtClean="0"/>
            <a:t>Problem solving</a:t>
          </a:r>
          <a:endParaRPr lang="en-US" dirty="0"/>
        </a:p>
      </dgm:t>
    </dgm:pt>
    <dgm:pt modelId="{5C00274C-76A8-4E4C-9C4A-ADFA8386587F}" type="parTrans" cxnId="{31B96857-EC2A-F74F-9BA4-FBBAD146E963}">
      <dgm:prSet/>
      <dgm:spPr/>
      <dgm:t>
        <a:bodyPr/>
        <a:lstStyle/>
        <a:p>
          <a:endParaRPr lang="en-US"/>
        </a:p>
      </dgm:t>
    </dgm:pt>
    <dgm:pt modelId="{EC9680D7-A325-5F4F-BBF2-5D20ABF76F10}" type="sibTrans" cxnId="{31B96857-EC2A-F74F-9BA4-FBBAD146E963}">
      <dgm:prSet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</dgm:spPr>
      <dgm:t>
        <a:bodyPr/>
        <a:lstStyle/>
        <a:p>
          <a:endParaRPr lang="en-US"/>
        </a:p>
      </dgm:t>
    </dgm:pt>
    <dgm:pt modelId="{0E25045F-2872-4C42-86A6-BC69DD9B181A}" type="pres">
      <dgm:prSet presAssocID="{0A208DDD-D401-FD49-8B01-91F04065BA3D}" presName="Name0" presStyleCnt="0">
        <dgm:presLayoutVars>
          <dgm:chMax val="21"/>
          <dgm:chPref val="21"/>
        </dgm:presLayoutVars>
      </dgm:prSet>
      <dgm:spPr/>
      <dgm:t>
        <a:bodyPr/>
        <a:lstStyle/>
        <a:p>
          <a:endParaRPr lang="en-US"/>
        </a:p>
      </dgm:t>
    </dgm:pt>
    <dgm:pt modelId="{CB4C7804-3194-3742-803D-E1154AE6F7F2}" type="pres">
      <dgm:prSet presAssocID="{0DA21328-2B70-2440-B0CB-8DA67EC5A744}" presName="text1" presStyleCnt="0"/>
      <dgm:spPr/>
    </dgm:pt>
    <dgm:pt modelId="{93902E7E-7619-E441-82D8-A58F4FDCD59E}" type="pres">
      <dgm:prSet presAssocID="{0DA21328-2B70-2440-B0CB-8DA67EC5A744}" presName="textRepeatNode" presStyleLbl="alignNode1" presStyleIdx="0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0CA171C-E219-B64A-A46B-2FCC4516CAF0}" type="pres">
      <dgm:prSet presAssocID="{0DA21328-2B70-2440-B0CB-8DA67EC5A744}" presName="textaccent1" presStyleCnt="0"/>
      <dgm:spPr/>
    </dgm:pt>
    <dgm:pt modelId="{75002966-9833-D849-8807-2B11273B8C21}" type="pres">
      <dgm:prSet presAssocID="{0DA21328-2B70-2440-B0CB-8DA67EC5A744}" presName="accentRepeatNode" presStyleLbl="solidAlignAcc1" presStyleIdx="0" presStyleCnt="14"/>
      <dgm:spPr/>
    </dgm:pt>
    <dgm:pt modelId="{B2159607-914D-6F4F-A7C3-5150B4E7C514}" type="pres">
      <dgm:prSet presAssocID="{6C198E84-3192-1941-B387-397F13BC00EB}" presName="image1" presStyleCnt="0"/>
      <dgm:spPr/>
    </dgm:pt>
    <dgm:pt modelId="{E9104D86-357D-E141-B3FB-B8CA72D25A1E}" type="pres">
      <dgm:prSet presAssocID="{6C198E84-3192-1941-B387-397F13BC00EB}" presName="imageRepeatNode" presStyleLbl="alignAcc1" presStyleIdx="0" presStyleCnt="7" custAng="10800000"/>
      <dgm:spPr/>
      <dgm:t>
        <a:bodyPr/>
        <a:lstStyle/>
        <a:p>
          <a:endParaRPr lang="en-US"/>
        </a:p>
      </dgm:t>
    </dgm:pt>
    <dgm:pt modelId="{487F5985-3C84-5F42-B811-68299EE90245}" type="pres">
      <dgm:prSet presAssocID="{6C198E84-3192-1941-B387-397F13BC00EB}" presName="imageaccent1" presStyleCnt="0"/>
      <dgm:spPr/>
    </dgm:pt>
    <dgm:pt modelId="{DC8AF753-4679-8F49-9062-2B77B2561BE6}" type="pres">
      <dgm:prSet presAssocID="{6C198E84-3192-1941-B387-397F13BC00EB}" presName="accentRepeatNode" presStyleLbl="solidAlignAcc1" presStyleIdx="1" presStyleCnt="14"/>
      <dgm:spPr/>
    </dgm:pt>
    <dgm:pt modelId="{50C7A870-60B8-2D4B-8186-F8282064075C}" type="pres">
      <dgm:prSet presAssocID="{42C1831D-8515-724C-B654-5F3DA93C5B36}" presName="text2" presStyleCnt="0"/>
      <dgm:spPr/>
    </dgm:pt>
    <dgm:pt modelId="{402C0A2D-EEA5-B740-B019-F47DF57B1EC6}" type="pres">
      <dgm:prSet presAssocID="{42C1831D-8515-724C-B654-5F3DA93C5B36}" presName="textRepeatNode" presStyleLbl="alignNode1" presStyleIdx="1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B4A4197-0615-C745-B685-C5DA5118FAAE}" type="pres">
      <dgm:prSet presAssocID="{42C1831D-8515-724C-B654-5F3DA93C5B36}" presName="textaccent2" presStyleCnt="0"/>
      <dgm:spPr/>
    </dgm:pt>
    <dgm:pt modelId="{908DB782-5C03-D349-A7D6-2FB1D1F1EBFD}" type="pres">
      <dgm:prSet presAssocID="{42C1831D-8515-724C-B654-5F3DA93C5B36}" presName="accentRepeatNode" presStyleLbl="solidAlignAcc1" presStyleIdx="2" presStyleCnt="14"/>
      <dgm:spPr/>
    </dgm:pt>
    <dgm:pt modelId="{A9B843A3-8A6E-7C40-A49C-D91260D9FFDF}" type="pres">
      <dgm:prSet presAssocID="{BA4F2A64-6FD5-7544-B9B9-DFA486928C02}" presName="image2" presStyleCnt="0"/>
      <dgm:spPr/>
    </dgm:pt>
    <dgm:pt modelId="{A853CDF0-5529-3B46-AACE-9D5B1B5BC558}" type="pres">
      <dgm:prSet presAssocID="{BA4F2A64-6FD5-7544-B9B9-DFA486928C02}" presName="imageRepeatNode" presStyleLbl="alignAcc1" presStyleIdx="1" presStyleCnt="7" custAng="10800000"/>
      <dgm:spPr/>
      <dgm:t>
        <a:bodyPr/>
        <a:lstStyle/>
        <a:p>
          <a:endParaRPr lang="en-US"/>
        </a:p>
      </dgm:t>
    </dgm:pt>
    <dgm:pt modelId="{1BC4718D-1456-C947-8FD5-8BD66CBA10BE}" type="pres">
      <dgm:prSet presAssocID="{BA4F2A64-6FD5-7544-B9B9-DFA486928C02}" presName="imageaccent2" presStyleCnt="0"/>
      <dgm:spPr/>
    </dgm:pt>
    <dgm:pt modelId="{EEC35F09-D889-904E-90C3-9C031D0FEC0C}" type="pres">
      <dgm:prSet presAssocID="{BA4F2A64-6FD5-7544-B9B9-DFA486928C02}" presName="accentRepeatNode" presStyleLbl="solidAlignAcc1" presStyleIdx="3" presStyleCnt="14"/>
      <dgm:spPr/>
    </dgm:pt>
    <dgm:pt modelId="{C7F33477-1DC6-4F4A-A353-4A9F3D2A0E1D}" type="pres">
      <dgm:prSet presAssocID="{EE56CF04-47F5-4D4D-9DB9-9C476858917F}" presName="text3" presStyleCnt="0"/>
      <dgm:spPr/>
    </dgm:pt>
    <dgm:pt modelId="{7F355E62-AE48-3D4D-9D51-ADE3A4B5FFC1}" type="pres">
      <dgm:prSet presAssocID="{EE56CF04-47F5-4D4D-9DB9-9C476858917F}" presName="textRepeatNode" presStyleLbl="alignNode1" presStyleIdx="2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50F1A9A-9C64-FD42-A0B9-0F61908FF5BA}" type="pres">
      <dgm:prSet presAssocID="{EE56CF04-47F5-4D4D-9DB9-9C476858917F}" presName="textaccent3" presStyleCnt="0"/>
      <dgm:spPr/>
    </dgm:pt>
    <dgm:pt modelId="{10ECB82B-9805-2449-87F5-4C142255FA27}" type="pres">
      <dgm:prSet presAssocID="{EE56CF04-47F5-4D4D-9DB9-9C476858917F}" presName="accentRepeatNode" presStyleLbl="solidAlignAcc1" presStyleIdx="4" presStyleCnt="14"/>
      <dgm:spPr/>
    </dgm:pt>
    <dgm:pt modelId="{47F978C7-0841-064C-A3C6-419A88131B44}" type="pres">
      <dgm:prSet presAssocID="{80358A71-A0FA-E042-8934-6CFE41C31D9C}" presName="image3" presStyleCnt="0"/>
      <dgm:spPr/>
    </dgm:pt>
    <dgm:pt modelId="{23CEAC71-35A8-1F4E-82F4-272D419134D6}" type="pres">
      <dgm:prSet presAssocID="{80358A71-A0FA-E042-8934-6CFE41C31D9C}" presName="imageRepeatNode" presStyleLbl="alignAcc1" presStyleIdx="2" presStyleCnt="7"/>
      <dgm:spPr/>
      <dgm:t>
        <a:bodyPr/>
        <a:lstStyle/>
        <a:p>
          <a:endParaRPr lang="en-US"/>
        </a:p>
      </dgm:t>
    </dgm:pt>
    <dgm:pt modelId="{4F78A9F3-7A5C-2448-BB97-6D516F9AA7B9}" type="pres">
      <dgm:prSet presAssocID="{80358A71-A0FA-E042-8934-6CFE41C31D9C}" presName="imageaccent3" presStyleCnt="0"/>
      <dgm:spPr/>
    </dgm:pt>
    <dgm:pt modelId="{DF749EE8-5B56-4F48-AEC4-9739219E4486}" type="pres">
      <dgm:prSet presAssocID="{80358A71-A0FA-E042-8934-6CFE41C31D9C}" presName="accentRepeatNode" presStyleLbl="solidAlignAcc1" presStyleIdx="5" presStyleCnt="14"/>
      <dgm:spPr/>
    </dgm:pt>
    <dgm:pt modelId="{33344165-6960-3442-A4C9-84699F3EA69A}" type="pres">
      <dgm:prSet presAssocID="{DC5CBA6C-88E6-EF4F-940D-0DB1199B7999}" presName="text4" presStyleCnt="0"/>
      <dgm:spPr/>
    </dgm:pt>
    <dgm:pt modelId="{07E88B73-0E8C-9E4A-8A29-DCF0BE443D8C}" type="pres">
      <dgm:prSet presAssocID="{DC5CBA6C-88E6-EF4F-940D-0DB1199B7999}" presName="textRepeatNode" presStyleLbl="alignNode1" presStyleIdx="3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0F3653A-F485-9542-8428-EE910436098B}" type="pres">
      <dgm:prSet presAssocID="{DC5CBA6C-88E6-EF4F-940D-0DB1199B7999}" presName="textaccent4" presStyleCnt="0"/>
      <dgm:spPr/>
    </dgm:pt>
    <dgm:pt modelId="{C70EDCF2-58F1-4144-B0EB-5F4F3FA10658}" type="pres">
      <dgm:prSet presAssocID="{DC5CBA6C-88E6-EF4F-940D-0DB1199B7999}" presName="accentRepeatNode" presStyleLbl="solidAlignAcc1" presStyleIdx="6" presStyleCnt="14"/>
      <dgm:spPr/>
    </dgm:pt>
    <dgm:pt modelId="{F389BBE7-7566-E24E-868F-E6730914B0E3}" type="pres">
      <dgm:prSet presAssocID="{55FF7E80-7083-F248-A015-F1B788710688}" presName="image4" presStyleCnt="0"/>
      <dgm:spPr/>
    </dgm:pt>
    <dgm:pt modelId="{7A65EEF3-DB0C-954C-B1C1-E42CB578ACF3}" type="pres">
      <dgm:prSet presAssocID="{55FF7E80-7083-F248-A015-F1B788710688}" presName="imageRepeatNode" presStyleLbl="alignAcc1" presStyleIdx="3" presStyleCnt="7"/>
      <dgm:spPr/>
      <dgm:t>
        <a:bodyPr/>
        <a:lstStyle/>
        <a:p>
          <a:endParaRPr lang="en-US"/>
        </a:p>
      </dgm:t>
    </dgm:pt>
    <dgm:pt modelId="{AA353772-C82F-C24F-9A2A-54FFFFA7367F}" type="pres">
      <dgm:prSet presAssocID="{55FF7E80-7083-F248-A015-F1B788710688}" presName="imageaccent4" presStyleCnt="0"/>
      <dgm:spPr/>
    </dgm:pt>
    <dgm:pt modelId="{F4C60E21-FA05-0748-BB12-76BB16E8881E}" type="pres">
      <dgm:prSet presAssocID="{55FF7E80-7083-F248-A015-F1B788710688}" presName="accentRepeatNode" presStyleLbl="solidAlignAcc1" presStyleIdx="7" presStyleCnt="14"/>
      <dgm:spPr/>
    </dgm:pt>
    <dgm:pt modelId="{17245597-9E25-3F47-AD3D-B422B7FBD6AC}" type="pres">
      <dgm:prSet presAssocID="{1C0E7A1C-0A02-2049-95B1-38A6DA96F053}" presName="text5" presStyleCnt="0"/>
      <dgm:spPr/>
    </dgm:pt>
    <dgm:pt modelId="{350A184C-418E-E54D-A7AA-9C94983D9FFD}" type="pres">
      <dgm:prSet presAssocID="{1C0E7A1C-0A02-2049-95B1-38A6DA96F053}" presName="textRepeatNode" presStyleLbl="alignNode1" presStyleIdx="4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35ADD7A-DEE1-C342-99CC-EAF655988C4F}" type="pres">
      <dgm:prSet presAssocID="{1C0E7A1C-0A02-2049-95B1-38A6DA96F053}" presName="textaccent5" presStyleCnt="0"/>
      <dgm:spPr/>
    </dgm:pt>
    <dgm:pt modelId="{217FA2C5-9A6F-8242-AE08-3F1AE022F0E6}" type="pres">
      <dgm:prSet presAssocID="{1C0E7A1C-0A02-2049-95B1-38A6DA96F053}" presName="accentRepeatNode" presStyleLbl="solidAlignAcc1" presStyleIdx="8" presStyleCnt="14"/>
      <dgm:spPr/>
    </dgm:pt>
    <dgm:pt modelId="{8CE0AC4E-7127-0C4C-8433-8DE540FCFE4B}" type="pres">
      <dgm:prSet presAssocID="{8A58C679-BB30-DD49-9A43-DDA47FBA7119}" presName="image5" presStyleCnt="0"/>
      <dgm:spPr/>
    </dgm:pt>
    <dgm:pt modelId="{AABA347F-1A9F-8547-B270-B6BA6B66E681}" type="pres">
      <dgm:prSet presAssocID="{8A58C679-BB30-DD49-9A43-DDA47FBA7119}" presName="imageRepeatNode" presStyleLbl="alignAcc1" presStyleIdx="4" presStyleCnt="7"/>
      <dgm:spPr/>
      <dgm:t>
        <a:bodyPr/>
        <a:lstStyle/>
        <a:p>
          <a:endParaRPr lang="en-US"/>
        </a:p>
      </dgm:t>
    </dgm:pt>
    <dgm:pt modelId="{981E4B53-4AE7-C447-AC61-2B65272C3AE1}" type="pres">
      <dgm:prSet presAssocID="{8A58C679-BB30-DD49-9A43-DDA47FBA7119}" presName="imageaccent5" presStyleCnt="0"/>
      <dgm:spPr/>
    </dgm:pt>
    <dgm:pt modelId="{9DAFC5E3-B03F-FD4F-B737-791616CCA7DA}" type="pres">
      <dgm:prSet presAssocID="{8A58C679-BB30-DD49-9A43-DDA47FBA7119}" presName="accentRepeatNode" presStyleLbl="solidAlignAcc1" presStyleIdx="9" presStyleCnt="14"/>
      <dgm:spPr/>
    </dgm:pt>
    <dgm:pt modelId="{F892C546-AF25-514D-BE83-2FEE85DB3863}" type="pres">
      <dgm:prSet presAssocID="{10E85E02-454E-6047-9966-E83B567C84CF}" presName="text6" presStyleCnt="0"/>
      <dgm:spPr/>
    </dgm:pt>
    <dgm:pt modelId="{AE48BD21-0544-BD4D-9E83-AF13120DE68D}" type="pres">
      <dgm:prSet presAssocID="{10E85E02-454E-6047-9966-E83B567C84CF}" presName="textRepeatNode" presStyleLbl="alignNode1" presStyleIdx="5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9374CC6-F08E-6C40-8CED-3CE1F4563713}" type="pres">
      <dgm:prSet presAssocID="{10E85E02-454E-6047-9966-E83B567C84CF}" presName="textaccent6" presStyleCnt="0"/>
      <dgm:spPr/>
    </dgm:pt>
    <dgm:pt modelId="{175A87FA-658F-B24A-A0F7-7057755016A5}" type="pres">
      <dgm:prSet presAssocID="{10E85E02-454E-6047-9966-E83B567C84CF}" presName="accentRepeatNode" presStyleLbl="solidAlignAcc1" presStyleIdx="10" presStyleCnt="14"/>
      <dgm:spPr/>
    </dgm:pt>
    <dgm:pt modelId="{17716792-53D2-004C-A594-23D1FD6F2ED7}" type="pres">
      <dgm:prSet presAssocID="{59BDF500-2BE1-374A-962C-3BFA60F7B846}" presName="image6" presStyleCnt="0"/>
      <dgm:spPr/>
    </dgm:pt>
    <dgm:pt modelId="{FB8E3E35-0F99-DF44-BD52-1E29E0698EE9}" type="pres">
      <dgm:prSet presAssocID="{59BDF500-2BE1-374A-962C-3BFA60F7B846}" presName="imageRepeatNode" presStyleLbl="alignAcc1" presStyleIdx="5" presStyleCnt="7"/>
      <dgm:spPr/>
      <dgm:t>
        <a:bodyPr/>
        <a:lstStyle/>
        <a:p>
          <a:endParaRPr lang="en-US"/>
        </a:p>
      </dgm:t>
    </dgm:pt>
    <dgm:pt modelId="{21ECDE02-94CF-BA4B-A859-C5D4D1B67F51}" type="pres">
      <dgm:prSet presAssocID="{59BDF500-2BE1-374A-962C-3BFA60F7B846}" presName="imageaccent6" presStyleCnt="0"/>
      <dgm:spPr/>
    </dgm:pt>
    <dgm:pt modelId="{D0DC6D1F-102A-F340-9B80-572E75165A06}" type="pres">
      <dgm:prSet presAssocID="{59BDF500-2BE1-374A-962C-3BFA60F7B846}" presName="accentRepeatNode" presStyleLbl="solidAlignAcc1" presStyleIdx="11" presStyleCnt="14"/>
      <dgm:spPr/>
    </dgm:pt>
    <dgm:pt modelId="{428519EA-6606-D544-BDA1-C132DD9C0390}" type="pres">
      <dgm:prSet presAssocID="{72677DF8-5047-3C4D-BF9E-A28776E37821}" presName="text7" presStyleCnt="0"/>
      <dgm:spPr/>
    </dgm:pt>
    <dgm:pt modelId="{19A72B39-3E19-2849-B145-DDFF74269412}" type="pres">
      <dgm:prSet presAssocID="{72677DF8-5047-3C4D-BF9E-A28776E37821}" presName="textRepeatNode" presStyleLbl="alignNode1" presStyleIdx="6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9C3EA8B-0E7B-B242-A149-D1EC615ED112}" type="pres">
      <dgm:prSet presAssocID="{72677DF8-5047-3C4D-BF9E-A28776E37821}" presName="textaccent7" presStyleCnt="0"/>
      <dgm:spPr/>
    </dgm:pt>
    <dgm:pt modelId="{C9354656-7275-0342-B879-6743A09A83D8}" type="pres">
      <dgm:prSet presAssocID="{72677DF8-5047-3C4D-BF9E-A28776E37821}" presName="accentRepeatNode" presStyleLbl="solidAlignAcc1" presStyleIdx="12" presStyleCnt="14"/>
      <dgm:spPr/>
    </dgm:pt>
    <dgm:pt modelId="{920F33C1-384C-AA4C-819E-9C76C4D77C1E}" type="pres">
      <dgm:prSet presAssocID="{EC9680D7-A325-5F4F-BBF2-5D20ABF76F10}" presName="image7" presStyleCnt="0"/>
      <dgm:spPr/>
    </dgm:pt>
    <dgm:pt modelId="{00EFE8D0-0B94-D24B-9186-BECA76B0B9F1}" type="pres">
      <dgm:prSet presAssocID="{EC9680D7-A325-5F4F-BBF2-5D20ABF76F10}" presName="imageRepeatNode" presStyleLbl="alignAcc1" presStyleIdx="6" presStyleCnt="7"/>
      <dgm:spPr/>
      <dgm:t>
        <a:bodyPr/>
        <a:lstStyle/>
        <a:p>
          <a:endParaRPr lang="en-US"/>
        </a:p>
      </dgm:t>
    </dgm:pt>
    <dgm:pt modelId="{24479A3F-AB35-3D47-A06A-7BC5B4C6C7E4}" type="pres">
      <dgm:prSet presAssocID="{EC9680D7-A325-5F4F-BBF2-5D20ABF76F10}" presName="imageaccent7" presStyleCnt="0"/>
      <dgm:spPr/>
    </dgm:pt>
    <dgm:pt modelId="{9CC6B584-CD93-7449-A984-5D0DA0EE3677}" type="pres">
      <dgm:prSet presAssocID="{EC9680D7-A325-5F4F-BBF2-5D20ABF76F10}" presName="accentRepeatNode" presStyleLbl="solidAlignAcc1" presStyleIdx="13" presStyleCnt="14"/>
      <dgm:spPr/>
    </dgm:pt>
  </dgm:ptLst>
  <dgm:cxnLst>
    <dgm:cxn modelId="{8152820C-AD11-0148-A085-FBBCECF0EFEC}" type="presOf" srcId="{55FF7E80-7083-F248-A015-F1B788710688}" destId="{7A65EEF3-DB0C-954C-B1C1-E42CB578ACF3}" srcOrd="0" destOrd="0" presId="urn:microsoft.com/office/officeart/2008/layout/HexagonCluster"/>
    <dgm:cxn modelId="{8BE4D82A-3C54-FD4B-A788-39B7A438777F}" type="presOf" srcId="{1C0E7A1C-0A02-2049-95B1-38A6DA96F053}" destId="{350A184C-418E-E54D-A7AA-9C94983D9FFD}" srcOrd="0" destOrd="0" presId="urn:microsoft.com/office/officeart/2008/layout/HexagonCluster"/>
    <dgm:cxn modelId="{8E725716-3B86-F547-A1E2-A3630E38DAD1}" type="presOf" srcId="{EE56CF04-47F5-4D4D-9DB9-9C476858917F}" destId="{7F355E62-AE48-3D4D-9D51-ADE3A4B5FFC1}" srcOrd="0" destOrd="0" presId="urn:microsoft.com/office/officeart/2008/layout/HexagonCluster"/>
    <dgm:cxn modelId="{304CBB12-0830-AE48-AE2A-74918B6F169E}" type="presOf" srcId="{80358A71-A0FA-E042-8934-6CFE41C31D9C}" destId="{23CEAC71-35A8-1F4E-82F4-272D419134D6}" srcOrd="0" destOrd="0" presId="urn:microsoft.com/office/officeart/2008/layout/HexagonCluster"/>
    <dgm:cxn modelId="{B93CEAF3-C78B-5C44-8829-785971EF6411}" srcId="{0A208DDD-D401-FD49-8B01-91F04065BA3D}" destId="{1C0E7A1C-0A02-2049-95B1-38A6DA96F053}" srcOrd="4" destOrd="0" parTransId="{A0DE6F03-4E78-8947-9155-8412D76FB4B2}" sibTransId="{8A58C679-BB30-DD49-9A43-DDA47FBA7119}"/>
    <dgm:cxn modelId="{37D0BB1E-923A-1048-9992-8FF44F602488}" type="presOf" srcId="{EC9680D7-A325-5F4F-BBF2-5D20ABF76F10}" destId="{00EFE8D0-0B94-D24B-9186-BECA76B0B9F1}" srcOrd="0" destOrd="0" presId="urn:microsoft.com/office/officeart/2008/layout/HexagonCluster"/>
    <dgm:cxn modelId="{BF8E38C9-5200-D248-BBBE-FDE691B3D127}" type="presOf" srcId="{10E85E02-454E-6047-9966-E83B567C84CF}" destId="{AE48BD21-0544-BD4D-9E83-AF13120DE68D}" srcOrd="0" destOrd="0" presId="urn:microsoft.com/office/officeart/2008/layout/HexagonCluster"/>
    <dgm:cxn modelId="{157DAF93-C158-1343-B9ED-74AE4056E2DA}" type="presOf" srcId="{6C198E84-3192-1941-B387-397F13BC00EB}" destId="{E9104D86-357D-E141-B3FB-B8CA72D25A1E}" srcOrd="0" destOrd="0" presId="urn:microsoft.com/office/officeart/2008/layout/HexagonCluster"/>
    <dgm:cxn modelId="{1819A6F7-9C7E-A749-9572-3B1FD071274F}" type="presOf" srcId="{BA4F2A64-6FD5-7544-B9B9-DFA486928C02}" destId="{A853CDF0-5529-3B46-AACE-9D5B1B5BC558}" srcOrd="0" destOrd="0" presId="urn:microsoft.com/office/officeart/2008/layout/HexagonCluster"/>
    <dgm:cxn modelId="{EFAF232F-C355-2B47-9331-544D4FBD0063}" type="presOf" srcId="{72677DF8-5047-3C4D-BF9E-A28776E37821}" destId="{19A72B39-3E19-2849-B145-DDFF74269412}" srcOrd="0" destOrd="0" presId="urn:microsoft.com/office/officeart/2008/layout/HexagonCluster"/>
    <dgm:cxn modelId="{FF1507BB-2E70-0B45-9B6D-AD921832BEA2}" srcId="{0A208DDD-D401-FD49-8B01-91F04065BA3D}" destId="{EE56CF04-47F5-4D4D-9DB9-9C476858917F}" srcOrd="2" destOrd="0" parTransId="{283C9A9E-1A85-7F48-A5D7-70575C490B89}" sibTransId="{80358A71-A0FA-E042-8934-6CFE41C31D9C}"/>
    <dgm:cxn modelId="{E9AC6178-62C9-4A45-B066-CA245DDCADCA}" type="presOf" srcId="{59BDF500-2BE1-374A-962C-3BFA60F7B846}" destId="{FB8E3E35-0F99-DF44-BD52-1E29E0698EE9}" srcOrd="0" destOrd="0" presId="urn:microsoft.com/office/officeart/2008/layout/HexagonCluster"/>
    <dgm:cxn modelId="{73604616-B2BD-D24C-B3BC-CCF3B19679D6}" type="presOf" srcId="{42C1831D-8515-724C-B654-5F3DA93C5B36}" destId="{402C0A2D-EEA5-B740-B019-F47DF57B1EC6}" srcOrd="0" destOrd="0" presId="urn:microsoft.com/office/officeart/2008/layout/HexagonCluster"/>
    <dgm:cxn modelId="{31B96857-EC2A-F74F-9BA4-FBBAD146E963}" srcId="{0A208DDD-D401-FD49-8B01-91F04065BA3D}" destId="{72677DF8-5047-3C4D-BF9E-A28776E37821}" srcOrd="6" destOrd="0" parTransId="{5C00274C-76A8-4E4C-9C4A-ADFA8386587F}" sibTransId="{EC9680D7-A325-5F4F-BBF2-5D20ABF76F10}"/>
    <dgm:cxn modelId="{943C7CDA-D658-5843-90E3-B5F09298ABCF}" type="presOf" srcId="{0A208DDD-D401-FD49-8B01-91F04065BA3D}" destId="{0E25045F-2872-4C42-86A6-BC69DD9B181A}" srcOrd="0" destOrd="0" presId="urn:microsoft.com/office/officeart/2008/layout/HexagonCluster"/>
    <dgm:cxn modelId="{98B06A0A-7756-1940-9C64-2C45A28BEC53}" srcId="{0A208DDD-D401-FD49-8B01-91F04065BA3D}" destId="{0DA21328-2B70-2440-B0CB-8DA67EC5A744}" srcOrd="0" destOrd="0" parTransId="{449D632B-BCDE-0E4A-8425-010804AFDD16}" sibTransId="{6C198E84-3192-1941-B387-397F13BC00EB}"/>
    <dgm:cxn modelId="{E8C44FDE-4A69-274A-8528-44A8BDF3B843}" type="presOf" srcId="{DC5CBA6C-88E6-EF4F-940D-0DB1199B7999}" destId="{07E88B73-0E8C-9E4A-8A29-DCF0BE443D8C}" srcOrd="0" destOrd="0" presId="urn:microsoft.com/office/officeart/2008/layout/HexagonCluster"/>
    <dgm:cxn modelId="{602A0923-0FCC-434A-A096-4ED880686C9B}" srcId="{0A208DDD-D401-FD49-8B01-91F04065BA3D}" destId="{42C1831D-8515-724C-B654-5F3DA93C5B36}" srcOrd="1" destOrd="0" parTransId="{8DC2764C-F029-454A-B9C7-9C5F7E811047}" sibTransId="{BA4F2A64-6FD5-7544-B9B9-DFA486928C02}"/>
    <dgm:cxn modelId="{AA4666C1-A862-3E41-9A37-44332C9C0CE8}" srcId="{0A208DDD-D401-FD49-8B01-91F04065BA3D}" destId="{10E85E02-454E-6047-9966-E83B567C84CF}" srcOrd="5" destOrd="0" parTransId="{2E27F4EF-8305-6D4F-B356-EE51DCF68F36}" sibTransId="{59BDF500-2BE1-374A-962C-3BFA60F7B846}"/>
    <dgm:cxn modelId="{30DE976B-C792-A84C-8A81-1B9C9AD5D8BB}" srcId="{0A208DDD-D401-FD49-8B01-91F04065BA3D}" destId="{DC5CBA6C-88E6-EF4F-940D-0DB1199B7999}" srcOrd="3" destOrd="0" parTransId="{9767F160-B9A9-044F-85EF-17E6302E8582}" sibTransId="{55FF7E80-7083-F248-A015-F1B788710688}"/>
    <dgm:cxn modelId="{39CDAFE7-C65A-4845-91C8-61F77608DCF0}" type="presOf" srcId="{8A58C679-BB30-DD49-9A43-DDA47FBA7119}" destId="{AABA347F-1A9F-8547-B270-B6BA6B66E681}" srcOrd="0" destOrd="0" presId="urn:microsoft.com/office/officeart/2008/layout/HexagonCluster"/>
    <dgm:cxn modelId="{5FD35212-212A-8B46-A6B2-4F40493EA3C5}" type="presOf" srcId="{0DA21328-2B70-2440-B0CB-8DA67EC5A744}" destId="{93902E7E-7619-E441-82D8-A58F4FDCD59E}" srcOrd="0" destOrd="0" presId="urn:microsoft.com/office/officeart/2008/layout/HexagonCluster"/>
    <dgm:cxn modelId="{655FE9E9-10FA-8241-9EC0-DBC5E4A8CD9C}" type="presParOf" srcId="{0E25045F-2872-4C42-86A6-BC69DD9B181A}" destId="{CB4C7804-3194-3742-803D-E1154AE6F7F2}" srcOrd="0" destOrd="0" presId="urn:microsoft.com/office/officeart/2008/layout/HexagonCluster"/>
    <dgm:cxn modelId="{37A52CB4-BF67-A04E-8F63-E75A4A26B59B}" type="presParOf" srcId="{CB4C7804-3194-3742-803D-E1154AE6F7F2}" destId="{93902E7E-7619-E441-82D8-A58F4FDCD59E}" srcOrd="0" destOrd="0" presId="urn:microsoft.com/office/officeart/2008/layout/HexagonCluster"/>
    <dgm:cxn modelId="{E8DF149C-75F5-F14A-8E7D-5DB7B14206E4}" type="presParOf" srcId="{0E25045F-2872-4C42-86A6-BC69DD9B181A}" destId="{E0CA171C-E219-B64A-A46B-2FCC4516CAF0}" srcOrd="1" destOrd="0" presId="urn:microsoft.com/office/officeart/2008/layout/HexagonCluster"/>
    <dgm:cxn modelId="{ADE9C044-B313-CA4A-A1B4-09225E760AFC}" type="presParOf" srcId="{E0CA171C-E219-B64A-A46B-2FCC4516CAF0}" destId="{75002966-9833-D849-8807-2B11273B8C21}" srcOrd="0" destOrd="0" presId="urn:microsoft.com/office/officeart/2008/layout/HexagonCluster"/>
    <dgm:cxn modelId="{166BD9C4-C761-8540-B575-3379FF6D110A}" type="presParOf" srcId="{0E25045F-2872-4C42-86A6-BC69DD9B181A}" destId="{B2159607-914D-6F4F-A7C3-5150B4E7C514}" srcOrd="2" destOrd="0" presId="urn:microsoft.com/office/officeart/2008/layout/HexagonCluster"/>
    <dgm:cxn modelId="{E7BA577B-639C-A84E-962C-13E86BCCCBFC}" type="presParOf" srcId="{B2159607-914D-6F4F-A7C3-5150B4E7C514}" destId="{E9104D86-357D-E141-B3FB-B8CA72D25A1E}" srcOrd="0" destOrd="0" presId="urn:microsoft.com/office/officeart/2008/layout/HexagonCluster"/>
    <dgm:cxn modelId="{8DAAA4DB-97EE-9B4D-A494-45190942B4A2}" type="presParOf" srcId="{0E25045F-2872-4C42-86A6-BC69DD9B181A}" destId="{487F5985-3C84-5F42-B811-68299EE90245}" srcOrd="3" destOrd="0" presId="urn:microsoft.com/office/officeart/2008/layout/HexagonCluster"/>
    <dgm:cxn modelId="{57CE9C63-3A5D-0647-93A2-E6797C17495C}" type="presParOf" srcId="{487F5985-3C84-5F42-B811-68299EE90245}" destId="{DC8AF753-4679-8F49-9062-2B77B2561BE6}" srcOrd="0" destOrd="0" presId="urn:microsoft.com/office/officeart/2008/layout/HexagonCluster"/>
    <dgm:cxn modelId="{ED916548-46A5-D945-9C0C-7C1A06CD55D9}" type="presParOf" srcId="{0E25045F-2872-4C42-86A6-BC69DD9B181A}" destId="{50C7A870-60B8-2D4B-8186-F8282064075C}" srcOrd="4" destOrd="0" presId="urn:microsoft.com/office/officeart/2008/layout/HexagonCluster"/>
    <dgm:cxn modelId="{971EF66C-868D-9143-BB31-218596E5433F}" type="presParOf" srcId="{50C7A870-60B8-2D4B-8186-F8282064075C}" destId="{402C0A2D-EEA5-B740-B019-F47DF57B1EC6}" srcOrd="0" destOrd="0" presId="urn:microsoft.com/office/officeart/2008/layout/HexagonCluster"/>
    <dgm:cxn modelId="{D0DF3BDC-5E07-3C4B-87A0-B986CBA0BF3E}" type="presParOf" srcId="{0E25045F-2872-4C42-86A6-BC69DD9B181A}" destId="{4B4A4197-0615-C745-B685-C5DA5118FAAE}" srcOrd="5" destOrd="0" presId="urn:microsoft.com/office/officeart/2008/layout/HexagonCluster"/>
    <dgm:cxn modelId="{F2AA3919-8AC7-7344-8BA3-C919229805A0}" type="presParOf" srcId="{4B4A4197-0615-C745-B685-C5DA5118FAAE}" destId="{908DB782-5C03-D349-A7D6-2FB1D1F1EBFD}" srcOrd="0" destOrd="0" presId="urn:microsoft.com/office/officeart/2008/layout/HexagonCluster"/>
    <dgm:cxn modelId="{76A55959-867B-2B46-AE88-72A5B3206DB1}" type="presParOf" srcId="{0E25045F-2872-4C42-86A6-BC69DD9B181A}" destId="{A9B843A3-8A6E-7C40-A49C-D91260D9FFDF}" srcOrd="6" destOrd="0" presId="urn:microsoft.com/office/officeart/2008/layout/HexagonCluster"/>
    <dgm:cxn modelId="{D4AB3179-1DAF-9C40-8134-F4E442A18B3F}" type="presParOf" srcId="{A9B843A3-8A6E-7C40-A49C-D91260D9FFDF}" destId="{A853CDF0-5529-3B46-AACE-9D5B1B5BC558}" srcOrd="0" destOrd="0" presId="urn:microsoft.com/office/officeart/2008/layout/HexagonCluster"/>
    <dgm:cxn modelId="{CBA24CEE-3F3E-3A44-9FFF-350C84B11CA2}" type="presParOf" srcId="{0E25045F-2872-4C42-86A6-BC69DD9B181A}" destId="{1BC4718D-1456-C947-8FD5-8BD66CBA10BE}" srcOrd="7" destOrd="0" presId="urn:microsoft.com/office/officeart/2008/layout/HexagonCluster"/>
    <dgm:cxn modelId="{EBB016C3-EBFA-994C-9482-6100AADF73D6}" type="presParOf" srcId="{1BC4718D-1456-C947-8FD5-8BD66CBA10BE}" destId="{EEC35F09-D889-904E-90C3-9C031D0FEC0C}" srcOrd="0" destOrd="0" presId="urn:microsoft.com/office/officeart/2008/layout/HexagonCluster"/>
    <dgm:cxn modelId="{E2ECF6BB-2269-044A-82E4-B15FA797D952}" type="presParOf" srcId="{0E25045F-2872-4C42-86A6-BC69DD9B181A}" destId="{C7F33477-1DC6-4F4A-A353-4A9F3D2A0E1D}" srcOrd="8" destOrd="0" presId="urn:microsoft.com/office/officeart/2008/layout/HexagonCluster"/>
    <dgm:cxn modelId="{8D21529A-5759-EA46-B384-00BB1E4D1BBB}" type="presParOf" srcId="{C7F33477-1DC6-4F4A-A353-4A9F3D2A0E1D}" destId="{7F355E62-AE48-3D4D-9D51-ADE3A4B5FFC1}" srcOrd="0" destOrd="0" presId="urn:microsoft.com/office/officeart/2008/layout/HexagonCluster"/>
    <dgm:cxn modelId="{4A43AFE6-ECF2-404E-B4D0-6DC9ED377428}" type="presParOf" srcId="{0E25045F-2872-4C42-86A6-BC69DD9B181A}" destId="{350F1A9A-9C64-FD42-A0B9-0F61908FF5BA}" srcOrd="9" destOrd="0" presId="urn:microsoft.com/office/officeart/2008/layout/HexagonCluster"/>
    <dgm:cxn modelId="{F2C33BD6-A5EE-5B48-93B7-DD3B53A76D6E}" type="presParOf" srcId="{350F1A9A-9C64-FD42-A0B9-0F61908FF5BA}" destId="{10ECB82B-9805-2449-87F5-4C142255FA27}" srcOrd="0" destOrd="0" presId="urn:microsoft.com/office/officeart/2008/layout/HexagonCluster"/>
    <dgm:cxn modelId="{BE363D9E-A38E-494E-ACDD-8570D551B78E}" type="presParOf" srcId="{0E25045F-2872-4C42-86A6-BC69DD9B181A}" destId="{47F978C7-0841-064C-A3C6-419A88131B44}" srcOrd="10" destOrd="0" presId="urn:microsoft.com/office/officeart/2008/layout/HexagonCluster"/>
    <dgm:cxn modelId="{23D1DB57-AA47-6740-89EA-04EA07169831}" type="presParOf" srcId="{47F978C7-0841-064C-A3C6-419A88131B44}" destId="{23CEAC71-35A8-1F4E-82F4-272D419134D6}" srcOrd="0" destOrd="0" presId="urn:microsoft.com/office/officeart/2008/layout/HexagonCluster"/>
    <dgm:cxn modelId="{E26AEF54-B55B-1E46-A8DF-3F01E8A05F55}" type="presParOf" srcId="{0E25045F-2872-4C42-86A6-BC69DD9B181A}" destId="{4F78A9F3-7A5C-2448-BB97-6D516F9AA7B9}" srcOrd="11" destOrd="0" presId="urn:microsoft.com/office/officeart/2008/layout/HexagonCluster"/>
    <dgm:cxn modelId="{4534E386-0F33-8144-8680-8AE53F64EA57}" type="presParOf" srcId="{4F78A9F3-7A5C-2448-BB97-6D516F9AA7B9}" destId="{DF749EE8-5B56-4F48-AEC4-9739219E4486}" srcOrd="0" destOrd="0" presId="urn:microsoft.com/office/officeart/2008/layout/HexagonCluster"/>
    <dgm:cxn modelId="{D9DA6B23-244C-3045-83D6-8D19316652B6}" type="presParOf" srcId="{0E25045F-2872-4C42-86A6-BC69DD9B181A}" destId="{33344165-6960-3442-A4C9-84699F3EA69A}" srcOrd="12" destOrd="0" presId="urn:microsoft.com/office/officeart/2008/layout/HexagonCluster"/>
    <dgm:cxn modelId="{D0D425E7-4CCC-B44E-851C-A5CF268B1B40}" type="presParOf" srcId="{33344165-6960-3442-A4C9-84699F3EA69A}" destId="{07E88B73-0E8C-9E4A-8A29-DCF0BE443D8C}" srcOrd="0" destOrd="0" presId="urn:microsoft.com/office/officeart/2008/layout/HexagonCluster"/>
    <dgm:cxn modelId="{D5F574CB-8E4F-4040-BDB1-AF840C41A354}" type="presParOf" srcId="{0E25045F-2872-4C42-86A6-BC69DD9B181A}" destId="{30F3653A-F485-9542-8428-EE910436098B}" srcOrd="13" destOrd="0" presId="urn:microsoft.com/office/officeart/2008/layout/HexagonCluster"/>
    <dgm:cxn modelId="{F2DD7815-B6CE-334C-AA12-7FE425F3D00D}" type="presParOf" srcId="{30F3653A-F485-9542-8428-EE910436098B}" destId="{C70EDCF2-58F1-4144-B0EB-5F4F3FA10658}" srcOrd="0" destOrd="0" presId="urn:microsoft.com/office/officeart/2008/layout/HexagonCluster"/>
    <dgm:cxn modelId="{EE0C9468-D302-3041-927A-9CED475A2590}" type="presParOf" srcId="{0E25045F-2872-4C42-86A6-BC69DD9B181A}" destId="{F389BBE7-7566-E24E-868F-E6730914B0E3}" srcOrd="14" destOrd="0" presId="urn:microsoft.com/office/officeart/2008/layout/HexagonCluster"/>
    <dgm:cxn modelId="{50DAF771-5D11-784C-AE88-98F6E45AC4DB}" type="presParOf" srcId="{F389BBE7-7566-E24E-868F-E6730914B0E3}" destId="{7A65EEF3-DB0C-954C-B1C1-E42CB578ACF3}" srcOrd="0" destOrd="0" presId="urn:microsoft.com/office/officeart/2008/layout/HexagonCluster"/>
    <dgm:cxn modelId="{97BD9FBA-0762-AF45-97A0-A8FD873FA585}" type="presParOf" srcId="{0E25045F-2872-4C42-86A6-BC69DD9B181A}" destId="{AA353772-C82F-C24F-9A2A-54FFFFA7367F}" srcOrd="15" destOrd="0" presId="urn:microsoft.com/office/officeart/2008/layout/HexagonCluster"/>
    <dgm:cxn modelId="{500F48F7-E97A-BF48-87B6-0B2017E8D4B9}" type="presParOf" srcId="{AA353772-C82F-C24F-9A2A-54FFFFA7367F}" destId="{F4C60E21-FA05-0748-BB12-76BB16E8881E}" srcOrd="0" destOrd="0" presId="urn:microsoft.com/office/officeart/2008/layout/HexagonCluster"/>
    <dgm:cxn modelId="{2AFAD346-1D7E-9B4C-83AD-43B66DDFC098}" type="presParOf" srcId="{0E25045F-2872-4C42-86A6-BC69DD9B181A}" destId="{17245597-9E25-3F47-AD3D-B422B7FBD6AC}" srcOrd="16" destOrd="0" presId="urn:microsoft.com/office/officeart/2008/layout/HexagonCluster"/>
    <dgm:cxn modelId="{B5607FB0-49B2-1447-985A-B4889770DD63}" type="presParOf" srcId="{17245597-9E25-3F47-AD3D-B422B7FBD6AC}" destId="{350A184C-418E-E54D-A7AA-9C94983D9FFD}" srcOrd="0" destOrd="0" presId="urn:microsoft.com/office/officeart/2008/layout/HexagonCluster"/>
    <dgm:cxn modelId="{BE4ADC92-2179-0E4B-9546-4BFF971499DE}" type="presParOf" srcId="{0E25045F-2872-4C42-86A6-BC69DD9B181A}" destId="{F35ADD7A-DEE1-C342-99CC-EAF655988C4F}" srcOrd="17" destOrd="0" presId="urn:microsoft.com/office/officeart/2008/layout/HexagonCluster"/>
    <dgm:cxn modelId="{FF37D004-9577-E94B-ACD9-AA371C19061E}" type="presParOf" srcId="{F35ADD7A-DEE1-C342-99CC-EAF655988C4F}" destId="{217FA2C5-9A6F-8242-AE08-3F1AE022F0E6}" srcOrd="0" destOrd="0" presId="urn:microsoft.com/office/officeart/2008/layout/HexagonCluster"/>
    <dgm:cxn modelId="{EB112D3E-A520-864C-9A65-D6CC29179C08}" type="presParOf" srcId="{0E25045F-2872-4C42-86A6-BC69DD9B181A}" destId="{8CE0AC4E-7127-0C4C-8433-8DE540FCFE4B}" srcOrd="18" destOrd="0" presId="urn:microsoft.com/office/officeart/2008/layout/HexagonCluster"/>
    <dgm:cxn modelId="{D80984B6-7965-AF43-995D-18DF3DCCCC0A}" type="presParOf" srcId="{8CE0AC4E-7127-0C4C-8433-8DE540FCFE4B}" destId="{AABA347F-1A9F-8547-B270-B6BA6B66E681}" srcOrd="0" destOrd="0" presId="urn:microsoft.com/office/officeart/2008/layout/HexagonCluster"/>
    <dgm:cxn modelId="{58A13346-D936-B84E-BAFF-5677FC2ECC76}" type="presParOf" srcId="{0E25045F-2872-4C42-86A6-BC69DD9B181A}" destId="{981E4B53-4AE7-C447-AC61-2B65272C3AE1}" srcOrd="19" destOrd="0" presId="urn:microsoft.com/office/officeart/2008/layout/HexagonCluster"/>
    <dgm:cxn modelId="{6C2554A0-BCDF-8F40-9690-8F46AFB39FF9}" type="presParOf" srcId="{981E4B53-4AE7-C447-AC61-2B65272C3AE1}" destId="{9DAFC5E3-B03F-FD4F-B737-791616CCA7DA}" srcOrd="0" destOrd="0" presId="urn:microsoft.com/office/officeart/2008/layout/HexagonCluster"/>
    <dgm:cxn modelId="{73F2FCCA-8ECE-6B4E-9BB2-73ED1A20E164}" type="presParOf" srcId="{0E25045F-2872-4C42-86A6-BC69DD9B181A}" destId="{F892C546-AF25-514D-BE83-2FEE85DB3863}" srcOrd="20" destOrd="0" presId="urn:microsoft.com/office/officeart/2008/layout/HexagonCluster"/>
    <dgm:cxn modelId="{D11AA5C3-D53E-AB41-A0AD-381EC75A0CC8}" type="presParOf" srcId="{F892C546-AF25-514D-BE83-2FEE85DB3863}" destId="{AE48BD21-0544-BD4D-9E83-AF13120DE68D}" srcOrd="0" destOrd="0" presId="urn:microsoft.com/office/officeart/2008/layout/HexagonCluster"/>
    <dgm:cxn modelId="{157CE64D-24FF-0045-9388-C5A8E480874F}" type="presParOf" srcId="{0E25045F-2872-4C42-86A6-BC69DD9B181A}" destId="{39374CC6-F08E-6C40-8CED-3CE1F4563713}" srcOrd="21" destOrd="0" presId="urn:microsoft.com/office/officeart/2008/layout/HexagonCluster"/>
    <dgm:cxn modelId="{6379B291-9E70-8649-8236-B95AE2F09908}" type="presParOf" srcId="{39374CC6-F08E-6C40-8CED-3CE1F4563713}" destId="{175A87FA-658F-B24A-A0F7-7057755016A5}" srcOrd="0" destOrd="0" presId="urn:microsoft.com/office/officeart/2008/layout/HexagonCluster"/>
    <dgm:cxn modelId="{F9CEAAC3-3529-784B-BF14-9847A5B1A9FF}" type="presParOf" srcId="{0E25045F-2872-4C42-86A6-BC69DD9B181A}" destId="{17716792-53D2-004C-A594-23D1FD6F2ED7}" srcOrd="22" destOrd="0" presId="urn:microsoft.com/office/officeart/2008/layout/HexagonCluster"/>
    <dgm:cxn modelId="{71A98ED9-0B76-E743-913F-D8939E68098A}" type="presParOf" srcId="{17716792-53D2-004C-A594-23D1FD6F2ED7}" destId="{FB8E3E35-0F99-DF44-BD52-1E29E0698EE9}" srcOrd="0" destOrd="0" presId="urn:microsoft.com/office/officeart/2008/layout/HexagonCluster"/>
    <dgm:cxn modelId="{061D86F6-99F6-464E-8F9F-62FE6472B4B3}" type="presParOf" srcId="{0E25045F-2872-4C42-86A6-BC69DD9B181A}" destId="{21ECDE02-94CF-BA4B-A859-C5D4D1B67F51}" srcOrd="23" destOrd="0" presId="urn:microsoft.com/office/officeart/2008/layout/HexagonCluster"/>
    <dgm:cxn modelId="{1968B22D-5CF9-F545-BDBA-D83149410196}" type="presParOf" srcId="{21ECDE02-94CF-BA4B-A859-C5D4D1B67F51}" destId="{D0DC6D1F-102A-F340-9B80-572E75165A06}" srcOrd="0" destOrd="0" presId="urn:microsoft.com/office/officeart/2008/layout/HexagonCluster"/>
    <dgm:cxn modelId="{9A8DAAFD-1A60-3640-8EFA-0CECC6ADD217}" type="presParOf" srcId="{0E25045F-2872-4C42-86A6-BC69DD9B181A}" destId="{428519EA-6606-D544-BDA1-C132DD9C0390}" srcOrd="24" destOrd="0" presId="urn:microsoft.com/office/officeart/2008/layout/HexagonCluster"/>
    <dgm:cxn modelId="{ACE07A70-32E8-5143-8219-3FB843237102}" type="presParOf" srcId="{428519EA-6606-D544-BDA1-C132DD9C0390}" destId="{19A72B39-3E19-2849-B145-DDFF74269412}" srcOrd="0" destOrd="0" presId="urn:microsoft.com/office/officeart/2008/layout/HexagonCluster"/>
    <dgm:cxn modelId="{DA61C2E4-3F91-5542-BC91-3DA71972B1A9}" type="presParOf" srcId="{0E25045F-2872-4C42-86A6-BC69DD9B181A}" destId="{E9C3EA8B-0E7B-B242-A149-D1EC615ED112}" srcOrd="25" destOrd="0" presId="urn:microsoft.com/office/officeart/2008/layout/HexagonCluster"/>
    <dgm:cxn modelId="{BF6FC2D7-14D6-FA48-95A8-60774D5D0B8C}" type="presParOf" srcId="{E9C3EA8B-0E7B-B242-A149-D1EC615ED112}" destId="{C9354656-7275-0342-B879-6743A09A83D8}" srcOrd="0" destOrd="0" presId="urn:microsoft.com/office/officeart/2008/layout/HexagonCluster"/>
    <dgm:cxn modelId="{1BC770F0-FA6C-9E42-8AF4-AEFC995BDB33}" type="presParOf" srcId="{0E25045F-2872-4C42-86A6-BC69DD9B181A}" destId="{920F33C1-384C-AA4C-819E-9C76C4D77C1E}" srcOrd="26" destOrd="0" presId="urn:microsoft.com/office/officeart/2008/layout/HexagonCluster"/>
    <dgm:cxn modelId="{EBE12743-CB0E-CA40-853E-653961856D4B}" type="presParOf" srcId="{920F33C1-384C-AA4C-819E-9C76C4D77C1E}" destId="{00EFE8D0-0B94-D24B-9186-BECA76B0B9F1}" srcOrd="0" destOrd="0" presId="urn:microsoft.com/office/officeart/2008/layout/HexagonCluster"/>
    <dgm:cxn modelId="{20132869-C0DC-F946-A48F-CE4D596CD6E8}" type="presParOf" srcId="{0E25045F-2872-4C42-86A6-BC69DD9B181A}" destId="{24479A3F-AB35-3D47-A06A-7BC5B4C6C7E4}" srcOrd="27" destOrd="0" presId="urn:microsoft.com/office/officeart/2008/layout/HexagonCluster"/>
    <dgm:cxn modelId="{83C5C987-C11C-D64A-9E88-7724C0E0AFF1}" type="presParOf" srcId="{24479A3F-AB35-3D47-A06A-7BC5B4C6C7E4}" destId="{9CC6B584-CD93-7449-A984-5D0DA0EE3677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902E7E-7619-E441-82D8-A58F4FDCD59E}">
      <dsp:nvSpPr>
        <dsp:cNvPr id="0" name=""/>
        <dsp:cNvSpPr/>
      </dsp:nvSpPr>
      <dsp:spPr>
        <a:xfrm>
          <a:off x="1530527" y="2380584"/>
          <a:ext cx="1668593" cy="1432779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6510" rIns="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Critical thinking</a:t>
          </a:r>
          <a:endParaRPr lang="en-US" sz="1300" kern="1200" dirty="0"/>
        </a:p>
      </dsp:txBody>
      <dsp:txXfrm>
        <a:off x="1788975" y="2602507"/>
        <a:ext cx="1151697" cy="988933"/>
      </dsp:txXfrm>
    </dsp:sp>
    <dsp:sp modelId="{75002966-9833-D849-8807-2B11273B8C21}">
      <dsp:nvSpPr>
        <dsp:cNvPr id="0" name=""/>
        <dsp:cNvSpPr/>
      </dsp:nvSpPr>
      <dsp:spPr>
        <a:xfrm>
          <a:off x="1570339" y="3021095"/>
          <a:ext cx="194639" cy="167958"/>
        </a:xfrm>
        <a:prstGeom prst="hexagon">
          <a:avLst>
            <a:gd name="adj" fmla="val 25000"/>
            <a:gd name="vf" fmla="val 115470"/>
          </a:avLst>
        </a:prstGeom>
        <a:solidFill>
          <a:schemeClr val="lt2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104D86-357D-E141-B3FB-B8CA72D25A1E}">
      <dsp:nvSpPr>
        <dsp:cNvPr id="0" name=""/>
        <dsp:cNvSpPr/>
      </dsp:nvSpPr>
      <dsp:spPr>
        <a:xfrm rot="10800000">
          <a:off x="94616" y="1588316"/>
          <a:ext cx="1668593" cy="1432779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8AF753-4679-8F49-9062-2B77B2561BE6}">
      <dsp:nvSpPr>
        <dsp:cNvPr id="0" name=""/>
        <dsp:cNvSpPr/>
      </dsp:nvSpPr>
      <dsp:spPr>
        <a:xfrm>
          <a:off x="1237682" y="2830994"/>
          <a:ext cx="194639" cy="167958"/>
        </a:xfrm>
        <a:prstGeom prst="hexagon">
          <a:avLst>
            <a:gd name="adj" fmla="val 25000"/>
            <a:gd name="vf" fmla="val 115470"/>
          </a:avLst>
        </a:prstGeom>
        <a:solidFill>
          <a:schemeClr val="lt2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02C0A2D-EEA5-B740-B019-F47DF57B1EC6}">
      <dsp:nvSpPr>
        <dsp:cNvPr id="0" name=""/>
        <dsp:cNvSpPr/>
      </dsp:nvSpPr>
      <dsp:spPr>
        <a:xfrm>
          <a:off x="2966438" y="1583995"/>
          <a:ext cx="1668593" cy="1432779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6510" rIns="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Creative thinking</a:t>
          </a:r>
          <a:endParaRPr lang="en-US" sz="1300" kern="1200" dirty="0"/>
        </a:p>
      </dsp:txBody>
      <dsp:txXfrm>
        <a:off x="3224886" y="1805918"/>
        <a:ext cx="1151697" cy="988933"/>
      </dsp:txXfrm>
    </dsp:sp>
    <dsp:sp modelId="{908DB782-5C03-D349-A7D6-2FB1D1F1EBFD}">
      <dsp:nvSpPr>
        <dsp:cNvPr id="0" name=""/>
        <dsp:cNvSpPr/>
      </dsp:nvSpPr>
      <dsp:spPr>
        <a:xfrm>
          <a:off x="4114812" y="2823433"/>
          <a:ext cx="194639" cy="167958"/>
        </a:xfrm>
        <a:prstGeom prst="hexagon">
          <a:avLst>
            <a:gd name="adj" fmla="val 25000"/>
            <a:gd name="vf" fmla="val 115470"/>
          </a:avLst>
        </a:prstGeom>
        <a:solidFill>
          <a:schemeClr val="lt2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53CDF0-5529-3B46-AACE-9D5B1B5BC558}">
      <dsp:nvSpPr>
        <dsp:cNvPr id="0" name=""/>
        <dsp:cNvSpPr/>
      </dsp:nvSpPr>
      <dsp:spPr>
        <a:xfrm rot="10800000">
          <a:off x="4401464" y="2377344"/>
          <a:ext cx="1668593" cy="1432779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C35F09-D889-904E-90C3-9C031D0FEC0C}">
      <dsp:nvSpPr>
        <dsp:cNvPr id="0" name=""/>
        <dsp:cNvSpPr/>
      </dsp:nvSpPr>
      <dsp:spPr>
        <a:xfrm>
          <a:off x="4442161" y="3015154"/>
          <a:ext cx="194639" cy="167958"/>
        </a:xfrm>
        <a:prstGeom prst="hexagon">
          <a:avLst>
            <a:gd name="adj" fmla="val 25000"/>
            <a:gd name="vf" fmla="val 115470"/>
          </a:avLst>
        </a:prstGeom>
        <a:solidFill>
          <a:schemeClr val="lt2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355E62-AE48-3D4D-9D51-ADE3A4B5FFC1}">
      <dsp:nvSpPr>
        <dsp:cNvPr id="0" name=""/>
        <dsp:cNvSpPr/>
      </dsp:nvSpPr>
      <dsp:spPr>
        <a:xfrm>
          <a:off x="1530527" y="796588"/>
          <a:ext cx="1668593" cy="1432779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6510" rIns="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Written communication</a:t>
          </a:r>
          <a:endParaRPr lang="en-US" sz="1300" kern="1200" dirty="0"/>
        </a:p>
      </dsp:txBody>
      <dsp:txXfrm>
        <a:off x="1788975" y="1018511"/>
        <a:ext cx="1151697" cy="988933"/>
      </dsp:txXfrm>
    </dsp:sp>
    <dsp:sp modelId="{10ECB82B-9805-2449-87F5-4C142255FA27}">
      <dsp:nvSpPr>
        <dsp:cNvPr id="0" name=""/>
        <dsp:cNvSpPr/>
      </dsp:nvSpPr>
      <dsp:spPr>
        <a:xfrm>
          <a:off x="2666515" y="816030"/>
          <a:ext cx="194639" cy="167958"/>
        </a:xfrm>
        <a:prstGeom prst="hexagon">
          <a:avLst>
            <a:gd name="adj" fmla="val 25000"/>
            <a:gd name="vf" fmla="val 115470"/>
          </a:avLst>
        </a:prstGeom>
        <a:solidFill>
          <a:schemeClr val="lt2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CEAC71-35A8-1F4E-82F4-272D419134D6}">
      <dsp:nvSpPr>
        <dsp:cNvPr id="0" name=""/>
        <dsp:cNvSpPr/>
      </dsp:nvSpPr>
      <dsp:spPr>
        <a:xfrm>
          <a:off x="2966438" y="0"/>
          <a:ext cx="1668593" cy="1432779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749EE8-5B56-4F48-AEC4-9739219E4486}">
      <dsp:nvSpPr>
        <dsp:cNvPr id="0" name=""/>
        <dsp:cNvSpPr/>
      </dsp:nvSpPr>
      <dsp:spPr>
        <a:xfrm>
          <a:off x="3013328" y="634570"/>
          <a:ext cx="194639" cy="167958"/>
        </a:xfrm>
        <a:prstGeom prst="hexagon">
          <a:avLst>
            <a:gd name="adj" fmla="val 25000"/>
            <a:gd name="vf" fmla="val 115470"/>
          </a:avLst>
        </a:prstGeom>
        <a:solidFill>
          <a:schemeClr val="lt2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E88B73-0E8C-9E4A-8A29-DCF0BE443D8C}">
      <dsp:nvSpPr>
        <dsp:cNvPr id="0" name=""/>
        <dsp:cNvSpPr/>
      </dsp:nvSpPr>
      <dsp:spPr>
        <a:xfrm>
          <a:off x="4401464" y="793348"/>
          <a:ext cx="1668593" cy="1432779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6510" rIns="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Oral communication</a:t>
          </a:r>
          <a:endParaRPr lang="en-US" sz="1300" kern="1200" dirty="0"/>
        </a:p>
      </dsp:txBody>
      <dsp:txXfrm>
        <a:off x="4659912" y="1015271"/>
        <a:ext cx="1151697" cy="988933"/>
      </dsp:txXfrm>
    </dsp:sp>
    <dsp:sp modelId="{C70EDCF2-58F1-4144-B0EB-5F4F3FA10658}">
      <dsp:nvSpPr>
        <dsp:cNvPr id="0" name=""/>
        <dsp:cNvSpPr/>
      </dsp:nvSpPr>
      <dsp:spPr>
        <a:xfrm>
          <a:off x="5845337" y="1428458"/>
          <a:ext cx="194639" cy="167958"/>
        </a:xfrm>
        <a:prstGeom prst="hexagon">
          <a:avLst>
            <a:gd name="adj" fmla="val 25000"/>
            <a:gd name="vf" fmla="val 115470"/>
          </a:avLst>
        </a:prstGeom>
        <a:solidFill>
          <a:schemeClr val="lt2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65EEF3-DB0C-954C-B1C1-E42CB578ACF3}">
      <dsp:nvSpPr>
        <dsp:cNvPr id="0" name=""/>
        <dsp:cNvSpPr/>
      </dsp:nvSpPr>
      <dsp:spPr>
        <a:xfrm>
          <a:off x="5837374" y="1599117"/>
          <a:ext cx="1668593" cy="1432779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C60E21-FA05-0748-BB12-76BB16E8881E}">
      <dsp:nvSpPr>
        <dsp:cNvPr id="0" name=""/>
        <dsp:cNvSpPr/>
      </dsp:nvSpPr>
      <dsp:spPr>
        <a:xfrm>
          <a:off x="6162954" y="1624500"/>
          <a:ext cx="194639" cy="167958"/>
        </a:xfrm>
        <a:prstGeom prst="hexagon">
          <a:avLst>
            <a:gd name="adj" fmla="val 25000"/>
            <a:gd name="vf" fmla="val 115470"/>
          </a:avLst>
        </a:prstGeom>
        <a:solidFill>
          <a:schemeClr val="lt2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0A184C-418E-E54D-A7AA-9C94983D9FFD}">
      <dsp:nvSpPr>
        <dsp:cNvPr id="0" name=""/>
        <dsp:cNvSpPr/>
      </dsp:nvSpPr>
      <dsp:spPr>
        <a:xfrm>
          <a:off x="5837374" y="15121"/>
          <a:ext cx="1668593" cy="1432779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6510" rIns="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Information literacy</a:t>
          </a:r>
          <a:endParaRPr lang="en-US" sz="1300" kern="1200" dirty="0"/>
        </a:p>
      </dsp:txBody>
      <dsp:txXfrm>
        <a:off x="6095822" y="237044"/>
        <a:ext cx="1151697" cy="988933"/>
      </dsp:txXfrm>
    </dsp:sp>
    <dsp:sp modelId="{217FA2C5-9A6F-8242-AE08-3F1AE022F0E6}">
      <dsp:nvSpPr>
        <dsp:cNvPr id="0" name=""/>
        <dsp:cNvSpPr/>
      </dsp:nvSpPr>
      <dsp:spPr>
        <a:xfrm>
          <a:off x="7281248" y="657253"/>
          <a:ext cx="194639" cy="167958"/>
        </a:xfrm>
        <a:prstGeom prst="hexagon">
          <a:avLst>
            <a:gd name="adj" fmla="val 25000"/>
            <a:gd name="vf" fmla="val 115470"/>
          </a:avLst>
        </a:prstGeom>
        <a:solidFill>
          <a:schemeClr val="lt2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BA347F-1A9F-8547-B270-B6BA6B66E681}">
      <dsp:nvSpPr>
        <dsp:cNvPr id="0" name=""/>
        <dsp:cNvSpPr/>
      </dsp:nvSpPr>
      <dsp:spPr>
        <a:xfrm>
          <a:off x="7273285" y="814410"/>
          <a:ext cx="1668593" cy="1432779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AFC5E3-B03F-FD4F-B737-791616CCA7DA}">
      <dsp:nvSpPr>
        <dsp:cNvPr id="0" name=""/>
        <dsp:cNvSpPr/>
      </dsp:nvSpPr>
      <dsp:spPr>
        <a:xfrm>
          <a:off x="7605942" y="846274"/>
          <a:ext cx="194639" cy="167958"/>
        </a:xfrm>
        <a:prstGeom prst="hexagon">
          <a:avLst>
            <a:gd name="adj" fmla="val 25000"/>
            <a:gd name="vf" fmla="val 115470"/>
          </a:avLst>
        </a:prstGeom>
        <a:solidFill>
          <a:schemeClr val="lt2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48BD21-0544-BD4D-9E83-AF13120DE68D}">
      <dsp:nvSpPr>
        <dsp:cNvPr id="0" name=""/>
        <dsp:cNvSpPr/>
      </dsp:nvSpPr>
      <dsp:spPr>
        <a:xfrm>
          <a:off x="7273285" y="2395706"/>
          <a:ext cx="1668593" cy="1432779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6510" rIns="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Teamwork</a:t>
          </a:r>
          <a:endParaRPr lang="en-US" sz="1300" kern="1200" dirty="0"/>
        </a:p>
      </dsp:txBody>
      <dsp:txXfrm>
        <a:off x="7531733" y="2617629"/>
        <a:ext cx="1151697" cy="988933"/>
      </dsp:txXfrm>
    </dsp:sp>
    <dsp:sp modelId="{175A87FA-658F-B24A-A0F7-7057755016A5}">
      <dsp:nvSpPr>
        <dsp:cNvPr id="0" name=""/>
        <dsp:cNvSpPr/>
      </dsp:nvSpPr>
      <dsp:spPr>
        <a:xfrm>
          <a:off x="7604173" y="3650805"/>
          <a:ext cx="194639" cy="167958"/>
        </a:xfrm>
        <a:prstGeom prst="hexagon">
          <a:avLst>
            <a:gd name="adj" fmla="val 25000"/>
            <a:gd name="vf" fmla="val 115470"/>
          </a:avLst>
        </a:prstGeom>
        <a:solidFill>
          <a:schemeClr val="lt2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8E3E35-0F99-DF44-BD52-1E29E0698EE9}">
      <dsp:nvSpPr>
        <dsp:cNvPr id="0" name=""/>
        <dsp:cNvSpPr/>
      </dsp:nvSpPr>
      <dsp:spPr>
        <a:xfrm>
          <a:off x="5837374" y="3180413"/>
          <a:ext cx="1668593" cy="1432779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7000" b="-37000"/>
          </a:stretch>
        </a:blip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DC6D1F-102A-F340-9B80-572E75165A06}">
      <dsp:nvSpPr>
        <dsp:cNvPr id="0" name=""/>
        <dsp:cNvSpPr/>
      </dsp:nvSpPr>
      <dsp:spPr>
        <a:xfrm>
          <a:off x="7294519" y="3809043"/>
          <a:ext cx="194639" cy="167958"/>
        </a:xfrm>
        <a:prstGeom prst="hexagon">
          <a:avLst>
            <a:gd name="adj" fmla="val 25000"/>
            <a:gd name="vf" fmla="val 115470"/>
          </a:avLst>
        </a:prstGeom>
        <a:solidFill>
          <a:schemeClr val="lt2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A72B39-3E19-2849-B145-DDFF74269412}">
      <dsp:nvSpPr>
        <dsp:cNvPr id="0" name=""/>
        <dsp:cNvSpPr/>
      </dsp:nvSpPr>
      <dsp:spPr>
        <a:xfrm>
          <a:off x="2964668" y="3171232"/>
          <a:ext cx="1668593" cy="1432779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6510" rIns="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Problem solving</a:t>
          </a:r>
          <a:endParaRPr lang="en-US" sz="1300" kern="1200" dirty="0"/>
        </a:p>
      </dsp:txBody>
      <dsp:txXfrm>
        <a:off x="3223116" y="3393155"/>
        <a:ext cx="1151697" cy="988933"/>
      </dsp:txXfrm>
    </dsp:sp>
    <dsp:sp modelId="{C9354656-7275-0342-B879-6743A09A83D8}">
      <dsp:nvSpPr>
        <dsp:cNvPr id="0" name=""/>
        <dsp:cNvSpPr/>
      </dsp:nvSpPr>
      <dsp:spPr>
        <a:xfrm>
          <a:off x="3012443" y="3806342"/>
          <a:ext cx="194639" cy="167958"/>
        </a:xfrm>
        <a:prstGeom prst="hexagon">
          <a:avLst>
            <a:gd name="adj" fmla="val 25000"/>
            <a:gd name="vf" fmla="val 115470"/>
          </a:avLst>
        </a:prstGeom>
        <a:solidFill>
          <a:schemeClr val="lt2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0EFE8D0-0B94-D24B-9186-BECA76B0B9F1}">
      <dsp:nvSpPr>
        <dsp:cNvPr id="0" name=""/>
        <dsp:cNvSpPr/>
      </dsp:nvSpPr>
      <dsp:spPr>
        <a:xfrm>
          <a:off x="1529642" y="3967820"/>
          <a:ext cx="1668593" cy="1432779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C6B584-CD93-7449-A984-5D0DA0EE3677}">
      <dsp:nvSpPr>
        <dsp:cNvPr id="0" name=""/>
        <dsp:cNvSpPr/>
      </dsp:nvSpPr>
      <dsp:spPr>
        <a:xfrm>
          <a:off x="2664746" y="3987803"/>
          <a:ext cx="194639" cy="167958"/>
        </a:xfrm>
        <a:prstGeom prst="hexagon">
          <a:avLst>
            <a:gd name="adj" fmla="val 25000"/>
            <a:gd name="vf" fmla="val 115470"/>
          </a:avLst>
        </a:prstGeom>
        <a:solidFill>
          <a:schemeClr val="lt2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A00ACC-A12A-4DA4-940E-58D69F363DA2}" type="datetimeFigureOut">
              <a:rPr lang="en-CA" smtClean="0"/>
              <a:t>18-10-09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A1CB02-0D7D-4707-AB4E-D64B6C69F8B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323433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D09EA6E-6DDA-48CC-9ABE-09439E9F3133}" type="datetimeFigureOut">
              <a:rPr lang="en-CA" smtClean="0"/>
              <a:t>18-10-09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6A9047E-81FB-42A9-B99D-CD720BE77F8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851541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5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609600"/>
            <a:ext cx="9144000" cy="2308225"/>
          </a:xfrm>
        </p:spPr>
        <p:txBody>
          <a:bodyPr lIns="640080" tIns="91440" rIns="640080" bIns="91440" anchor="ctr" anchorCtr="0">
            <a:normAutofit/>
          </a:bodyPr>
          <a:lstStyle>
            <a:lvl1pPr algn="l">
              <a:defRPr sz="4000" b="1"/>
            </a:lvl1pPr>
          </a:lstStyle>
          <a:p>
            <a:r>
              <a:rPr lang="en-CA" smtClean="0"/>
              <a:t>Click to edit Master title style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2906821"/>
            <a:ext cx="9144000" cy="1752600"/>
          </a:xfrm>
          <a:gradFill flip="none" rotWithShape="1">
            <a:gsLst>
              <a:gs pos="0">
                <a:srgbClr val="002A5C"/>
              </a:gs>
              <a:gs pos="100000">
                <a:srgbClr val="FFD240"/>
              </a:gs>
            </a:gsLst>
            <a:lin ang="0" scaled="1"/>
            <a:tileRect/>
          </a:gradFill>
        </p:spPr>
        <p:txBody>
          <a:bodyPr lIns="640080" tIns="137160" rIns="640080" bIns="137160">
            <a:noAutofit/>
          </a:bodyPr>
          <a:lstStyle>
            <a:lvl1pPr marL="0" indent="0" algn="l">
              <a:buNone/>
              <a:defRPr sz="250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 smtClean="0"/>
              <a:t>Click to edit Master subtitle style</a:t>
            </a:r>
            <a:endParaRPr lang="en-CA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>
          <a:xfrm>
            <a:off x="590550" y="4787900"/>
            <a:ext cx="2457450" cy="365125"/>
          </a:xfrm>
          <a:prstGeom prst="rect">
            <a:avLst/>
          </a:prstGeom>
        </p:spPr>
        <p:txBody>
          <a:bodyPr/>
          <a:lstStyle>
            <a:lvl1pPr>
              <a:defRPr sz="1600" b="0">
                <a:solidFill>
                  <a:schemeClr val="bg1"/>
                </a:solidFill>
              </a:defRPr>
            </a:lvl1pPr>
          </a:lstStyle>
          <a:p>
            <a:fld id="{2FFEF0AE-4375-4783-B226-2533FFDCA094}" type="datetime4">
              <a:rPr lang="en-US" smtClean="0"/>
              <a:t>October 9, 2018</a:t>
            </a:fld>
            <a:endParaRPr lang="en-CA" dirty="0"/>
          </a:p>
        </p:txBody>
      </p:sp>
      <p:pic>
        <p:nvPicPr>
          <p:cNvPr id="9" name="Picture 2" descr="\\VAULT13\HOME13$\leeseo17\Settings.MDS\My Desktop\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156" y="5893006"/>
            <a:ext cx="1611778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104" y="5135494"/>
            <a:ext cx="2562280" cy="720000"/>
          </a:xfrm>
          <a:prstGeom prst="rect">
            <a:avLst/>
          </a:prstGeom>
        </p:spPr>
      </p:pic>
      <p:pic>
        <p:nvPicPr>
          <p:cNvPr id="5" name="Picture 4" descr="universityLogoLarge_p196fotbg811fi1omo1vs1vn6155l4.png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59" b="30042"/>
          <a:stretch/>
        </p:blipFill>
        <p:spPr>
          <a:xfrm>
            <a:off x="5838949" y="4979536"/>
            <a:ext cx="2562281" cy="1024870"/>
          </a:xfrm>
          <a:prstGeom prst="rect">
            <a:avLst/>
          </a:prstGeom>
        </p:spPr>
      </p:pic>
      <p:pic>
        <p:nvPicPr>
          <p:cNvPr id="8" name="Picture 7" descr="universityofwaterloo_logo_horiz_rgb_1-350x140.jp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168" y="5915286"/>
            <a:ext cx="2356786" cy="942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501255"/>
      </p:ext>
    </p:extLst>
  </p:cSld>
  <p:clrMapOvr>
    <a:masterClrMapping/>
  </p:clrMapOvr>
  <p:hf sldNum="0" hdr="0" ft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609600"/>
            <a:ext cx="9144000" cy="2308225"/>
          </a:xfrm>
        </p:spPr>
        <p:txBody>
          <a:bodyPr lIns="640080" tIns="91440" rIns="640080" bIns="91440" anchor="ctr" anchorCtr="0">
            <a:normAutofit/>
          </a:bodyPr>
          <a:lstStyle>
            <a:lvl1pPr algn="l">
              <a:defRPr sz="4000" b="1"/>
            </a:lvl1pPr>
          </a:lstStyle>
          <a:p>
            <a:r>
              <a:rPr lang="en-CA" smtClean="0"/>
              <a:t>Click to edit Master title style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2" y="3508375"/>
            <a:ext cx="6400800" cy="1752600"/>
          </a:xfrm>
          <a:gradFill>
            <a:gsLst>
              <a:gs pos="0">
                <a:srgbClr val="002A5C"/>
              </a:gs>
              <a:gs pos="55000">
                <a:srgbClr val="003069"/>
              </a:gs>
              <a:gs pos="39000">
                <a:srgbClr val="002E64"/>
              </a:gs>
              <a:gs pos="73000">
                <a:srgbClr val="002A5C"/>
              </a:gs>
              <a:gs pos="100000">
                <a:srgbClr val="001E42"/>
              </a:gs>
            </a:gsLst>
            <a:lin ang="5400000" scaled="0"/>
          </a:gradFill>
        </p:spPr>
        <p:txBody>
          <a:bodyPr lIns="640080" tIns="137160" rIns="640080" bIns="137160">
            <a:noAutofit/>
          </a:bodyPr>
          <a:lstStyle>
            <a:lvl1pPr marL="0" indent="0" algn="l">
              <a:buNone/>
              <a:defRPr sz="250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 smtClean="0"/>
              <a:t>Click to edit Master subtitle style</a:t>
            </a:r>
            <a:endParaRPr lang="en-CA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>
          <a:xfrm>
            <a:off x="590550" y="4787900"/>
            <a:ext cx="2457450" cy="365125"/>
          </a:xfrm>
          <a:prstGeom prst="rect">
            <a:avLst/>
          </a:prstGeom>
        </p:spPr>
        <p:txBody>
          <a:bodyPr/>
          <a:lstStyle>
            <a:lvl1pPr>
              <a:defRPr sz="1600" b="0">
                <a:solidFill>
                  <a:schemeClr val="bg1"/>
                </a:solidFill>
              </a:defRPr>
            </a:lvl1pPr>
          </a:lstStyle>
          <a:p>
            <a:fld id="{6E3CBEE9-5F46-4FD7-AE06-6D3B76459D1D}" type="datetime4">
              <a:rPr lang="en-US" smtClean="0"/>
              <a:t>October 9, 2018</a:t>
            </a:fld>
            <a:endParaRPr lang="en-CA" dirty="0"/>
          </a:p>
        </p:txBody>
      </p:sp>
      <p:pic>
        <p:nvPicPr>
          <p:cNvPr id="9" name="Picture 2" descr="\\VAULT13\HOME13$\leeseo17\Settings.MDS\My Desktop\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695" y="5683406"/>
            <a:ext cx="1997105" cy="892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400800" y="3505200"/>
            <a:ext cx="2743200" cy="1755648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en-CA" smtClean="0"/>
              <a:t>Drag picture to placeholder or click icon to add</a:t>
            </a:r>
            <a:endParaRPr lang="en-CA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4391" y="5749409"/>
            <a:ext cx="2801479" cy="78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69367"/>
      </p:ext>
    </p:extLst>
  </p:cSld>
  <p:clrMapOvr>
    <a:masterClrMapping/>
  </p:clrMapOvr>
  <p:hf sldNum="0" hdr="0" ft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CA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457200" y="1355725"/>
            <a:ext cx="8248650" cy="4235450"/>
          </a:xfrm>
        </p:spPr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99163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gradFill>
          <a:gsLst>
            <a:gs pos="0">
              <a:srgbClr val="002A5C"/>
            </a:gs>
            <a:gs pos="100000">
              <a:srgbClr val="003069"/>
            </a:gs>
            <a:gs pos="67000">
              <a:srgbClr val="001E4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683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CA" smtClean="0"/>
              <a:t>Click to edit Master title style</a:t>
            </a:r>
            <a:endParaRPr lang="en-CA" dirty="0"/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457200" y="1355725"/>
            <a:ext cx="8248650" cy="42354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accent1">
                    <a:lumMod val="20000"/>
                    <a:lumOff val="80000"/>
                  </a:schemeClr>
                </a:solidFill>
              </a:defRPr>
            </a:lvl2pPr>
            <a:lvl3pPr>
              <a:defRPr>
                <a:solidFill>
                  <a:schemeClr val="accent1">
                    <a:lumMod val="20000"/>
                    <a:lumOff val="80000"/>
                  </a:schemeClr>
                </a:solidFill>
              </a:defRPr>
            </a:lvl3pPr>
            <a:lvl4pPr>
              <a:defRPr>
                <a:solidFill>
                  <a:schemeClr val="accent1">
                    <a:lumMod val="20000"/>
                    <a:lumOff val="80000"/>
                  </a:schemeClr>
                </a:solidFill>
              </a:defRPr>
            </a:lvl4pPr>
            <a:lvl5pPr>
              <a:defRPr>
                <a:solidFill>
                  <a:schemeClr val="accent1">
                    <a:lumMod val="20000"/>
                    <a:lumOff val="80000"/>
                  </a:schemeClr>
                </a:solidFill>
              </a:defRPr>
            </a:lvl5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426900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51E8160-EE3B-6C4F-B96F-5908A2E5DED3}" type="datetimeFigureOut">
              <a:rPr lang="en-US" smtClean="0"/>
              <a:t>18-10-09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2CCE4B9-FD56-C649-A886-93C181028B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2148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jpeg"/><Relationship Id="rId8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683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CA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52550"/>
            <a:ext cx="8229600" cy="40671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CA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210" t="-46419" r="-5362" b="-47372"/>
          <a:stretch/>
        </p:blipFill>
        <p:spPr>
          <a:xfrm>
            <a:off x="456782" y="6160364"/>
            <a:ext cx="1403770" cy="697636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</p:pic>
      <p:pic>
        <p:nvPicPr>
          <p:cNvPr id="8" name="Picture 7" descr="universityLogoLarge_p196fotbg811fi1omo1vs1vn6155l4.png"/>
          <p:cNvPicPr>
            <a:picLocks noChangeAspect="1"/>
          </p:cNvPicPr>
          <p:nvPr userDrawn="1"/>
        </p:nvPicPr>
        <p:blipFill rotWithShape="1"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59" b="30042"/>
          <a:stretch/>
        </p:blipFill>
        <p:spPr>
          <a:xfrm>
            <a:off x="6940861" y="6158906"/>
            <a:ext cx="1747807" cy="6990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875914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60" r:id="rId2"/>
    <p:sldLayoutId id="2147483659" r:id="rId3"/>
    <p:sldLayoutId id="2147483654" r:id="rId4"/>
    <p:sldLayoutId id="2147483661" r:id="rId5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8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Wingdings" pitchFamily="2" charset="2"/>
        <a:buChar char="§"/>
        <a:defRPr sz="3000" kern="1200">
          <a:solidFill>
            <a:schemeClr val="tx2"/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accent5">
              <a:lumMod val="7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accent5">
              <a:lumMod val="7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accent5">
              <a:lumMod val="7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accent5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0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3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4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5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microsoft.com/office/2007/relationships/hdphoto" Target="../media/hdphoto1.wdp"/><Relationship Id="rId7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jpeg"/><Relationship Id="rId5" Type="http://schemas.openxmlformats.org/officeDocument/2006/relationships/image" Target="../media/image49.png"/><Relationship Id="rId6" Type="http://schemas.openxmlformats.org/officeDocument/2006/relationships/image" Target="../media/image50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4.png"/><Relationship Id="rId12" Type="http://schemas.openxmlformats.org/officeDocument/2006/relationships/image" Target="../media/image25.png"/><Relationship Id="rId13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.jpg"/><Relationship Id="rId3" Type="http://schemas.openxmlformats.org/officeDocument/2006/relationships/image" Target="../media/image16.png"/><Relationship Id="rId4" Type="http://schemas.openxmlformats.org/officeDocument/2006/relationships/image" Target="../media/image17.jpg"/><Relationship Id="rId5" Type="http://schemas.openxmlformats.org/officeDocument/2006/relationships/image" Target="../media/image18.jpeg"/><Relationship Id="rId6" Type="http://schemas.openxmlformats.org/officeDocument/2006/relationships/image" Target="../media/image19.png"/><Relationship Id="rId7" Type="http://schemas.openxmlformats.org/officeDocument/2006/relationships/image" Target="../media/image20.jpg"/><Relationship Id="rId8" Type="http://schemas.openxmlformats.org/officeDocument/2006/relationships/image" Target="../media/image21.jpg"/><Relationship Id="rId9" Type="http://schemas.openxmlformats.org/officeDocument/2006/relationships/image" Target="../media/image22.jpg"/><Relationship Id="rId10" Type="http://schemas.openxmlformats.org/officeDocument/2006/relationships/image" Target="../media/image2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29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7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3.xml"/><Relationship Id="rId2" Type="http://schemas.openxmlformats.org/officeDocument/2006/relationships/diagramData" Target="../diagrams/data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Learning Outcome Assessment of Entrepreneurial-WIL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2906821"/>
            <a:ext cx="4590104" cy="1752600"/>
          </a:xfrm>
          <a:solidFill>
            <a:srgbClr val="0A265A"/>
          </a:solidFill>
        </p:spPr>
        <p:txBody>
          <a:bodyPr/>
          <a:lstStyle/>
          <a:p>
            <a:r>
              <a:rPr lang="en-US" dirty="0" smtClean="0"/>
              <a:t>Alon Eisenstein,</a:t>
            </a:r>
          </a:p>
          <a:p>
            <a:r>
              <a:rPr lang="en-US" sz="1800" dirty="0" smtClean="0"/>
              <a:t>Educator, Experiential Learning</a:t>
            </a:r>
            <a:endParaRPr lang="en-CA" sz="1800" dirty="0"/>
          </a:p>
          <a:p>
            <a:r>
              <a:rPr lang="en-CA" sz="1800" dirty="0" smtClean="0"/>
              <a:t>Impact Centre</a:t>
            </a:r>
          </a:p>
          <a:p>
            <a:r>
              <a:rPr lang="en-CA" sz="1800" dirty="0" smtClean="0"/>
              <a:t>University of Toronto</a:t>
            </a:r>
            <a:endParaRPr lang="en-US" sz="1800" dirty="0" smtClean="0"/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4590105" y="2903263"/>
            <a:ext cx="4553895" cy="1753215"/>
          </a:xfrm>
          <a:prstGeom prst="rect">
            <a:avLst/>
          </a:prstGeom>
          <a:solidFill>
            <a:srgbClr val="DAA81F"/>
          </a:solidFill>
        </p:spPr>
        <p:txBody>
          <a:bodyPr vert="horz" lIns="640080" tIns="137160" rIns="640080" bIns="13716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 smtClean="0">
                <a:solidFill>
                  <a:srgbClr val="0A265A"/>
                </a:solidFill>
              </a:rPr>
              <a:t>Brendan Wylie-</a:t>
            </a:r>
            <a:r>
              <a:rPr lang="en-US" dirty="0" err="1" smtClean="0">
                <a:solidFill>
                  <a:srgbClr val="0A265A"/>
                </a:solidFill>
              </a:rPr>
              <a:t>Toal</a:t>
            </a:r>
            <a:endParaRPr lang="en-US" dirty="0" smtClean="0">
              <a:solidFill>
                <a:srgbClr val="0A265A"/>
              </a:solidFill>
            </a:endParaRPr>
          </a:p>
          <a:p>
            <a:pPr algn="r"/>
            <a:r>
              <a:rPr lang="en-US" sz="1800" dirty="0" smtClean="0">
                <a:solidFill>
                  <a:srgbClr val="0A265A"/>
                </a:solidFill>
              </a:rPr>
              <a:t>Program Manager</a:t>
            </a:r>
          </a:p>
          <a:p>
            <a:pPr algn="r"/>
            <a:r>
              <a:rPr lang="en-US" sz="1800" dirty="0" err="1" smtClean="0">
                <a:solidFill>
                  <a:srgbClr val="0A265A"/>
                </a:solidFill>
              </a:rPr>
              <a:t>GreenHouse</a:t>
            </a:r>
            <a:endParaRPr lang="en-US" sz="1800" dirty="0" smtClean="0">
              <a:solidFill>
                <a:srgbClr val="0A265A"/>
              </a:solidFill>
            </a:endParaRPr>
          </a:p>
          <a:p>
            <a:pPr algn="r"/>
            <a:r>
              <a:rPr lang="en-US" sz="1800" dirty="0" smtClean="0">
                <a:solidFill>
                  <a:srgbClr val="0A265A"/>
                </a:solidFill>
              </a:rPr>
              <a:t>University of Waterloo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3999629" y="2907515"/>
            <a:ext cx="1192091" cy="1748963"/>
          </a:xfrm>
          <a:prstGeom prst="rect">
            <a:avLst/>
          </a:prstGeom>
          <a:gradFill flip="none" rotWithShape="1">
            <a:gsLst>
              <a:gs pos="0">
                <a:srgbClr val="002A5C"/>
              </a:gs>
              <a:gs pos="100000">
                <a:srgbClr val="DAA81F"/>
              </a:gs>
            </a:gsLst>
            <a:lin ang="0" scaled="1"/>
            <a:tileRect/>
          </a:gradFill>
        </p:spPr>
        <p:txBody>
          <a:bodyPr vert="horz" lIns="640080" tIns="137160" rIns="640080" bIns="13716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CA" sz="1800" dirty="0"/>
          </a:p>
        </p:txBody>
      </p:sp>
    </p:spTree>
    <p:extLst>
      <p:ext uri="{BB962C8B-B14F-4D97-AF65-F5344CB8AC3E}">
        <p14:creationId xmlns:p14="http://schemas.microsoft.com/office/powerpoint/2010/main" val="42314517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white_male_3d_model_isolated_3d_model_full_body_white_free_image-1175223.jpg!d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952" y="2842381"/>
            <a:ext cx="3181048" cy="31810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Project objective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57201" y="1355725"/>
            <a:ext cx="6630610" cy="4235450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dirty="0"/>
              <a:t>To develop, validate, and implement </a:t>
            </a:r>
            <a:r>
              <a:rPr lang="en-US" dirty="0" smtClean="0"/>
              <a:t>a </a:t>
            </a:r>
            <a:r>
              <a:rPr lang="en-US" i="1" dirty="0"/>
              <a:t>critical thinking skills </a:t>
            </a:r>
            <a:r>
              <a:rPr lang="en-US" dirty="0"/>
              <a:t>measurement tool </a:t>
            </a:r>
            <a:r>
              <a:rPr lang="en-US" dirty="0" smtClean="0"/>
              <a:t>for </a:t>
            </a:r>
            <a:r>
              <a:rPr lang="en-US" dirty="0"/>
              <a:t>students </a:t>
            </a:r>
            <a:r>
              <a:rPr lang="en-US" dirty="0" smtClean="0"/>
              <a:t>in entrepreneurial work-integrated learning (</a:t>
            </a:r>
            <a:r>
              <a:rPr lang="en-US" dirty="0"/>
              <a:t>E-WIL</a:t>
            </a:r>
            <a:r>
              <a:rPr lang="en-US" dirty="0" smtClean="0"/>
              <a:t>) programs </a:t>
            </a:r>
            <a:r>
              <a:rPr lang="en-US" dirty="0"/>
              <a:t>and activities</a:t>
            </a:r>
          </a:p>
          <a:p>
            <a:pPr marL="0" indent="0">
              <a:lnSpc>
                <a:spcPct val="150000"/>
              </a:lnSpc>
              <a:buNone/>
            </a:pP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652381" y="6132286"/>
            <a:ext cx="2491619" cy="72571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6231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6733"/>
            <a:ext cx="8229600" cy="66833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Design Principles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57200" y="1355725"/>
            <a:ext cx="6727371" cy="4235450"/>
          </a:xfrm>
        </p:spPr>
        <p:txBody>
          <a:bodyPr>
            <a:normAutofit/>
          </a:bodyPr>
          <a:lstStyle/>
          <a:p>
            <a:pPr marL="514350" lvl="0" indent="-514350">
              <a:buAutoNum type="arabicPeriod"/>
            </a:pPr>
            <a:r>
              <a:rPr lang="en-US" dirty="0" smtClean="0"/>
              <a:t>Use existing framework</a:t>
            </a:r>
            <a:endParaRPr lang="en-US" dirty="0"/>
          </a:p>
          <a:p>
            <a:pPr marL="514350" lvl="0" indent="-514350">
              <a:buAutoNum type="arabicPeriod"/>
            </a:pPr>
            <a:endParaRPr lang="en-CA" dirty="0"/>
          </a:p>
          <a:p>
            <a:pPr marL="514350" lvl="0" indent="-514350">
              <a:buAutoNum type="arabicPeriod"/>
            </a:pPr>
            <a:r>
              <a:rPr lang="en-US" dirty="0" smtClean="0"/>
              <a:t>Entrepreneurship context</a:t>
            </a:r>
          </a:p>
          <a:p>
            <a:pPr marL="514350" lvl="0" indent="-514350">
              <a:buFont typeface="+mj-lt"/>
              <a:buAutoNum type="arabicPeriod"/>
            </a:pPr>
            <a:endParaRPr lang="en-US" dirty="0"/>
          </a:p>
          <a:p>
            <a:pPr marL="514350" lvl="0" indent="-514350">
              <a:buFont typeface="+mj-lt"/>
              <a:buAutoNum type="arabicPeriod"/>
            </a:pPr>
            <a:r>
              <a:rPr lang="en-US" dirty="0" smtClean="0"/>
              <a:t>Easy </a:t>
            </a:r>
            <a:r>
              <a:rPr lang="en-US" dirty="0"/>
              <a:t>to </a:t>
            </a:r>
            <a:r>
              <a:rPr lang="en-US" dirty="0" smtClean="0"/>
              <a:t>incorporate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652381" y="6132286"/>
            <a:ext cx="2491619" cy="72571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images-3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4167" y="3555095"/>
            <a:ext cx="3492500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8420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Design Features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57200" y="1355725"/>
            <a:ext cx="8686800" cy="4235450"/>
          </a:xfrm>
        </p:spPr>
        <p:txBody>
          <a:bodyPr/>
          <a:lstStyle/>
          <a:p>
            <a:r>
              <a:rPr lang="en-US" dirty="0" smtClean="0"/>
              <a:t>The gold standard - open</a:t>
            </a:r>
            <a:r>
              <a:rPr lang="en-US" dirty="0"/>
              <a:t>-ended </a:t>
            </a:r>
            <a:r>
              <a:rPr lang="en-US" dirty="0" smtClean="0"/>
              <a:t>questions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The most practical</a:t>
            </a:r>
            <a:r>
              <a:rPr lang="mr-IN" dirty="0" smtClean="0"/>
              <a:t>–</a:t>
            </a:r>
            <a:r>
              <a:rPr lang="en-US" dirty="0" smtClean="0"/>
              <a:t> multiple-choice questions</a:t>
            </a:r>
            <a:r>
              <a:rPr lang="en-CA" dirty="0" smtClean="0"/>
              <a:t> 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652381" y="6132286"/>
            <a:ext cx="2491619" cy="72571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0677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Initial consultation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Framework of Critical Thinking consulted with</a:t>
            </a:r>
          </a:p>
          <a:p>
            <a:pPr lvl="1"/>
            <a:r>
              <a:rPr lang="en-US" dirty="0" smtClean="0"/>
              <a:t>E-WIL program managers/facilitators</a:t>
            </a:r>
          </a:p>
          <a:p>
            <a:pPr lvl="1"/>
            <a:r>
              <a:rPr lang="en-US" dirty="0" smtClean="0"/>
              <a:t>Entrepreneurs (as former E-WIL students)</a:t>
            </a:r>
          </a:p>
          <a:p>
            <a:pPr lvl="1"/>
            <a:r>
              <a:rPr lang="en-US" dirty="0" smtClean="0"/>
              <a:t>Entrepreneurs (as E-WIL supervisors)</a:t>
            </a:r>
          </a:p>
          <a:p>
            <a:pPr lvl="1"/>
            <a:r>
              <a:rPr lang="en-US" dirty="0" smtClean="0"/>
              <a:t>Former E-WIL students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43145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Current Assessment Tool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57200" y="1355725"/>
            <a:ext cx="5711371" cy="4235450"/>
          </a:xfrm>
        </p:spPr>
        <p:txBody>
          <a:bodyPr/>
          <a:lstStyle/>
          <a:p>
            <a:r>
              <a:rPr lang="en-US" dirty="0" smtClean="0"/>
              <a:t>Scenario based</a:t>
            </a:r>
            <a:endParaRPr lang="en-US" dirty="0"/>
          </a:p>
          <a:p>
            <a:r>
              <a:rPr lang="en-US" dirty="0" smtClean="0"/>
              <a:t>Evolving </a:t>
            </a:r>
            <a:r>
              <a:rPr lang="en-US" dirty="0"/>
              <a:t>sections</a:t>
            </a:r>
          </a:p>
          <a:p>
            <a:r>
              <a:rPr lang="en-US" dirty="0" smtClean="0"/>
              <a:t>Follow </a:t>
            </a:r>
            <a:r>
              <a:rPr lang="en-US" dirty="0"/>
              <a:t>up </a:t>
            </a:r>
            <a:r>
              <a:rPr lang="en-US" dirty="0" smtClean="0"/>
              <a:t>critical questions</a:t>
            </a:r>
            <a:endParaRPr lang="en-US" dirty="0"/>
          </a:p>
          <a:p>
            <a:r>
              <a:rPr lang="en-US" dirty="0"/>
              <a:t>Answer + support </a:t>
            </a:r>
            <a:r>
              <a:rPr lang="en-US" dirty="0" smtClean="0"/>
              <a:t>required</a:t>
            </a: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652381" y="6132286"/>
            <a:ext cx="2491619" cy="72571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2nd draf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86682">
            <a:off x="5524181" y="1915877"/>
            <a:ext cx="3625133" cy="46913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351355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Project Status </a:t>
            </a:r>
            <a:r>
              <a:rPr lang="mr-IN" dirty="0" smtClean="0"/>
              <a:t>–</a:t>
            </a:r>
            <a:r>
              <a:rPr lang="en-US" dirty="0" smtClean="0"/>
              <a:t> Work in Progress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57201" y="1355725"/>
            <a:ext cx="4683276" cy="4235450"/>
          </a:xfrm>
        </p:spPr>
        <p:txBody>
          <a:bodyPr/>
          <a:lstStyle/>
          <a:p>
            <a:r>
              <a:rPr lang="en-US" dirty="0" smtClean="0"/>
              <a:t>Launching a validation process of the critical thinking assessment tool</a:t>
            </a:r>
          </a:p>
          <a:p>
            <a:r>
              <a:rPr lang="en-US" dirty="0" smtClean="0"/>
              <a:t>Comparing against VALUE rubrics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652381" y="6132286"/>
            <a:ext cx="2491619" cy="72571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work-98936_960_72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2650" y="1770702"/>
            <a:ext cx="4946952" cy="494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6635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7" name="Picture 6" descr="NEW GH LOGO FINAL-white cop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4457"/>
            <a:ext cx="9144000" cy="2693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604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smtClean="0"/>
              <a:t>Framework for Program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CA" dirty="0"/>
              <a:t>Formal/Weekly Programming (10%</a:t>
            </a:r>
            <a:r>
              <a:rPr lang="en-CA" dirty="0" smtClean="0"/>
              <a:t>)</a:t>
            </a:r>
          </a:p>
          <a:p>
            <a:pPr lvl="1"/>
            <a:r>
              <a:rPr lang="en-CA" dirty="0"/>
              <a:t>Weekly Socials</a:t>
            </a:r>
          </a:p>
          <a:p>
            <a:pPr lvl="1"/>
            <a:r>
              <a:rPr lang="en-CA" dirty="0"/>
              <a:t>Academic </a:t>
            </a:r>
            <a:r>
              <a:rPr lang="en-CA" dirty="0" smtClean="0"/>
              <a:t>Courses</a:t>
            </a:r>
          </a:p>
          <a:p>
            <a:r>
              <a:rPr lang="en-CA" dirty="0"/>
              <a:t>Informal Programming (20%) </a:t>
            </a:r>
            <a:endParaRPr lang="en-CA" dirty="0" smtClean="0"/>
          </a:p>
          <a:p>
            <a:pPr lvl="1"/>
            <a:r>
              <a:rPr lang="en-CA" dirty="0"/>
              <a:t>1:1 Coaching </a:t>
            </a:r>
          </a:p>
          <a:p>
            <a:pPr lvl="1"/>
            <a:r>
              <a:rPr lang="en-CA" dirty="0"/>
              <a:t>Network Mediation  </a:t>
            </a:r>
            <a:endParaRPr lang="en-CA" dirty="0" smtClean="0"/>
          </a:p>
          <a:p>
            <a:r>
              <a:rPr lang="en-CA" dirty="0"/>
              <a:t>Experiential Learning (70%</a:t>
            </a:r>
            <a:r>
              <a:rPr lang="en-CA" dirty="0" smtClean="0"/>
              <a:t>)</a:t>
            </a:r>
          </a:p>
          <a:p>
            <a:pPr lvl="1"/>
            <a:r>
              <a:rPr lang="en-CA" dirty="0" smtClean="0"/>
              <a:t>Self-Directed work to complete milestones and apply skills</a:t>
            </a:r>
          </a:p>
          <a:p>
            <a:pPr lvl="1"/>
            <a:r>
              <a:rPr lang="en-CA" dirty="0" smtClean="0"/>
              <a:t>Over </a:t>
            </a:r>
            <a:r>
              <a:rPr lang="en-CA" dirty="0"/>
              <a:t>100 hours over 12 weeks  </a:t>
            </a:r>
          </a:p>
          <a:p>
            <a:pPr lvl="1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9771749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6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7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smtClean="0"/>
              <a:t>Problem</a:t>
            </a:r>
            <a:endParaRPr lang="en-CA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CA" dirty="0"/>
              <a:t>Main evaluation of program impact were economic measures </a:t>
            </a:r>
            <a:endParaRPr lang="en-CA" dirty="0" smtClean="0"/>
          </a:p>
          <a:p>
            <a:pPr lvl="1"/>
            <a:r>
              <a:rPr lang="en-CA" dirty="0" smtClean="0"/>
              <a:t>venture creation, </a:t>
            </a:r>
            <a:r>
              <a:rPr lang="en-CA" dirty="0"/>
              <a:t>job </a:t>
            </a:r>
            <a:r>
              <a:rPr lang="en-CA" dirty="0" smtClean="0"/>
              <a:t>creation, </a:t>
            </a:r>
            <a:r>
              <a:rPr lang="en-CA" dirty="0"/>
              <a:t>revenue</a:t>
            </a:r>
          </a:p>
          <a:p>
            <a:endParaRPr lang="en-CA" dirty="0"/>
          </a:p>
          <a:p>
            <a:r>
              <a:rPr lang="en-CA" dirty="0"/>
              <a:t>Limited evaluation of the learning and personal </a:t>
            </a:r>
            <a:r>
              <a:rPr lang="en-CA" dirty="0" smtClean="0"/>
              <a:t>development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6572946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smtClean="0"/>
              <a:t>About </a:t>
            </a:r>
            <a:r>
              <a:rPr lang="en-CA" dirty="0" err="1"/>
              <a:t>vs</a:t>
            </a:r>
            <a:r>
              <a:rPr lang="en-CA" dirty="0"/>
              <a:t> </a:t>
            </a:r>
            <a:r>
              <a:rPr lang="en-CA" dirty="0" smtClean="0"/>
              <a:t>For Entrepreneurship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CA" dirty="0"/>
              <a:t>“Often programmes equate entrepreneurship with new venture creation and educate ‘about’ entrepreneurship and enterprise rather than education “for” </a:t>
            </a:r>
            <a:r>
              <a:rPr lang="en-CA" dirty="0" smtClean="0"/>
              <a:t>entrepreneurship</a:t>
            </a:r>
          </a:p>
          <a:p>
            <a:pPr marL="0" indent="0">
              <a:buNone/>
            </a:pPr>
            <a:endParaRPr lang="en-CA" dirty="0" smtClean="0"/>
          </a:p>
          <a:p>
            <a:r>
              <a:rPr lang="en-CA" dirty="0" smtClean="0"/>
              <a:t>“</a:t>
            </a:r>
            <a:r>
              <a:rPr lang="en-CA" dirty="0"/>
              <a:t>Only rarely… is the focus on developing in their students the skills, attributes, and behaviour of the successful entrepreneur” </a:t>
            </a:r>
          </a:p>
          <a:p>
            <a:endParaRPr lang="en-CA" dirty="0"/>
          </a:p>
          <a:p>
            <a:pPr lvl="1"/>
            <a:r>
              <a:rPr lang="en-CA" dirty="0"/>
              <a:t>Kirby, D. (2004) “Entrepreneurship education: can business schools meet the challenge?”. Education and training, 18(3)</a:t>
            </a:r>
            <a:r>
              <a:rPr lang="en-CA" dirty="0" smtClean="0"/>
              <a:t>.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4172065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0" y="3603663"/>
            <a:ext cx="9144000" cy="3254337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Teaching		Incubation</a:t>
            </a:r>
            <a:r>
              <a:rPr lang="en-US" dirty="0"/>
              <a:t>	</a:t>
            </a:r>
            <a:r>
              <a:rPr lang="en-US" dirty="0" smtClean="0"/>
              <a:t>	Research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 descr="cours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614" y="4245722"/>
            <a:ext cx="1202597" cy="1202597"/>
          </a:xfrm>
          <a:prstGeom prst="rect">
            <a:avLst/>
          </a:prstGeom>
        </p:spPr>
      </p:pic>
      <p:pic>
        <p:nvPicPr>
          <p:cNvPr id="6" name="Picture 5" descr="incubator01-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472" y="4131431"/>
            <a:ext cx="1405466" cy="1405466"/>
          </a:xfrm>
          <a:prstGeom prst="rect">
            <a:avLst/>
          </a:prstGeom>
        </p:spPr>
      </p:pic>
      <p:pic>
        <p:nvPicPr>
          <p:cNvPr id="7" name="Picture 6" descr="startup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4574" y="4221248"/>
            <a:ext cx="1159933" cy="1159933"/>
          </a:xfrm>
          <a:prstGeom prst="rect">
            <a:avLst/>
          </a:prstGeom>
        </p:spPr>
      </p:pic>
      <p:pic>
        <p:nvPicPr>
          <p:cNvPr id="9" name="Picture 8" descr="IMC_S2S_16102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051"/>
            <a:ext cx="9144000" cy="2569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2618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smtClean="0"/>
              <a:t>New Definition of Student Success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34467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CA" dirty="0"/>
              <a:t>Students have an understanding of, and experience with the process of launching a venture </a:t>
            </a:r>
          </a:p>
          <a:p>
            <a:pPr marL="514350" indent="-514350">
              <a:buFont typeface="+mj-lt"/>
              <a:buAutoNum type="arabicPeriod"/>
            </a:pPr>
            <a:r>
              <a:rPr lang="en-CA" dirty="0" smtClean="0"/>
              <a:t>Students are able to recognize and demonstrate entrepreneurial behaviours, and apply core skills</a:t>
            </a:r>
          </a:p>
          <a:p>
            <a:pPr marL="514350" indent="-514350">
              <a:buFont typeface="+mj-lt"/>
              <a:buAutoNum type="arabicPeriod"/>
            </a:pPr>
            <a:r>
              <a:rPr lang="en-CA" dirty="0" smtClean="0"/>
              <a:t>Students develop their professional network</a:t>
            </a:r>
          </a:p>
        </p:txBody>
      </p:sp>
    </p:spTree>
    <p:extLst>
      <p:ext uri="{BB962C8B-B14F-4D97-AF65-F5344CB8AC3E}">
        <p14:creationId xmlns:p14="http://schemas.microsoft.com/office/powerpoint/2010/main" val="5371318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smtClean="0"/>
              <a:t>Assessment of Outcome 1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dirty="0" smtClean="0"/>
              <a:t>1. Students </a:t>
            </a:r>
            <a:r>
              <a:rPr lang="en-CA" dirty="0"/>
              <a:t>have an understanding of, and experience with the process of launching a venture </a:t>
            </a:r>
          </a:p>
          <a:p>
            <a:pPr lvl="1"/>
            <a:r>
              <a:rPr lang="en-CA" dirty="0" smtClean="0"/>
              <a:t>Progress and peer based through level-up presentations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9625953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CA"/>
          </a:p>
        </p:txBody>
      </p:sp>
      <p:pic>
        <p:nvPicPr>
          <p:cNvPr id="3" name="Picture 2" descr="Progress Chart Milestones.pd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8014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smtClean="0"/>
              <a:t>Assessment of Outcome 2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dirty="0" smtClean="0"/>
              <a:t>2. Students </a:t>
            </a:r>
            <a:r>
              <a:rPr lang="en-CA" dirty="0"/>
              <a:t>are able to recognize and demonstrate entrepreneurial behaviours, and apply core skills</a:t>
            </a:r>
          </a:p>
          <a:p>
            <a:pPr lvl="1"/>
            <a:r>
              <a:rPr lang="en-CA" dirty="0" smtClean="0"/>
              <a:t>Bi-weekly reporting and monthly reflection/articulation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4991108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1783274"/>
              </p:ext>
            </p:extLst>
          </p:nvPr>
        </p:nvGraphicFramePr>
        <p:xfrm>
          <a:off x="457200" y="1023188"/>
          <a:ext cx="8229600" cy="4662687"/>
        </p:xfrm>
        <a:graphic>
          <a:graphicData uri="http://schemas.openxmlformats.org/drawingml/2006/table">
            <a:tbl>
              <a:tblPr/>
              <a:tblGrid>
                <a:gridCol w="1747767"/>
                <a:gridCol w="6481833"/>
              </a:tblGrid>
              <a:tr h="202898">
                <a:tc>
                  <a:txBody>
                    <a:bodyPr/>
                    <a:lstStyle/>
                    <a:p>
                      <a:pPr algn="l" fontAlgn="ctr"/>
                      <a:r>
                        <a:rPr lang="en-CA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Skill</a:t>
                      </a:r>
                    </a:p>
                  </a:txBody>
                  <a:tcPr marL="136591" marR="11383" marT="113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Reported Behaviours</a:t>
                      </a:r>
                      <a:endParaRPr lang="en-CA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1383" marR="11383" marT="113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</a:tr>
              <a:tr h="184018">
                <a:tc rowSpan="3">
                  <a:txBody>
                    <a:bodyPr/>
                    <a:lstStyle/>
                    <a:p>
                      <a:pPr algn="l" fontAlgn="ctr"/>
                      <a:r>
                        <a:rPr lang="en-CA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Communication</a:t>
                      </a:r>
                    </a:p>
                  </a:txBody>
                  <a:tcPr marL="136591" marR="11383" marT="113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l" fontAlgn="ctr">
                        <a:buFont typeface="Arial"/>
                        <a:buNone/>
                      </a:pPr>
                      <a:r>
                        <a:rPr lang="en-CA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Communicating </a:t>
                      </a:r>
                      <a:r>
                        <a:rPr lang="en-C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clearly in written form</a:t>
                      </a:r>
                      <a:endParaRPr lang="en-CA" sz="1400" b="0" i="0" u="none" strike="noStrike" dirty="0">
                        <a:solidFill>
                          <a:srgbClr val="000000"/>
                        </a:solidFill>
                        <a:effectLst/>
                        <a:latin typeface="Symbol"/>
                      </a:endParaRPr>
                    </a:p>
                  </a:txBody>
                  <a:tcPr marL="409773" marR="11383" marT="113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4018"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l" fontAlgn="ctr">
                        <a:buFont typeface="Arial"/>
                        <a:buNone/>
                      </a:pPr>
                      <a:r>
                        <a:rPr lang="en-CA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Communicating </a:t>
                      </a:r>
                      <a:r>
                        <a:rPr lang="en-C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clearly in verbal form</a:t>
                      </a:r>
                      <a:endParaRPr lang="en-CA" sz="1400" b="0" i="0" u="none" strike="noStrike" dirty="0">
                        <a:solidFill>
                          <a:srgbClr val="000000"/>
                        </a:solidFill>
                        <a:effectLst/>
                        <a:latin typeface="Symbol"/>
                      </a:endParaRPr>
                    </a:p>
                  </a:txBody>
                  <a:tcPr marL="409773" marR="11383" marT="113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4018"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l" fontAlgn="ctr">
                        <a:buFont typeface="Arial"/>
                        <a:buNone/>
                      </a:pPr>
                      <a:r>
                        <a:rPr lang="en-CA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Actively </a:t>
                      </a:r>
                      <a:r>
                        <a:rPr lang="en-C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listening</a:t>
                      </a:r>
                      <a:endParaRPr lang="en-CA" sz="1400" b="0" i="0" u="none" strike="noStrike" dirty="0">
                        <a:solidFill>
                          <a:srgbClr val="000000"/>
                        </a:solidFill>
                        <a:effectLst/>
                        <a:latin typeface="Symbol"/>
                      </a:endParaRPr>
                    </a:p>
                  </a:txBody>
                  <a:tcPr marL="409773" marR="11383" marT="113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62589">
                <a:tc rowSpan="3">
                  <a:txBody>
                    <a:bodyPr/>
                    <a:lstStyle/>
                    <a:p>
                      <a:pPr algn="l" fontAlgn="ctr"/>
                      <a:r>
                        <a:rPr lang="en-CA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Leadership</a:t>
                      </a:r>
                    </a:p>
                  </a:txBody>
                  <a:tcPr marL="136591" marR="11383" marT="113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fontAlgn="ctr">
                        <a:buFont typeface="Arial"/>
                        <a:buNone/>
                      </a:pPr>
                      <a:r>
                        <a:rPr lang="en-CA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Enabling </a:t>
                      </a:r>
                      <a:r>
                        <a:rPr lang="en-C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others to act by promoting cooperative goals and building mutual trust</a:t>
                      </a:r>
                      <a:endParaRPr lang="en-CA" sz="1400" b="0" i="0" u="none" strike="noStrike" dirty="0">
                        <a:solidFill>
                          <a:srgbClr val="000000"/>
                        </a:solidFill>
                        <a:effectLst/>
                        <a:latin typeface="Symbol"/>
                      </a:endParaRPr>
                    </a:p>
                  </a:txBody>
                  <a:tcPr marL="409773" marR="11383" marT="113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</a:tr>
              <a:tr h="362589"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l" fontAlgn="ctr">
                        <a:buFont typeface="Arial"/>
                        <a:buNone/>
                      </a:pPr>
                      <a:r>
                        <a:rPr lang="en-CA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Creating </a:t>
                      </a:r>
                      <a:r>
                        <a:rPr lang="en-C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 vision for an uplifting and ennobling future that appeals to people’s values, interests, hopes and dreams </a:t>
                      </a:r>
                      <a:endParaRPr lang="en-CA" sz="1400" b="0" i="0" u="none" strike="noStrike" dirty="0">
                        <a:solidFill>
                          <a:srgbClr val="000000"/>
                        </a:solidFill>
                        <a:effectLst/>
                        <a:latin typeface="Symbol"/>
                      </a:endParaRPr>
                    </a:p>
                  </a:txBody>
                  <a:tcPr marL="409773" marR="11383" marT="113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</a:tr>
              <a:tr h="362589"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l" fontAlgn="ctr">
                        <a:buFont typeface="Arial"/>
                        <a:buNone/>
                      </a:pPr>
                      <a:r>
                        <a:rPr lang="en-CA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Searching </a:t>
                      </a:r>
                      <a:r>
                        <a:rPr lang="en-C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out challenging opportunities to change, grow, innovate and improve</a:t>
                      </a:r>
                      <a:endParaRPr lang="en-CA" sz="1400" b="0" i="0" u="none" strike="noStrike" dirty="0">
                        <a:solidFill>
                          <a:srgbClr val="000000"/>
                        </a:solidFill>
                        <a:effectLst/>
                        <a:latin typeface="Symbol"/>
                      </a:endParaRPr>
                    </a:p>
                  </a:txBody>
                  <a:tcPr marL="409773" marR="11383" marT="113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</a:tr>
              <a:tr h="184018">
                <a:tc rowSpan="3">
                  <a:txBody>
                    <a:bodyPr/>
                    <a:lstStyle/>
                    <a:p>
                      <a:pPr algn="l" fontAlgn="ctr"/>
                      <a:r>
                        <a:rPr lang="en-CA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Teamwork/ Collaboration</a:t>
                      </a:r>
                    </a:p>
                  </a:txBody>
                  <a:tcPr marL="136591" marR="11383" marT="113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l" fontAlgn="ctr">
                        <a:buFont typeface="Arial"/>
                        <a:buNone/>
                      </a:pPr>
                      <a:r>
                        <a:rPr lang="en-CA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Collaborating </a:t>
                      </a:r>
                      <a:r>
                        <a:rPr lang="en-C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with others on tasks, projects, and presentations</a:t>
                      </a:r>
                      <a:endParaRPr lang="en-CA" sz="1400" b="0" i="0" u="none" strike="noStrike" dirty="0">
                        <a:solidFill>
                          <a:srgbClr val="000000"/>
                        </a:solidFill>
                        <a:effectLst/>
                        <a:latin typeface="Symbol"/>
                      </a:endParaRPr>
                    </a:p>
                  </a:txBody>
                  <a:tcPr marL="409773" marR="11383" marT="113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4018"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l" fontAlgn="ctr">
                        <a:buFont typeface="Arial"/>
                        <a:buNone/>
                      </a:pPr>
                      <a:r>
                        <a:rPr lang="en-CA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Giving </a:t>
                      </a:r>
                      <a:r>
                        <a:rPr lang="en-C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and receiving clear, thoughtful feedback</a:t>
                      </a:r>
                      <a:endParaRPr lang="en-CA" sz="1400" b="0" i="0" u="none" strike="noStrike" dirty="0">
                        <a:solidFill>
                          <a:srgbClr val="000000"/>
                        </a:solidFill>
                        <a:effectLst/>
                        <a:latin typeface="Symbol"/>
                      </a:endParaRPr>
                    </a:p>
                  </a:txBody>
                  <a:tcPr marL="409773" marR="11383" marT="113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4018"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l" fontAlgn="ctr">
                        <a:buFont typeface="Arial"/>
                        <a:buNone/>
                      </a:pPr>
                      <a:r>
                        <a:rPr lang="en-CA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Resolving </a:t>
                      </a:r>
                      <a:r>
                        <a:rPr lang="en-C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conflicts in a fair, respectful manner</a:t>
                      </a:r>
                      <a:endParaRPr lang="en-CA" sz="1400" b="0" i="0" u="none" strike="noStrike" dirty="0">
                        <a:solidFill>
                          <a:srgbClr val="000000"/>
                        </a:solidFill>
                        <a:effectLst/>
                        <a:latin typeface="Symbol"/>
                      </a:endParaRPr>
                    </a:p>
                  </a:txBody>
                  <a:tcPr marL="409773" marR="11383" marT="113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4018">
                <a:tc rowSpan="3">
                  <a:txBody>
                    <a:bodyPr/>
                    <a:lstStyle/>
                    <a:p>
                      <a:pPr algn="l" fontAlgn="ctr"/>
                      <a:r>
                        <a:rPr lang="en-CA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Problem solving</a:t>
                      </a:r>
                    </a:p>
                  </a:txBody>
                  <a:tcPr marL="136591" marR="11383" marT="113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fontAlgn="ctr">
                        <a:buFont typeface="Arial"/>
                        <a:buNone/>
                      </a:pPr>
                      <a:r>
                        <a:rPr lang="en-CA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Identifying </a:t>
                      </a:r>
                      <a:r>
                        <a:rPr lang="en-C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and defining problems </a:t>
                      </a:r>
                      <a:endParaRPr lang="en-CA" sz="1400" b="0" i="0" u="none" strike="noStrike" dirty="0">
                        <a:solidFill>
                          <a:srgbClr val="000000"/>
                        </a:solidFill>
                        <a:effectLst/>
                        <a:latin typeface="Symbol"/>
                      </a:endParaRPr>
                    </a:p>
                  </a:txBody>
                  <a:tcPr marL="409773" marR="11383" marT="113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</a:tr>
              <a:tr h="362589"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l" fontAlgn="ctr">
                        <a:buFont typeface="Arial"/>
                        <a:buNone/>
                      </a:pPr>
                      <a:r>
                        <a:rPr lang="en-CA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Identifying </a:t>
                      </a:r>
                      <a:r>
                        <a:rPr lang="en-C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multiple approaches for solving a problem that apply within a specific context</a:t>
                      </a:r>
                      <a:endParaRPr lang="en-CA" sz="1400" b="0" i="0" u="none" strike="noStrike" dirty="0">
                        <a:solidFill>
                          <a:srgbClr val="000000"/>
                        </a:solidFill>
                        <a:effectLst/>
                        <a:latin typeface="Symbol"/>
                      </a:endParaRPr>
                    </a:p>
                  </a:txBody>
                  <a:tcPr marL="409773" marR="11383" marT="113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</a:tr>
              <a:tr h="184018"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l" fontAlgn="ctr">
                        <a:buFont typeface="Arial"/>
                        <a:buNone/>
                      </a:pPr>
                      <a:r>
                        <a:rPr lang="en-CA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Testing </a:t>
                      </a:r>
                      <a:r>
                        <a:rPr lang="en-C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hypotheses and/or evaluating potential solutions </a:t>
                      </a:r>
                      <a:endParaRPr lang="en-CA" sz="1400" b="0" i="0" u="none" strike="noStrike" dirty="0">
                        <a:solidFill>
                          <a:srgbClr val="000000"/>
                        </a:solidFill>
                        <a:effectLst/>
                        <a:latin typeface="Symbol"/>
                      </a:endParaRPr>
                    </a:p>
                  </a:txBody>
                  <a:tcPr marL="409773" marR="11383" marT="113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</a:tr>
              <a:tr h="362589">
                <a:tc rowSpan="3">
                  <a:txBody>
                    <a:bodyPr/>
                    <a:lstStyle/>
                    <a:p>
                      <a:pPr algn="l" fontAlgn="ctr"/>
                      <a:r>
                        <a:rPr lang="en-CA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Critical Thinking</a:t>
                      </a:r>
                    </a:p>
                  </a:txBody>
                  <a:tcPr marL="136591" marR="11383" marT="113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l" fontAlgn="ctr">
                        <a:buFont typeface="Arial"/>
                        <a:buNone/>
                      </a:pPr>
                      <a:r>
                        <a:rPr lang="en-CA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Researching</a:t>
                      </a:r>
                      <a:r>
                        <a:rPr lang="en-C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, analyzing, and synthesizing information to form opinions and strategy</a:t>
                      </a:r>
                      <a:endParaRPr lang="en-CA" sz="1400" b="0" i="0" u="none" strike="noStrike" dirty="0">
                        <a:solidFill>
                          <a:srgbClr val="000000"/>
                        </a:solidFill>
                        <a:effectLst/>
                        <a:latin typeface="Symbol"/>
                      </a:endParaRPr>
                    </a:p>
                  </a:txBody>
                  <a:tcPr marL="409773" marR="11383" marT="113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4018"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l" fontAlgn="ctr">
                        <a:buFont typeface="Arial"/>
                        <a:buNone/>
                      </a:pPr>
                      <a:r>
                        <a:rPr lang="en-CA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Analyzing </a:t>
                      </a:r>
                      <a:r>
                        <a:rPr lang="en-C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own and/or others' assumptions </a:t>
                      </a:r>
                      <a:endParaRPr lang="en-CA" sz="1400" b="0" i="0" u="none" strike="noStrike" dirty="0">
                        <a:solidFill>
                          <a:srgbClr val="000000"/>
                        </a:solidFill>
                        <a:effectLst/>
                        <a:latin typeface="Symbol"/>
                      </a:endParaRPr>
                    </a:p>
                  </a:txBody>
                  <a:tcPr marL="409773" marR="11383" marT="113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4018"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l" fontAlgn="ctr">
                        <a:buFont typeface="Arial"/>
                        <a:buNone/>
                      </a:pPr>
                      <a:r>
                        <a:rPr lang="en-CA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Making </a:t>
                      </a:r>
                      <a:r>
                        <a:rPr lang="en-C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decisions using sound ethical and logical reasoning</a:t>
                      </a:r>
                      <a:endParaRPr lang="en-CA" sz="1400" b="0" i="0" u="none" strike="noStrike" dirty="0">
                        <a:solidFill>
                          <a:srgbClr val="000000"/>
                        </a:solidFill>
                        <a:effectLst/>
                        <a:latin typeface="Symbol"/>
                      </a:endParaRPr>
                    </a:p>
                  </a:txBody>
                  <a:tcPr marL="409773" marR="11383" marT="113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164491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6735651"/>
              </p:ext>
            </p:extLst>
          </p:nvPr>
        </p:nvGraphicFramePr>
        <p:xfrm>
          <a:off x="457200" y="617441"/>
          <a:ext cx="8229600" cy="5339740"/>
        </p:xfrm>
        <a:graphic>
          <a:graphicData uri="http://schemas.openxmlformats.org/drawingml/2006/table">
            <a:tbl>
              <a:tblPr/>
              <a:tblGrid>
                <a:gridCol w="2488637"/>
                <a:gridCol w="5740963"/>
              </a:tblGrid>
              <a:tr h="225827">
                <a:tc>
                  <a:txBody>
                    <a:bodyPr/>
                    <a:lstStyle/>
                    <a:p>
                      <a:pPr algn="l" fontAlgn="ctr"/>
                      <a:r>
                        <a:rPr lang="en-CA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Skill</a:t>
                      </a:r>
                    </a:p>
                  </a:txBody>
                  <a:tcPr marL="136591" marR="11383" marT="113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Reported</a:t>
                      </a:r>
                      <a:r>
                        <a:rPr lang="en-CA" sz="14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</a:t>
                      </a:r>
                      <a:r>
                        <a:rPr lang="en-CA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Behaviours</a:t>
                      </a:r>
                      <a:endParaRPr lang="en-CA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1383" marR="11383" marT="113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</a:tr>
              <a:tr h="204813">
                <a:tc rowSpan="3">
                  <a:txBody>
                    <a:bodyPr/>
                    <a:lstStyle/>
                    <a:p>
                      <a:pPr algn="l" fontAlgn="ctr"/>
                      <a:r>
                        <a:rPr lang="en-CA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Organization and accountability</a:t>
                      </a:r>
                    </a:p>
                  </a:txBody>
                  <a:tcPr marL="136591" marR="11383" marT="113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Prioritizing </a:t>
                      </a:r>
                      <a:r>
                        <a:rPr lang="en-C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tasks when juggling multiple deadlines</a:t>
                      </a:r>
                      <a:endParaRPr lang="en-CA" sz="1400" b="0" i="0" u="none" strike="noStrike" dirty="0">
                        <a:solidFill>
                          <a:srgbClr val="000000"/>
                        </a:solidFill>
                        <a:effectLst/>
                        <a:latin typeface="Symbol"/>
                      </a:endParaRPr>
                    </a:p>
                  </a:txBody>
                  <a:tcPr marL="409773" marR="11383" marT="113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</a:tr>
              <a:tr h="204813"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Managing </a:t>
                      </a:r>
                      <a:r>
                        <a:rPr lang="en-C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time in order to complete assigned duties</a:t>
                      </a:r>
                      <a:endParaRPr lang="en-CA" sz="1400" b="0" i="0" u="none" strike="noStrike" dirty="0">
                        <a:solidFill>
                          <a:srgbClr val="000000"/>
                        </a:solidFill>
                        <a:effectLst/>
                        <a:latin typeface="Symbol"/>
                      </a:endParaRPr>
                    </a:p>
                  </a:txBody>
                  <a:tcPr marL="409773" marR="11383" marT="113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</a:tr>
              <a:tr h="204813"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Accepting </a:t>
                      </a:r>
                      <a:r>
                        <a:rPr lang="en-C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responsibility for errors or missed deadlines</a:t>
                      </a:r>
                      <a:endParaRPr lang="en-CA" sz="1400" b="0" i="0" u="none" strike="noStrike" dirty="0">
                        <a:solidFill>
                          <a:srgbClr val="000000"/>
                        </a:solidFill>
                        <a:effectLst/>
                        <a:latin typeface="Symbol"/>
                      </a:endParaRPr>
                    </a:p>
                  </a:txBody>
                  <a:tcPr marL="409773" marR="11383" marT="113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</a:tr>
              <a:tr h="204813">
                <a:tc rowSpan="3">
                  <a:txBody>
                    <a:bodyPr/>
                    <a:lstStyle/>
                    <a:p>
                      <a:pPr algn="l" fontAlgn="ctr"/>
                      <a:r>
                        <a:rPr lang="en-CA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Technical</a:t>
                      </a:r>
                    </a:p>
                  </a:txBody>
                  <a:tcPr marL="136591" marR="11383" marT="113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Solving </a:t>
                      </a:r>
                      <a:r>
                        <a:rPr lang="en-C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problems using technology</a:t>
                      </a:r>
                      <a:endParaRPr lang="en-CA" sz="1400" b="0" i="0" u="none" strike="noStrike" dirty="0">
                        <a:solidFill>
                          <a:srgbClr val="000000"/>
                        </a:solidFill>
                        <a:effectLst/>
                        <a:latin typeface="Symbol"/>
                      </a:endParaRPr>
                    </a:p>
                  </a:txBody>
                  <a:tcPr marL="409773" marR="11383" marT="113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4813"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Completing </a:t>
                      </a:r>
                      <a:r>
                        <a:rPr lang="en-C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administrative tasks using software</a:t>
                      </a:r>
                      <a:endParaRPr lang="en-CA" sz="1400" b="0" i="0" u="none" strike="noStrike" dirty="0">
                        <a:solidFill>
                          <a:srgbClr val="000000"/>
                        </a:solidFill>
                        <a:effectLst/>
                        <a:latin typeface="Symbol"/>
                      </a:endParaRPr>
                    </a:p>
                  </a:txBody>
                  <a:tcPr marL="409773" marR="11383" marT="113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4813"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Developing </a:t>
                      </a:r>
                      <a:r>
                        <a:rPr lang="en-C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digital literacy</a:t>
                      </a:r>
                      <a:endParaRPr lang="en-CA" sz="1400" b="0" i="0" u="none" strike="noStrike" dirty="0">
                        <a:solidFill>
                          <a:srgbClr val="000000"/>
                        </a:solidFill>
                        <a:effectLst/>
                        <a:latin typeface="Symbol"/>
                      </a:endParaRPr>
                    </a:p>
                  </a:txBody>
                  <a:tcPr marL="409773" marR="11383" marT="113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38451">
                <a:tc rowSpan="3">
                  <a:txBody>
                    <a:bodyPr/>
                    <a:lstStyle/>
                    <a:p>
                      <a:pPr algn="l" fontAlgn="ctr"/>
                      <a:r>
                        <a:rPr lang="en-CA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Risk-taking/risk assessment</a:t>
                      </a:r>
                    </a:p>
                  </a:txBody>
                  <a:tcPr marL="136591" marR="11383" marT="113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Experimenting </a:t>
                      </a:r>
                      <a:r>
                        <a:rPr lang="en-C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with new ideas and/or committing to an action without knowing every outcome</a:t>
                      </a:r>
                      <a:endParaRPr lang="en-CA" sz="1400" b="0" i="0" u="none" strike="noStrike" dirty="0">
                        <a:solidFill>
                          <a:srgbClr val="000000"/>
                        </a:solidFill>
                        <a:effectLst/>
                        <a:latin typeface="Symbol"/>
                      </a:endParaRPr>
                    </a:p>
                  </a:txBody>
                  <a:tcPr marL="409773" marR="11383" marT="113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</a:tr>
              <a:tr h="438451"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Learning </a:t>
                      </a:r>
                      <a:r>
                        <a:rPr lang="en-C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from your experiences and not being afraid to make mistakes</a:t>
                      </a:r>
                      <a:endParaRPr lang="en-CA" sz="1400" b="0" i="0" u="none" strike="noStrike" dirty="0">
                        <a:solidFill>
                          <a:srgbClr val="000000"/>
                        </a:solidFill>
                        <a:effectLst/>
                        <a:latin typeface="Symbol"/>
                      </a:endParaRPr>
                    </a:p>
                  </a:txBody>
                  <a:tcPr marL="409773" marR="11383" marT="113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</a:tr>
              <a:tr h="204813"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Seeking </a:t>
                      </a:r>
                      <a:r>
                        <a:rPr lang="en-C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out new information to identify and minimize risk</a:t>
                      </a:r>
                      <a:endParaRPr lang="en-CA" sz="1400" b="0" i="0" u="none" strike="noStrike" dirty="0">
                        <a:solidFill>
                          <a:srgbClr val="000000"/>
                        </a:solidFill>
                        <a:effectLst/>
                        <a:latin typeface="Symbol"/>
                      </a:endParaRPr>
                    </a:p>
                  </a:txBody>
                  <a:tcPr marL="409773" marR="11383" marT="113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</a:tr>
              <a:tr h="204813">
                <a:tc rowSpan="3">
                  <a:txBody>
                    <a:bodyPr/>
                    <a:lstStyle/>
                    <a:p>
                      <a:pPr algn="l" fontAlgn="ctr"/>
                      <a:r>
                        <a:rPr lang="en-CA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Implementation and design thinking</a:t>
                      </a:r>
                    </a:p>
                  </a:txBody>
                  <a:tcPr marL="136591" marR="11383" marT="113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Ideating</a:t>
                      </a:r>
                      <a:r>
                        <a:rPr lang="en-C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, prototyping, testing, and refining based on feedback</a:t>
                      </a:r>
                      <a:endParaRPr lang="en-CA" sz="1400" b="0" i="0" u="none" strike="noStrike" dirty="0">
                        <a:solidFill>
                          <a:srgbClr val="000000"/>
                        </a:solidFill>
                        <a:effectLst/>
                        <a:latin typeface="Symbol"/>
                      </a:endParaRPr>
                    </a:p>
                  </a:txBody>
                  <a:tcPr marL="409773" marR="11383" marT="113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4813"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Set </a:t>
                      </a:r>
                      <a:r>
                        <a:rPr lang="en-C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realistic goals and priorities</a:t>
                      </a:r>
                      <a:endParaRPr lang="en-CA" sz="1400" b="0" i="0" u="none" strike="noStrike" dirty="0">
                        <a:solidFill>
                          <a:srgbClr val="000000"/>
                        </a:solidFill>
                        <a:effectLst/>
                        <a:latin typeface="Symbol"/>
                      </a:endParaRPr>
                    </a:p>
                  </a:txBody>
                  <a:tcPr marL="409773" marR="11383" marT="113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4813"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Plan </a:t>
                      </a:r>
                      <a:r>
                        <a:rPr lang="en-C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for contingencies, be ready with alternative strategies</a:t>
                      </a:r>
                      <a:endParaRPr lang="en-CA" sz="1400" b="0" i="0" u="none" strike="noStrike" dirty="0">
                        <a:solidFill>
                          <a:srgbClr val="000000"/>
                        </a:solidFill>
                        <a:effectLst/>
                        <a:latin typeface="Symbol"/>
                      </a:endParaRPr>
                    </a:p>
                  </a:txBody>
                  <a:tcPr marL="409773" marR="11383" marT="113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4813">
                <a:tc rowSpan="3">
                  <a:txBody>
                    <a:bodyPr/>
                    <a:lstStyle/>
                    <a:p>
                      <a:pPr algn="l" fontAlgn="ctr"/>
                      <a:r>
                        <a:rPr lang="en-CA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Network and relationship building</a:t>
                      </a:r>
                    </a:p>
                  </a:txBody>
                  <a:tcPr marL="136591" marR="11383" marT="113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Network </a:t>
                      </a:r>
                      <a:r>
                        <a:rPr lang="en-C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widely to identify new partners and build relationships</a:t>
                      </a:r>
                      <a:endParaRPr lang="en-CA" sz="1400" b="0" i="0" u="none" strike="noStrike" dirty="0">
                        <a:solidFill>
                          <a:srgbClr val="000000"/>
                        </a:solidFill>
                        <a:effectLst/>
                        <a:latin typeface="Symbol"/>
                      </a:endParaRPr>
                    </a:p>
                  </a:txBody>
                  <a:tcPr marL="409773" marR="11383" marT="113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</a:tr>
              <a:tr h="438451"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Be </a:t>
                      </a:r>
                      <a:r>
                        <a:rPr lang="en-C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coachable and establish professional relationships with mentors and advisors</a:t>
                      </a:r>
                      <a:endParaRPr lang="en-CA" sz="1400" b="0" i="0" u="none" strike="noStrike" dirty="0">
                        <a:solidFill>
                          <a:srgbClr val="000000"/>
                        </a:solidFill>
                        <a:effectLst/>
                        <a:latin typeface="Symbol"/>
                      </a:endParaRPr>
                    </a:p>
                  </a:txBody>
                  <a:tcPr marL="409773" marR="11383" marT="113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</a:tr>
              <a:tr h="204813"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Persuading</a:t>
                      </a:r>
                      <a:r>
                        <a:rPr lang="en-C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, self-expression, and story telling</a:t>
                      </a:r>
                      <a:endParaRPr lang="en-CA" sz="1400" b="0" i="0" u="none" strike="noStrike" dirty="0">
                        <a:solidFill>
                          <a:srgbClr val="000000"/>
                        </a:solidFill>
                        <a:effectLst/>
                        <a:latin typeface="Symbol"/>
                      </a:endParaRPr>
                    </a:p>
                  </a:txBody>
                  <a:tcPr marL="409773" marR="11383" marT="113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</a:tr>
              <a:tr h="438451">
                <a:tc rowSpan="3">
                  <a:txBody>
                    <a:bodyPr/>
                    <a:lstStyle/>
                    <a:p>
                      <a:pPr algn="l" fontAlgn="ctr"/>
                      <a:r>
                        <a:rPr lang="en-CA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Systems thinking and discipline specific knowledge </a:t>
                      </a:r>
                    </a:p>
                  </a:txBody>
                  <a:tcPr marL="136591" marR="11383" marT="113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Improving </a:t>
                      </a:r>
                      <a:r>
                        <a:rPr lang="en-C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your understanding of the social system your are working within</a:t>
                      </a:r>
                      <a:endParaRPr lang="en-CA" sz="1400" b="0" i="0" u="none" strike="noStrike" dirty="0">
                        <a:solidFill>
                          <a:srgbClr val="000000"/>
                        </a:solidFill>
                        <a:effectLst/>
                        <a:latin typeface="Symbol"/>
                      </a:endParaRPr>
                    </a:p>
                  </a:txBody>
                  <a:tcPr marL="409773" marR="11383" marT="113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4813"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Systems </a:t>
                      </a:r>
                      <a:r>
                        <a:rPr lang="en-C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and/or relationship mapping </a:t>
                      </a:r>
                      <a:endParaRPr lang="en-CA" sz="1400" b="0" i="0" u="none" strike="noStrike" dirty="0">
                        <a:solidFill>
                          <a:srgbClr val="000000"/>
                        </a:solidFill>
                        <a:effectLst/>
                        <a:latin typeface="Symbol"/>
                      </a:endParaRPr>
                    </a:p>
                  </a:txBody>
                  <a:tcPr marL="409773" marR="11383" marT="113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38451"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Solving </a:t>
                      </a:r>
                      <a:r>
                        <a:rPr lang="en-C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 problem or generating an idea using knowledge earned through academic study or experience</a:t>
                      </a:r>
                      <a:endParaRPr lang="en-CA" sz="1400" b="0" i="0" u="none" strike="noStrike" dirty="0">
                        <a:solidFill>
                          <a:srgbClr val="000000"/>
                        </a:solidFill>
                        <a:effectLst/>
                        <a:latin typeface="Symbol"/>
                      </a:endParaRPr>
                    </a:p>
                  </a:txBody>
                  <a:tcPr marL="409773" marR="11383" marT="113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018148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inter 18 Ben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087"/>
          <a:stretch/>
        </p:blipFill>
        <p:spPr>
          <a:xfrm>
            <a:off x="1358260" y="-388105"/>
            <a:ext cx="6409687" cy="6976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5491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ara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714"/>
          <a:stretch/>
        </p:blipFill>
        <p:spPr>
          <a:xfrm>
            <a:off x="1301620" y="-211694"/>
            <a:ext cx="6548064" cy="6888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8659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6132286"/>
            <a:ext cx="2491619" cy="72571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Sam Ep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8220"/>
            <a:ext cx="9144000" cy="580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9475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smtClean="0"/>
              <a:t>Lessons Learned	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lnSpcReduction="10000"/>
          </a:bodyPr>
          <a:lstStyle/>
          <a:p>
            <a:r>
              <a:rPr lang="en-CA" dirty="0" smtClean="0"/>
              <a:t>Milestone presentations allow for self-directed pace, passive pressure, celebration of incremental progress</a:t>
            </a:r>
          </a:p>
          <a:p>
            <a:r>
              <a:rPr lang="en-CA" dirty="0" smtClean="0"/>
              <a:t>Skill reporting allows for coaching of mindsets and behaviours</a:t>
            </a:r>
          </a:p>
          <a:p>
            <a:pPr lvl="1"/>
            <a:r>
              <a:rPr lang="en-CA" dirty="0" smtClean="0"/>
              <a:t>Drives program planning week-to-week (personal </a:t>
            </a:r>
            <a:r>
              <a:rPr lang="en-CA" dirty="0" err="1" smtClean="0"/>
              <a:t>vs</a:t>
            </a:r>
            <a:r>
              <a:rPr lang="en-CA" dirty="0" smtClean="0"/>
              <a:t> program level data)</a:t>
            </a:r>
          </a:p>
          <a:p>
            <a:pPr lvl="1"/>
            <a:r>
              <a:rPr lang="en-CA" dirty="0" smtClean="0"/>
              <a:t>Currently assessing application of skills, not assessing growth/development 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2756589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Research on Innovation</a:t>
            </a:r>
            <a:endParaRPr lang="en-US" dirty="0"/>
          </a:p>
        </p:txBody>
      </p:sp>
      <p:pic>
        <p:nvPicPr>
          <p:cNvPr id="10" name="Picture 9" descr="Screen Shot 2018-06-09 at 11.31.54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6" t="21641" r="15361" b="24630"/>
          <a:stretch/>
        </p:blipFill>
        <p:spPr>
          <a:xfrm>
            <a:off x="0" y="919297"/>
            <a:ext cx="2758127" cy="2054152"/>
          </a:xfrm>
          <a:prstGeom prst="rect">
            <a:avLst/>
          </a:prstGeom>
        </p:spPr>
      </p:pic>
      <p:pic>
        <p:nvPicPr>
          <p:cNvPr id="11" name="Picture 10" descr="Screen Shot 2018-06-09 at 11.33.04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7" t="19570" r="8248" b="30921"/>
          <a:stretch/>
        </p:blipFill>
        <p:spPr>
          <a:xfrm>
            <a:off x="104259" y="3952028"/>
            <a:ext cx="2945564" cy="1880960"/>
          </a:xfrm>
          <a:prstGeom prst="rect">
            <a:avLst/>
          </a:prstGeom>
        </p:spPr>
      </p:pic>
      <p:pic>
        <p:nvPicPr>
          <p:cNvPr id="12" name="Picture 11" descr="Screen Shot 2018-06-09 at 11.33.49 A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81"/>
          <a:stretch/>
        </p:blipFill>
        <p:spPr>
          <a:xfrm>
            <a:off x="5364606" y="2886641"/>
            <a:ext cx="3779394" cy="3008230"/>
          </a:xfrm>
          <a:prstGeom prst="rect">
            <a:avLst/>
          </a:prstGeom>
        </p:spPr>
      </p:pic>
      <p:pic>
        <p:nvPicPr>
          <p:cNvPr id="13" name="Picture 12" descr="Screen Shot 2018-06-09 at 11.33.44 AM.png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617" y="1243712"/>
            <a:ext cx="4215386" cy="4009038"/>
          </a:xfrm>
          <a:prstGeom prst="rect">
            <a:avLst/>
          </a:prstGeom>
        </p:spPr>
      </p:pic>
      <p:pic>
        <p:nvPicPr>
          <p:cNvPr id="14" name="Picture 13" descr="Screen Shot 2018-06-09 at 11.34.18 AM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53"/>
          <a:stretch/>
        </p:blipFill>
        <p:spPr>
          <a:xfrm>
            <a:off x="6113376" y="308911"/>
            <a:ext cx="3030623" cy="318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4073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NEW GH LOGO FINAL-white cop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8352" y="1121734"/>
            <a:ext cx="2363725" cy="69622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/>
              <a:t>Acknowledgements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57200" y="1355724"/>
            <a:ext cx="4112848" cy="55022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dirty="0" smtClean="0"/>
              <a:t>The	 </a:t>
            </a:r>
            <a:r>
              <a:rPr lang="en-US" sz="2200" dirty="0"/>
              <a:t>		</a:t>
            </a:r>
            <a:r>
              <a:rPr lang="en-US" sz="2200" dirty="0" smtClean="0"/>
              <a:t>team</a:t>
            </a:r>
            <a:r>
              <a:rPr lang="en-US" sz="2200" dirty="0"/>
              <a:t>:</a:t>
            </a:r>
          </a:p>
          <a:p>
            <a:pPr marL="0" indent="0">
              <a:buNone/>
            </a:pPr>
            <a:r>
              <a:rPr lang="en-US" sz="2200" dirty="0"/>
              <a:t>	A. Eisenstein</a:t>
            </a:r>
          </a:p>
          <a:p>
            <a:pPr marL="0" indent="0">
              <a:buNone/>
            </a:pPr>
            <a:r>
              <a:rPr lang="en-US" sz="2200" dirty="0"/>
              <a:t>	E. </a:t>
            </a:r>
            <a:r>
              <a:rPr lang="en-US" sz="2200" dirty="0" err="1" smtClean="0"/>
              <a:t>Veletanlic</a:t>
            </a:r>
            <a:endParaRPr lang="en-US" sz="2200" dirty="0"/>
          </a:p>
          <a:p>
            <a:pPr marL="0" indent="0">
              <a:buNone/>
            </a:pPr>
            <a:r>
              <a:rPr lang="en-US" sz="2200" dirty="0"/>
              <a:t>	J. Li</a:t>
            </a:r>
          </a:p>
          <a:p>
            <a:pPr marL="0" indent="0">
              <a:buNone/>
            </a:pPr>
            <a:r>
              <a:rPr lang="en-US" sz="2200" dirty="0"/>
              <a:t>	L. </a:t>
            </a:r>
            <a:r>
              <a:rPr lang="en-US" sz="2200" dirty="0" err="1" smtClean="0"/>
              <a:t>Vranic</a:t>
            </a:r>
            <a:endParaRPr lang="en-US" sz="2200" dirty="0" smtClean="0"/>
          </a:p>
          <a:p>
            <a:pPr marL="0" indent="0">
              <a:buNone/>
            </a:pPr>
            <a:r>
              <a:rPr lang="en-US" sz="2200" dirty="0" smtClean="0"/>
              <a:t>	Prof. E</a:t>
            </a:r>
            <a:r>
              <a:rPr lang="en-US" sz="2200" dirty="0"/>
              <a:t>. </a:t>
            </a:r>
            <a:r>
              <a:rPr lang="en-US" sz="2200" dirty="0" err="1"/>
              <a:t>Istrate</a:t>
            </a:r>
            <a:endParaRPr lang="en-US" sz="2200" dirty="0"/>
          </a:p>
          <a:p>
            <a:pPr marL="0" indent="0">
              <a:buNone/>
            </a:pPr>
            <a:r>
              <a:rPr lang="en-US" sz="2200" dirty="0"/>
              <a:t>	</a:t>
            </a:r>
            <a:r>
              <a:rPr lang="en-US" sz="2200" dirty="0" smtClean="0"/>
              <a:t>Prof. A</a:t>
            </a:r>
            <a:r>
              <a:rPr lang="en-US" sz="2200" dirty="0"/>
              <a:t>. </a:t>
            </a:r>
            <a:r>
              <a:rPr lang="en-US" sz="2200" dirty="0" err="1"/>
              <a:t>Rummens</a:t>
            </a:r>
            <a:endParaRPr lang="en-US" sz="2200" dirty="0"/>
          </a:p>
          <a:p>
            <a:pPr marL="0" indent="0">
              <a:buNone/>
            </a:pPr>
            <a:r>
              <a:rPr lang="en-US" sz="2200" dirty="0"/>
              <a:t>	Prof. C. </a:t>
            </a:r>
            <a:r>
              <a:rPr lang="en-US" sz="2200" dirty="0" err="1"/>
              <a:t>Goh</a:t>
            </a:r>
            <a:r>
              <a:rPr lang="en-US" sz="2200" dirty="0"/>
              <a:t> </a:t>
            </a:r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r>
              <a:rPr lang="en-US" sz="1800" dirty="0"/>
              <a:t>With collaboration:</a:t>
            </a:r>
          </a:p>
          <a:p>
            <a:pPr marL="0" indent="0">
              <a:buNone/>
            </a:pPr>
            <a:r>
              <a:rPr lang="en-US" sz="1800" dirty="0" smtClean="0"/>
              <a:t>- K</a:t>
            </a:r>
            <a:r>
              <a:rPr lang="en-US" sz="1800" dirty="0"/>
              <a:t>. Janzen</a:t>
            </a:r>
          </a:p>
          <a:p>
            <a:pPr marL="0" indent="0">
              <a:buNone/>
            </a:pPr>
            <a:r>
              <a:rPr lang="en-US" sz="1800" dirty="0" smtClean="0"/>
              <a:t>- Prof</a:t>
            </a:r>
            <a:r>
              <a:rPr lang="en-US" sz="1800" dirty="0"/>
              <a:t>. C. </a:t>
            </a:r>
            <a:r>
              <a:rPr lang="en-US" sz="1800" dirty="0" err="1"/>
              <a:t>Sá</a:t>
            </a: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endParaRPr lang="en-US" sz="2200" dirty="0"/>
          </a:p>
          <a:p>
            <a:endParaRPr lang="en-US" sz="2200" dirty="0"/>
          </a:p>
          <a:p>
            <a:pPr marL="0" indent="0">
              <a:buNone/>
            </a:pPr>
            <a:endParaRPr lang="en-US" sz="2200" dirty="0"/>
          </a:p>
        </p:txBody>
      </p:sp>
      <p:pic>
        <p:nvPicPr>
          <p:cNvPr id="4" name="Picture 3" descr="IMC_S2S_16101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605" y="1123192"/>
            <a:ext cx="2237462" cy="672002"/>
          </a:xfrm>
          <a:prstGeom prst="rect">
            <a:avLst/>
          </a:prstGeom>
        </p:spPr>
      </p:pic>
      <p:pic>
        <p:nvPicPr>
          <p:cNvPr id="5" name="Picture 4" descr="1621_heqco_logo_1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81" y="6323642"/>
            <a:ext cx="2866294" cy="432000"/>
          </a:xfrm>
          <a:prstGeom prst="rect">
            <a:avLst/>
          </a:prstGeom>
        </p:spPr>
      </p:pic>
      <p:sp>
        <p:nvSpPr>
          <p:cNvPr id="6" name="Text Placeholder 2"/>
          <p:cNvSpPr txBox="1">
            <a:spLocks/>
          </p:cNvSpPr>
          <p:nvPr/>
        </p:nvSpPr>
        <p:spPr>
          <a:xfrm>
            <a:off x="4627910" y="1351966"/>
            <a:ext cx="4516089" cy="55060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200" dirty="0"/>
              <a:t>The 			</a:t>
            </a:r>
            <a:r>
              <a:rPr lang="en-US" sz="2200" dirty="0" smtClean="0"/>
              <a:t> team</a:t>
            </a:r>
            <a:r>
              <a:rPr lang="en-US" sz="2200" dirty="0"/>
              <a:t>:</a:t>
            </a:r>
          </a:p>
          <a:p>
            <a:pPr marL="0" indent="0">
              <a:buFont typeface="Arial"/>
              <a:buNone/>
            </a:pPr>
            <a:r>
              <a:rPr lang="en-US" sz="2200" dirty="0"/>
              <a:t>	B. Wylie-</a:t>
            </a:r>
            <a:r>
              <a:rPr lang="en-US" sz="2200" dirty="0" err="1"/>
              <a:t>Toal</a:t>
            </a:r>
            <a:endParaRPr lang="en-US" sz="2200" dirty="0"/>
          </a:p>
          <a:p>
            <a:pPr marL="0" indent="0">
              <a:buFont typeface="Arial"/>
              <a:buNone/>
            </a:pPr>
            <a:r>
              <a:rPr lang="en-US" sz="2200" dirty="0"/>
              <a:t>	T. Del </a:t>
            </a:r>
            <a:r>
              <a:rPr lang="en-US" sz="2200" dirty="0" err="1"/>
              <a:t>Matto</a:t>
            </a:r>
            <a:endParaRPr lang="en-US" sz="2200" dirty="0"/>
          </a:p>
          <a:p>
            <a:pPr marL="0" indent="0">
              <a:buFont typeface="Arial"/>
              <a:buNone/>
            </a:pPr>
            <a:r>
              <a:rPr lang="en-US" sz="2200" dirty="0"/>
              <a:t>	A. </a:t>
            </a:r>
            <a:r>
              <a:rPr lang="en-US" sz="2200" dirty="0" err="1"/>
              <a:t>Filion</a:t>
            </a:r>
            <a:endParaRPr lang="en-US" sz="2200" dirty="0"/>
          </a:p>
          <a:p>
            <a:pPr marL="0" indent="0">
              <a:buFont typeface="Arial"/>
              <a:buNone/>
            </a:pPr>
            <a:endParaRPr lang="en-US" sz="2200" dirty="0" smtClean="0"/>
          </a:p>
          <a:p>
            <a:pPr marL="0" indent="0">
              <a:buFont typeface="Arial"/>
              <a:buNone/>
            </a:pPr>
            <a:endParaRPr lang="en-US" sz="2200" dirty="0"/>
          </a:p>
          <a:p>
            <a:pPr marL="0" indent="0">
              <a:buFont typeface="Arial"/>
              <a:buNone/>
            </a:pPr>
            <a:endParaRPr lang="en-US" sz="2200" dirty="0" smtClean="0"/>
          </a:p>
          <a:p>
            <a:pPr marL="0" indent="0">
              <a:buFont typeface="Arial"/>
              <a:buNone/>
            </a:pPr>
            <a:endParaRPr lang="en-US" sz="2200" dirty="0"/>
          </a:p>
          <a:p>
            <a:pPr marL="0" indent="0">
              <a:buFont typeface="Arial"/>
              <a:buNone/>
            </a:pPr>
            <a:endParaRPr lang="en-US" sz="2200" dirty="0"/>
          </a:p>
          <a:p>
            <a:pPr marL="0" indent="0">
              <a:buFont typeface="Arial"/>
              <a:buNone/>
            </a:pPr>
            <a:r>
              <a:rPr lang="en-US" sz="1800" dirty="0" smtClean="0"/>
              <a:t>With </a:t>
            </a:r>
            <a:r>
              <a:rPr lang="en-US" sz="1800" dirty="0"/>
              <a:t>Collaboration:</a:t>
            </a:r>
          </a:p>
          <a:p>
            <a:pPr marL="0" indent="0">
              <a:buFont typeface="Arial"/>
              <a:buNone/>
            </a:pPr>
            <a:r>
              <a:rPr lang="en-US" sz="1800" dirty="0" smtClean="0"/>
              <a:t>- EDGE </a:t>
            </a:r>
            <a:r>
              <a:rPr lang="en-US" sz="1800" dirty="0"/>
              <a:t>@ </a:t>
            </a:r>
            <a:r>
              <a:rPr lang="en-US" sz="1800" dirty="0" err="1"/>
              <a:t>Uwaterloo</a:t>
            </a:r>
            <a:endParaRPr lang="en-US" sz="1800" dirty="0"/>
          </a:p>
          <a:p>
            <a:pPr marL="0" indent="0">
              <a:buFont typeface="Arial"/>
              <a:buNone/>
            </a:pPr>
            <a:r>
              <a:rPr lang="en-US" sz="1800" dirty="0" smtClean="0"/>
              <a:t>- Centre </a:t>
            </a:r>
            <a:r>
              <a:rPr lang="en-US" sz="1800" dirty="0"/>
              <a:t>for Teaching </a:t>
            </a:r>
            <a:r>
              <a:rPr lang="en-US" sz="1800" dirty="0" smtClean="0"/>
              <a:t>Excellence</a:t>
            </a:r>
            <a:endParaRPr lang="en-US" sz="1800" dirty="0"/>
          </a:p>
          <a:p>
            <a:pPr marL="0" indent="0">
              <a:buFont typeface="Arial"/>
              <a:buNone/>
            </a:pPr>
            <a:endParaRPr lang="en-US" sz="1800" dirty="0"/>
          </a:p>
          <a:p>
            <a:pPr marL="0" indent="0">
              <a:buFont typeface="Arial"/>
              <a:buNone/>
            </a:pPr>
            <a:endParaRPr lang="en-US" sz="1800" dirty="0"/>
          </a:p>
          <a:p>
            <a:pPr marL="0" indent="0">
              <a:buFont typeface="Wingdings" pitchFamily="2" charset="2"/>
              <a:buNone/>
            </a:pPr>
            <a:endParaRPr lang="en-US" sz="1800" dirty="0" smtClean="0"/>
          </a:p>
          <a:p>
            <a:endParaRPr lang="en-US" sz="1800" dirty="0" smtClean="0"/>
          </a:p>
          <a:p>
            <a:pPr marL="0" indent="0">
              <a:buFont typeface="Wingdings" pitchFamily="2" charset="2"/>
              <a:buNone/>
            </a:pPr>
            <a:endParaRPr lang="en-US" sz="22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t="24914" b="26341"/>
          <a:stretch/>
        </p:blipFill>
        <p:spPr>
          <a:xfrm>
            <a:off x="6543456" y="6078616"/>
            <a:ext cx="2219623" cy="720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20840" y="6017270"/>
            <a:ext cx="93198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189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i="1" dirty="0" smtClean="0"/>
              <a:t>Techno</a:t>
            </a:r>
            <a:r>
              <a:rPr lang="en-US" dirty="0" smtClean="0"/>
              <a:t> </a:t>
            </a:r>
            <a:r>
              <a:rPr lang="mr-IN" dirty="0" smtClean="0"/>
              <a:t>–</a:t>
            </a:r>
            <a:r>
              <a:rPr lang="en-US" dirty="0" smtClean="0"/>
              <a:t> nurturing Entrepreneurship</a:t>
            </a:r>
            <a:endParaRPr lang="en-US" i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57200" y="1456325"/>
            <a:ext cx="8248650" cy="4235450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Picture 3" descr="906802_10152394007409993_8879564723213087957_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98" y="4289203"/>
            <a:ext cx="2880000" cy="1920938"/>
          </a:xfrm>
          <a:prstGeom prst="rect">
            <a:avLst/>
          </a:prstGeom>
        </p:spPr>
      </p:pic>
      <p:pic>
        <p:nvPicPr>
          <p:cNvPr id="5" name="Picture 4" descr="Pueblo-science-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4" t="28892" r="15053" b="37311"/>
          <a:stretch/>
        </p:blipFill>
        <p:spPr>
          <a:xfrm>
            <a:off x="77988" y="3622924"/>
            <a:ext cx="2880000" cy="762105"/>
          </a:xfrm>
          <a:prstGeom prst="rect">
            <a:avLst/>
          </a:prstGeom>
        </p:spPr>
      </p:pic>
      <p:pic>
        <p:nvPicPr>
          <p:cNvPr id="6" name="Picture 5" descr="6277745774_18f40c29ea_z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9487" y="4285035"/>
            <a:ext cx="2880000" cy="1921500"/>
          </a:xfrm>
          <a:prstGeom prst="rect">
            <a:avLst/>
          </a:prstGeom>
        </p:spPr>
      </p:pic>
      <p:pic>
        <p:nvPicPr>
          <p:cNvPr id="7" name="Picture 6" descr="Emile and Mark OCE Discovery Steadiwear (Web lead) 05-16-17 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767" y="4289512"/>
            <a:ext cx="2880000" cy="1920000"/>
          </a:xfrm>
          <a:prstGeom prst="rect">
            <a:avLst/>
          </a:prstGeom>
        </p:spPr>
      </p:pic>
      <p:pic>
        <p:nvPicPr>
          <p:cNvPr id="8" name="Picture 7" descr="steadiwear-logo-2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4000" y="3796094"/>
            <a:ext cx="2880000" cy="684000"/>
          </a:xfrm>
          <a:prstGeom prst="rect">
            <a:avLst/>
          </a:prstGeom>
        </p:spPr>
      </p:pic>
      <p:pic>
        <p:nvPicPr>
          <p:cNvPr id="9" name="Picture 8" descr="DO7NB1wX4AAgxhf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87" y="1704746"/>
            <a:ext cx="2880000" cy="1920000"/>
          </a:xfrm>
          <a:prstGeom prst="rect">
            <a:avLst/>
          </a:prstGeom>
        </p:spPr>
      </p:pic>
      <p:pic>
        <p:nvPicPr>
          <p:cNvPr id="10" name="Picture 9" descr="gdvbiSaS_400x400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87" y="1136611"/>
            <a:ext cx="986216" cy="986216"/>
          </a:xfrm>
          <a:prstGeom prst="rect">
            <a:avLst/>
          </a:prstGeom>
        </p:spPr>
      </p:pic>
      <p:pic>
        <p:nvPicPr>
          <p:cNvPr id="11" name="Picture 10" descr="Abe-Heifets-Edited(weblead)2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770" y="1704746"/>
            <a:ext cx="2880000" cy="1920000"/>
          </a:xfrm>
          <a:prstGeom prst="rect">
            <a:avLst/>
          </a:prstGeom>
        </p:spPr>
      </p:pic>
      <p:pic>
        <p:nvPicPr>
          <p:cNvPr id="12" name="Picture 11" descr="Pooja-Viswanathan_Oct.-17_2017.jpg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31"/>
          <a:stretch/>
        </p:blipFill>
        <p:spPr>
          <a:xfrm>
            <a:off x="6264000" y="1693606"/>
            <a:ext cx="2880000" cy="1960622"/>
          </a:xfrm>
          <a:prstGeom prst="rect">
            <a:avLst/>
          </a:prstGeom>
        </p:spPr>
      </p:pic>
      <p:pic>
        <p:nvPicPr>
          <p:cNvPr id="13" name="Picture 12" descr="Atomwise-Logo-Color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9372" y="1138803"/>
            <a:ext cx="2880000" cy="806400"/>
          </a:xfrm>
          <a:prstGeom prst="rect">
            <a:avLst/>
          </a:prstGeom>
        </p:spPr>
      </p:pic>
      <p:pic>
        <p:nvPicPr>
          <p:cNvPr id="14" name="Picture 13" descr="Screen Shot 2018-04-06 at 8.55.24 AM.png"/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4"/>
          <a:stretch/>
        </p:blipFill>
        <p:spPr>
          <a:xfrm>
            <a:off x="3108347" y="3709927"/>
            <a:ext cx="2880000" cy="758862"/>
          </a:xfrm>
          <a:prstGeom prst="rect">
            <a:avLst/>
          </a:prstGeom>
        </p:spPr>
      </p:pic>
      <p:pic>
        <p:nvPicPr>
          <p:cNvPr id="15" name="Picture 14" descr="Braze_Mobility_Logo_300x90@2x-2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4000" y="844702"/>
            <a:ext cx="2880000" cy="1069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969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Entrepreneurial - WIL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57200" y="1355725"/>
            <a:ext cx="8457336" cy="423545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“</a:t>
            </a:r>
            <a:r>
              <a:rPr lang="en-US" i="1" dirty="0"/>
              <a:t>Exploring New Ventures</a:t>
            </a:r>
            <a:r>
              <a:rPr lang="en-US" dirty="0"/>
              <a:t>” </a:t>
            </a:r>
            <a:r>
              <a:rPr lang="en-US" dirty="0" smtClean="0"/>
              <a:t>course: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100/200 placement hours with startups</a:t>
            </a:r>
          </a:p>
          <a:p>
            <a:pPr marL="0" indent="0">
              <a:buNone/>
            </a:pPr>
            <a:r>
              <a:rPr lang="en-US" dirty="0" smtClean="0"/>
              <a:t>Bi-weekly workshops on entrepreneurship topics</a:t>
            </a:r>
            <a:endParaRPr lang="en-US" dirty="0"/>
          </a:p>
        </p:txBody>
      </p:sp>
      <p:pic>
        <p:nvPicPr>
          <p:cNvPr id="4" name="Picture 3" descr="530a1a78-b4b1-4afe-9729-e604ac02105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6022">
            <a:off x="6605584" y="3162708"/>
            <a:ext cx="2019237" cy="302791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Picture 4" descr="pic3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8595">
            <a:off x="4304808" y="4862007"/>
            <a:ext cx="2286000" cy="17145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Picture 5" descr="CGgZbw-UYAE850x.jpg-large-1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59528">
            <a:off x="920041" y="3832475"/>
            <a:ext cx="3510570" cy="197469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40411739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Entrepreneurship programs in Ontario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57200" y="4787330"/>
            <a:ext cx="8248650" cy="1109204"/>
          </a:xfrm>
        </p:spPr>
        <p:txBody>
          <a:bodyPr/>
          <a:lstStyle/>
          <a:p>
            <a:pPr algn="ctr"/>
            <a:r>
              <a:rPr lang="en-US" dirty="0"/>
              <a:t>2013 Budget - $25 million over 2 years</a:t>
            </a:r>
          </a:p>
          <a:p>
            <a:pPr algn="ctr"/>
            <a:r>
              <a:rPr lang="en-US" dirty="0"/>
              <a:t>2015 Budget - $27 million over 2 years</a:t>
            </a:r>
          </a:p>
          <a:p>
            <a:pPr algn="ctr"/>
            <a:endParaRPr lang="en-US" dirty="0"/>
          </a:p>
        </p:txBody>
      </p:sp>
      <p:pic>
        <p:nvPicPr>
          <p:cNvPr id="4" name="Picture 3" descr="Screen Shot 2017-09-28 at 3.44.2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8358" y="1271354"/>
            <a:ext cx="4982062" cy="3450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47729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rgbClr val="021E4A"/>
                </a:solidFill>
              </a:rPr>
              <a:t>The State of Entrepreneurship </a:t>
            </a:r>
            <a:r>
              <a:rPr lang="en-US" sz="3200" dirty="0" smtClean="0">
                <a:solidFill>
                  <a:srgbClr val="021E4A"/>
                </a:solidFill>
              </a:rPr>
              <a:t>Education</a:t>
            </a:r>
            <a:endParaRPr lang="en-US" sz="32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57200" y="1355725"/>
            <a:ext cx="8686800" cy="423545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“majority of extracurricular programs … </a:t>
            </a:r>
          </a:p>
          <a:p>
            <a:pPr marL="0" indent="0">
              <a:buNone/>
            </a:pPr>
            <a:r>
              <a:rPr lang="en-US" dirty="0"/>
              <a:t>evaluate </a:t>
            </a:r>
            <a:r>
              <a:rPr lang="mr-IN" dirty="0" smtClean="0"/>
              <a:t>…</a:t>
            </a:r>
            <a:r>
              <a:rPr lang="en-CA" dirty="0" smtClean="0"/>
              <a:t> </a:t>
            </a:r>
            <a:r>
              <a:rPr lang="en-US" dirty="0" smtClean="0"/>
              <a:t>through </a:t>
            </a:r>
            <a:endParaRPr lang="en-US" dirty="0"/>
          </a:p>
          <a:p>
            <a:pPr marL="0" indent="0">
              <a:buNone/>
            </a:pPr>
            <a:r>
              <a:rPr lang="en-US" b="1" dirty="0"/>
              <a:t>	</a:t>
            </a:r>
            <a:r>
              <a:rPr lang="en-US" b="1" dirty="0" smtClean="0"/>
              <a:t>	</a:t>
            </a:r>
            <a:r>
              <a:rPr lang="en-US" b="1" dirty="0"/>
              <a:t>		informal mechanisms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and emphasize 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		</a:t>
            </a:r>
            <a:r>
              <a:rPr lang="en-US" dirty="0"/>
              <a:t>		</a:t>
            </a:r>
            <a:r>
              <a:rPr lang="en-US" b="1" dirty="0"/>
              <a:t>participant satisfaction</a:t>
            </a:r>
            <a:r>
              <a:rPr lang="en-US" dirty="0"/>
              <a:t>…”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58712" y="5085593"/>
            <a:ext cx="82539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>
                <a:solidFill>
                  <a:srgbClr val="021E4A"/>
                </a:solidFill>
              </a:rPr>
              <a:t>Sá</a:t>
            </a:r>
            <a:r>
              <a:rPr lang="en-US" sz="1400" dirty="0">
                <a:solidFill>
                  <a:srgbClr val="021E4A"/>
                </a:solidFill>
              </a:rPr>
              <a:t>, C., </a:t>
            </a:r>
            <a:r>
              <a:rPr lang="en-US" sz="1400" dirty="0" err="1">
                <a:solidFill>
                  <a:srgbClr val="021E4A"/>
                </a:solidFill>
              </a:rPr>
              <a:t>Kretz</a:t>
            </a:r>
            <a:r>
              <a:rPr lang="en-US" sz="1400" dirty="0">
                <a:solidFill>
                  <a:srgbClr val="021E4A"/>
                </a:solidFill>
              </a:rPr>
              <a:t>, A., </a:t>
            </a:r>
            <a:r>
              <a:rPr lang="en-US" sz="1400" dirty="0" err="1">
                <a:solidFill>
                  <a:srgbClr val="021E4A"/>
                </a:solidFill>
              </a:rPr>
              <a:t>Sigurdson</a:t>
            </a:r>
            <a:r>
              <a:rPr lang="en-US" sz="1400" dirty="0">
                <a:solidFill>
                  <a:srgbClr val="021E4A"/>
                </a:solidFill>
              </a:rPr>
              <a:t>, K. (2014). The State of Entrepreneurship Education in Ontario’s Colleges and Universities. Toronto: Higher Education Quality Council of Ontario.</a:t>
            </a:r>
          </a:p>
        </p:txBody>
      </p:sp>
    </p:spTree>
    <p:extLst>
      <p:ext uri="{BB962C8B-B14F-4D97-AF65-F5344CB8AC3E}">
        <p14:creationId xmlns:p14="http://schemas.microsoft.com/office/powerpoint/2010/main" val="15350934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Call for Quality Assurance Measures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Screen Shot 2018-04-05 at 10.20.2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604" y="1442289"/>
            <a:ext cx="8249124" cy="29906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73814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Learning outcomes for E-WIL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941307053"/>
              </p:ext>
            </p:extLst>
          </p:nvPr>
        </p:nvGraphicFramePr>
        <p:xfrm>
          <a:off x="107504" y="908720"/>
          <a:ext cx="9036496" cy="54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196926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IMC-PowerPoint-Template-set2">
  <a:themeElements>
    <a:clrScheme name="Custom 1">
      <a:dk1>
        <a:srgbClr val="A3B2C4"/>
      </a:dk1>
      <a:lt1>
        <a:srgbClr val="FFFFFF"/>
      </a:lt1>
      <a:dk2>
        <a:srgbClr val="002A5C"/>
      </a:dk2>
      <a:lt2>
        <a:srgbClr val="001E46"/>
      </a:lt2>
      <a:accent1>
        <a:srgbClr val="0D9DBF"/>
      </a:accent1>
      <a:accent2>
        <a:srgbClr val="A2BC1A"/>
      </a:accent2>
      <a:accent3>
        <a:srgbClr val="564EC2"/>
      </a:accent3>
      <a:accent4>
        <a:srgbClr val="476589"/>
      </a:accent4>
      <a:accent5>
        <a:srgbClr val="A3B2C4"/>
      </a:accent5>
      <a:accent6>
        <a:srgbClr val="FFFFFF"/>
      </a:accent6>
      <a:hlink>
        <a:srgbClr val="7F7F7F"/>
      </a:hlink>
      <a:folHlink>
        <a:srgbClr val="2472FF"/>
      </a:folHlink>
    </a:clrScheme>
    <a:fontScheme name="UofT">
      <a:majorFont>
        <a:latin typeface="Arial"/>
        <a:ea typeface=""/>
        <a:cs typeface=""/>
      </a:majorFont>
      <a:minorFont>
        <a:latin typeface="Georg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11230</TotalTime>
  <Words>924</Words>
  <Application>Microsoft Macintosh PowerPoint</Application>
  <PresentationFormat>On-screen Show (4:3)</PresentationFormat>
  <Paragraphs>180</Paragraphs>
  <Slides>30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IMC-PowerPoint-Template-set2</vt:lpstr>
      <vt:lpstr>Learning Outcome Assessment of Entrepreneurial-WIL</vt:lpstr>
      <vt:lpstr>PowerPoint Presentation</vt:lpstr>
      <vt:lpstr>Research on Innovation</vt:lpstr>
      <vt:lpstr>Techno – nurturing Entrepreneurship</vt:lpstr>
      <vt:lpstr>Entrepreneurial - WIL</vt:lpstr>
      <vt:lpstr>Entrepreneurship programs in Ontario</vt:lpstr>
      <vt:lpstr>The State of Entrepreneurship Education</vt:lpstr>
      <vt:lpstr>Call for Quality Assurance Measures</vt:lpstr>
      <vt:lpstr>Learning outcomes for E-WIL</vt:lpstr>
      <vt:lpstr>Project objective</vt:lpstr>
      <vt:lpstr>Design Principles</vt:lpstr>
      <vt:lpstr>Design Features</vt:lpstr>
      <vt:lpstr>Initial consultation</vt:lpstr>
      <vt:lpstr>Current Assessment Tool </vt:lpstr>
      <vt:lpstr>Project Status – Work in Progress</vt:lpstr>
      <vt:lpstr>PowerPoint Presentation</vt:lpstr>
      <vt:lpstr>Framework for Program</vt:lpstr>
      <vt:lpstr>Problem</vt:lpstr>
      <vt:lpstr>About vs For Entrepreneurship</vt:lpstr>
      <vt:lpstr>New Definition of Student Success</vt:lpstr>
      <vt:lpstr>Assessment of Outcome 1</vt:lpstr>
      <vt:lpstr>PowerPoint Presentation</vt:lpstr>
      <vt:lpstr>Assessment of Outcome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Lessons Learned </vt:lpstr>
      <vt:lpstr>Acknowledgements</vt:lpstr>
    </vt:vector>
  </TitlesOfParts>
  <Company>University of Toronto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Default User</dc:creator>
  <cp:lastModifiedBy>Alon Eisenstein</cp:lastModifiedBy>
  <cp:revision>355</cp:revision>
  <cp:lastPrinted>2018-04-04T20:30:27Z</cp:lastPrinted>
  <dcterms:created xsi:type="dcterms:W3CDTF">2012-10-26T15:55:16Z</dcterms:created>
  <dcterms:modified xsi:type="dcterms:W3CDTF">2018-10-09T15:08:49Z</dcterms:modified>
</cp:coreProperties>
</file>