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0" r:id="rId6"/>
    <p:sldId id="281" r:id="rId7"/>
    <p:sldId id="261" r:id="rId8"/>
    <p:sldId id="268" r:id="rId9"/>
    <p:sldId id="276" r:id="rId10"/>
    <p:sldId id="265" r:id="rId11"/>
    <p:sldId id="277" r:id="rId12"/>
    <p:sldId id="270" r:id="rId13"/>
    <p:sldId id="275" r:id="rId14"/>
    <p:sldId id="280" r:id="rId15"/>
    <p:sldId id="272" r:id="rId16"/>
    <p:sldId id="27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/>
    <p:restoredTop sz="77145"/>
  </p:normalViewPr>
  <p:slideViewPr>
    <p:cSldViewPr snapToGrid="0" snapToObjects="1">
      <p:cViewPr varScale="1">
        <p:scale>
          <a:sx n="74" d="100"/>
          <a:sy n="74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ismae/Desktop/MSc/Study%20Materials/DATA%20METHOD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Problem</a:t>
            </a:r>
            <a:r>
              <a:rPr lang="en-US" sz="3600" baseline="0" dirty="0"/>
              <a:t> Solving Profile for a 2nd </a:t>
            </a:r>
            <a:r>
              <a:rPr lang="en-US" sz="3600" baseline="0" dirty="0" err="1"/>
              <a:t>yr</a:t>
            </a:r>
            <a:r>
              <a:rPr lang="en-US" sz="3600" baseline="0" dirty="0"/>
              <a:t> Tutorial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2950755622385"/>
          <c:y val="0.22871595217264509"/>
          <c:w val="0.42360695063299769"/>
          <c:h val="0.71293846602508015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1</c:v>
                </c:pt>
                <c:pt idx="3">
                  <c:v>2.5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F-9A4A-A0EB-98A930DC0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483615"/>
        <c:axId val="375799999"/>
      </c:radarChart>
      <c:catAx>
        <c:axId val="403483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99999"/>
        <c:crosses val="autoZero"/>
        <c:auto val="1"/>
        <c:lblAlgn val="ctr"/>
        <c:lblOffset val="100"/>
        <c:noMultiLvlLbl val="0"/>
      </c:catAx>
      <c:valAx>
        <c:axId val="37579999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83615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Problem</a:t>
            </a:r>
            <a:r>
              <a:rPr lang="en-US" sz="3600" baseline="0" dirty="0"/>
              <a:t> Solving Profile for a 2nd </a:t>
            </a:r>
            <a:r>
              <a:rPr lang="en-US" sz="3600" baseline="0" dirty="0" err="1"/>
              <a:t>yr</a:t>
            </a:r>
            <a:r>
              <a:rPr lang="en-US" sz="3600" baseline="0" dirty="0"/>
              <a:t> Tutorial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2950755622385"/>
          <c:y val="0.22871595217264509"/>
          <c:w val="0.42360695063299769"/>
          <c:h val="0.71293846602508015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1</c:v>
                </c:pt>
                <c:pt idx="3">
                  <c:v>2.5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A-E34E-8728-529D4BADF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483615"/>
        <c:axId val="375799999"/>
      </c:radarChart>
      <c:catAx>
        <c:axId val="403483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99999"/>
        <c:crosses val="autoZero"/>
        <c:auto val="1"/>
        <c:lblAlgn val="ctr"/>
        <c:lblOffset val="100"/>
        <c:noMultiLvlLbl val="0"/>
      </c:catAx>
      <c:valAx>
        <c:axId val="37579999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83615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Problem</a:t>
            </a:r>
            <a:r>
              <a:rPr lang="en-US" sz="3600" baseline="0" dirty="0"/>
              <a:t> Solving Profiles of 4 Assignments</a:t>
            </a:r>
            <a:endParaRPr lang="en-US" sz="3600" dirty="0"/>
          </a:p>
        </c:rich>
      </c:tx>
      <c:layout>
        <c:manualLayout>
          <c:xMode val="edge"/>
          <c:yMode val="edge"/>
          <c:x val="0.12803446966400925"/>
          <c:y val="8.2877247849882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86358285339667"/>
          <c:y val="0.25078155300954857"/>
          <c:w val="0.44203723827596869"/>
          <c:h val="0.62360998073051654"/>
        </c:manualLayout>
      </c:layout>
      <c:radarChart>
        <c:radarStyle val="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1st 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1-074C-A1EA-9D5BBE197E65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2nd yr lab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3.5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1-074C-A1EA-9D5BBE197E65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2nd yr lect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1</c:v>
                </c:pt>
                <c:pt idx="3">
                  <c:v>2.5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1-074C-A1EA-9D5BBE197E65}"/>
            </c:ext>
          </c:extLst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4th yr lect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3.5</c:v>
                </c:pt>
                <c:pt idx="3">
                  <c:v>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B1-074C-A1EA-9D5BBE197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731568"/>
        <c:axId val="750667504"/>
      </c:radarChart>
      <c:catAx>
        <c:axId val="7507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67504"/>
        <c:crosses val="autoZero"/>
        <c:auto val="1"/>
        <c:lblAlgn val="ctr"/>
        <c:lblOffset val="100"/>
        <c:noMultiLvlLbl val="0"/>
      </c:catAx>
      <c:valAx>
        <c:axId val="75066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73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20353426120207"/>
          <c:y val="0.34227736974629536"/>
          <c:w val="0.15258846154879332"/>
          <c:h val="0.27869386146903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Problem</a:t>
            </a:r>
            <a:r>
              <a:rPr lang="en-US" sz="3600" baseline="0"/>
              <a:t> Solving Profiles of 4 Assignments</a:t>
            </a:r>
            <a:endParaRPr lang="en-US" sz="3600"/>
          </a:p>
        </c:rich>
      </c:tx>
      <c:layout>
        <c:manualLayout>
          <c:xMode val="edge"/>
          <c:yMode val="edge"/>
          <c:x val="0.12914289195404988"/>
          <c:y val="8.1313526192337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86358285339667"/>
          <c:y val="0.25078155300954857"/>
          <c:w val="0.44203723827596869"/>
          <c:h val="0.62360998073051654"/>
        </c:manualLayout>
      </c:layout>
      <c:radarChart>
        <c:radarStyle val="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1st 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8E48-B40E-EE7B9157920C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2nd yr lab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3.5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8-8E48-B40E-EE7B9157920C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2nd yr lect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1</c:v>
                </c:pt>
                <c:pt idx="3">
                  <c:v>2.5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8-8E48-B40E-EE7B9157920C}"/>
            </c:ext>
          </c:extLst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4th yr lect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Sheet1!$C$3:$C$7</c:f>
              <c:strCache>
                <c:ptCount val="5"/>
                <c:pt idx="0">
                  <c:v>Depth of understanding</c:v>
                </c:pt>
                <c:pt idx="1">
                  <c:v>Real-world connection / simulation</c:v>
                </c:pt>
                <c:pt idx="2">
                  <c:v>Metacognitive activity</c:v>
                </c:pt>
                <c:pt idx="3">
                  <c:v>Expectations and cues</c:v>
                </c:pt>
                <c:pt idx="4">
                  <c:v>Nature of correct solution(s)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3.5</c:v>
                </c:pt>
                <c:pt idx="3">
                  <c:v>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8-8E48-B40E-EE7B91579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731568"/>
        <c:axId val="750667504"/>
      </c:radarChart>
      <c:catAx>
        <c:axId val="7507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67504"/>
        <c:crosses val="autoZero"/>
        <c:auto val="1"/>
        <c:lblAlgn val="ctr"/>
        <c:lblOffset val="100"/>
        <c:noMultiLvlLbl val="0"/>
      </c:catAx>
      <c:valAx>
        <c:axId val="75066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73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20353426120207"/>
          <c:y val="0.34227736974629536"/>
          <c:w val="0.15258846154879332"/>
          <c:h val="0.27869386146903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1761268636687"/>
          <c:y val="3.9707300049140665E-2"/>
          <c:w val="0.83462694516850966"/>
          <c:h val="0.76895945425692747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42971359"/>
        <c:axId val="343753295"/>
      </c:scatterChart>
      <c:valAx>
        <c:axId val="342971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Total</a:t>
                </a:r>
                <a:r>
                  <a:rPr lang="en-US" sz="2000" baseline="0" dirty="0"/>
                  <a:t> Problem Solving Profile Score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753295"/>
        <c:crosses val="autoZero"/>
        <c:crossBetween val="midCat"/>
      </c:valAx>
      <c:valAx>
        <c:axId val="34375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Student</a:t>
                </a:r>
                <a:r>
                  <a:rPr lang="en-US" sz="2000" baseline="0" dirty="0"/>
                  <a:t> Grades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4191443848230118E-2"/>
              <c:y val="0.26338907042764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71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Sheet1!$J$31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>
                    <a:alpha val="96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Sheet1!$K$32:$N$32</c:f>
                <c:numCache>
                  <c:formatCode>General</c:formatCode>
                  <c:ptCount val="4"/>
                  <c:pt idx="0">
                    <c:v>10.689467053242325</c:v>
                  </c:pt>
                  <c:pt idx="1">
                    <c:v>14.492391512952798</c:v>
                  </c:pt>
                  <c:pt idx="2">
                    <c:v>9.7309391361054303</c:v>
                  </c:pt>
                  <c:pt idx="3">
                    <c:v>5.7118298293979315</c:v>
                  </c:pt>
                </c:numCache>
              </c:numRef>
            </c:plus>
            <c:minus>
              <c:numRef>
                <c:f>Sheet1!$K$32:$N$32</c:f>
                <c:numCache>
                  <c:formatCode>General</c:formatCode>
                  <c:ptCount val="4"/>
                  <c:pt idx="0">
                    <c:v>10.689467053242325</c:v>
                  </c:pt>
                  <c:pt idx="1">
                    <c:v>14.492391512952798</c:v>
                  </c:pt>
                  <c:pt idx="2">
                    <c:v>9.7309391361054303</c:v>
                  </c:pt>
                  <c:pt idx="3">
                    <c:v>5.7118298293979315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Sheet1!$K$30:$N$30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18</c:v>
                </c:pt>
                <c:pt idx="3">
                  <c:v>22</c:v>
                </c:pt>
              </c:numCache>
            </c:numRef>
          </c:xVal>
          <c:yVal>
            <c:numRef>
              <c:f>Sheet1!$K$31:$N$31</c:f>
              <c:numCache>
                <c:formatCode>General</c:formatCode>
                <c:ptCount val="4"/>
                <c:pt idx="0">
                  <c:v>74.529411764705884</c:v>
                </c:pt>
                <c:pt idx="1">
                  <c:v>75.82352941176471</c:v>
                </c:pt>
                <c:pt idx="2">
                  <c:v>81.764705882352942</c:v>
                </c:pt>
                <c:pt idx="3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C7-994A-BA4D-1D5738819888}"/>
            </c:ext>
          </c:extLst>
        </c:ser>
        <c:ser>
          <c:idx val="2"/>
          <c:order val="1"/>
          <c:tx>
            <c:strRef>
              <c:f>Sheet1!$J$33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Sheet1!$K$30:$N$30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18</c:v>
                </c:pt>
                <c:pt idx="3">
                  <c:v>22</c:v>
                </c:pt>
              </c:numCache>
            </c:numRef>
          </c:xVal>
          <c:yVal>
            <c:numRef>
              <c:f>Sheet1!$K$33:$N$33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C7-994A-BA4D-1D5738819888}"/>
            </c:ext>
          </c:extLst>
        </c:ser>
        <c:ser>
          <c:idx val="3"/>
          <c:order val="2"/>
          <c:tx>
            <c:strRef>
              <c:f>Sheet1!$J$34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Sheet1!$K$30:$N$30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18</c:v>
                </c:pt>
                <c:pt idx="3">
                  <c:v>22</c:v>
                </c:pt>
              </c:numCache>
            </c:numRef>
          </c:xVal>
          <c:yVal>
            <c:numRef>
              <c:f>Sheet1!$K$34:$N$34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0C7-994A-BA4D-1D573881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971359"/>
        <c:axId val="343753295"/>
      </c:scatterChart>
      <c:valAx>
        <c:axId val="342971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Total</a:t>
                </a:r>
                <a:r>
                  <a:rPr lang="en-US" sz="2000" baseline="0" dirty="0"/>
                  <a:t> Problem Solving Profile Score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753295"/>
        <c:crosses val="autoZero"/>
        <c:crossBetween val="midCat"/>
      </c:valAx>
      <c:valAx>
        <c:axId val="34375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Student</a:t>
                </a:r>
                <a:r>
                  <a:rPr lang="en-US" sz="2000" baseline="0" dirty="0"/>
                  <a:t> Grades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71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BD36-1125-FE42-AAAB-76540385ED64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EC7D-839A-4640-8008-FEDDD7CD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62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6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7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EC7D-839A-4640-8008-FEDDD7CDD2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0AF5-8F9E-7B49-8929-09944ED70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9E448-C5F4-8747-BB8A-58BB14BDB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5E2A-4D5C-CB46-9E18-E68B60D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66D-CF31-4E41-BA94-E1311EFE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6ACF-3068-6C4B-B671-3470E56E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81B5-A489-1E42-A0BB-28575A58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ABF4-8BC6-AE41-A52B-14933BC06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8E226-3D81-F244-99E7-17A66772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4FE23-896E-3948-BAE0-9FEBD781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385C-0D24-9044-84C8-37767ACC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72512-EB02-D240-A88B-58CF89406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A2688-7320-0445-884C-170B9C3D5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7CA79-F7AE-E64A-AA13-8EEC1661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ABADD-487B-EB4B-86A5-7FE5E7BB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B370-3101-4843-9201-3B9E5F5A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5EBD-DB74-9C42-901F-FA9AB09D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5294-B3FE-7246-AC54-B957F9C1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9913-F54F-AB45-9F17-440D3F6B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F1DD-567C-964B-B8C6-89BC4A69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26D4-04C0-044F-809D-39844A33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5077-2974-C242-828A-217C37E3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0ACBA-C957-5D41-8192-1CF7C93B7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1ED7-6C1D-F245-A66C-B85B4516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0959-9D71-4546-B398-1E33AC74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543CE-F08D-A24C-A493-58E952BB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7379-17E7-EA42-A188-AC461978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7BA-6641-BF48-8DBF-4146E6263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960A6-8494-1341-B86B-E695F6D94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0BFAA-1732-5144-BB16-C0B2C2F2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FAEA4-0A50-A142-8A8A-30B5D3B0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3C05-450C-ED49-A929-54EFBB70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6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3751-E9CC-7145-9434-FE8C5B18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68EC0-BFF4-534D-B9DE-11245330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314F7-B4DF-7446-8FC1-CE56D1E8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69B89-4B57-4A45-A7D9-64922F08B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8788F-7487-3A44-9FD2-F1256FEE3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38F3C-404E-BF4E-959B-C09FAF46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7121A-4F61-2B41-BE11-AE92EC75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D8CB8-52AC-4942-9646-6CDA2A61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A45C-0C52-0A49-ADC9-1EC399E1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33E2E-A898-6748-A459-F64739F6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67C97-0404-7446-BF17-C9FF4EF0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153A4-4970-AD49-B3B3-F04DDB00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CA00E-C5DF-8A4B-A710-33815220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D3931-E060-FC4A-BEC1-6FC06FA6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17F84-29A7-9B4B-B033-BAD2EDA5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52B8-C485-764C-99C0-3787D015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5955-2A34-4D41-8029-F3AB6246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E52AB-7FCD-D348-9883-11AE6A01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62EE-6628-3743-96AB-A585E920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B83A-C09C-974F-88BC-4DCB5532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B0C4D-A01F-0245-950C-8C5E866C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5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9FCD-DAA7-BB4F-98D2-F353ED2F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696A3-EAC7-4144-B40A-819D43D95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28117-5A5C-0746-8AEE-3E8FEE41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9280A-8143-C34C-89BF-9037EAAC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CD347-B874-8443-9193-E243DE85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29E5D-6FA9-3340-8EBF-DF9A17CD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A4CA-1C2B-FC42-BBE2-BDD07FEE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CABF-B87E-E14F-BBCC-85A061C8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8D86-5158-9E49-B188-ED522CA1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0422E-6D35-7C4D-97D3-1C36CDE0E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FCB8-9D67-5A43-9C25-4399ECC6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skgroupllc.com/the-outcome-economy-unleashing-the-potential-of-internet-of-thing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uuworld.org/articles/passion-reason" TargetMode="External"/><Relationship Id="rId12" Type="http://schemas.openxmlformats.org/officeDocument/2006/relationships/hyperlink" Target="https://xkcd.com/28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rizen.com/when-to-use-milestones-in-your-project-plan/" TargetMode="External"/><Relationship Id="rId11" Type="http://schemas.openxmlformats.org/officeDocument/2006/relationships/hyperlink" Target="https://timemanagementninja.com/2013/01/losing-9-ways-to-change-your-game/" TargetMode="External"/><Relationship Id="rId5" Type="http://schemas.openxmlformats.org/officeDocument/2006/relationships/hyperlink" Target="http://www.conferenceboard.ca/(X(1)S(hezwd3s304dsx3yusglxz4cm))/spse/employability-skills.aspx?AspxAutoDetectCookieSupport=1" TargetMode="External"/><Relationship Id="rId10" Type="http://schemas.openxmlformats.org/officeDocument/2006/relationships/hyperlink" Target="https://www.teachermagazine.com.au/articles/effective-implementation-of-project-based-learning" TargetMode="External"/><Relationship Id="rId4" Type="http://schemas.openxmlformats.org/officeDocument/2006/relationships/hyperlink" Target="https://www.utc.edu/walker-center-teaching-learning/teaching-resources/ct-ps.php" TargetMode="External"/><Relationship Id="rId9" Type="http://schemas.openxmlformats.org/officeDocument/2006/relationships/hyperlink" Target="https://www.unomaha.edu/college-of-arts-and-sciences/master-of-arts-in-critical-and-creative-thinking/index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C86679-66C1-7A41-9908-C30D9477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278922" y="1"/>
            <a:ext cx="134054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00C9D-5268-8F48-AF06-8C9A04E49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654" y="1259457"/>
            <a:ext cx="10288280" cy="3295290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Under our noses: </a:t>
            </a:r>
            <a:br>
              <a:rPr lang="en-US" sz="5400" b="1" dirty="0">
                <a:latin typeface="+mn-lt"/>
                <a:cs typeface="Aharoni" panose="02010803020104030203" pitchFamily="2" charset="-79"/>
              </a:rPr>
            </a:br>
            <a:r>
              <a:rPr lang="en-US" sz="5400" b="1" dirty="0">
                <a:latin typeface="+mn-lt"/>
                <a:cs typeface="Aharoni" panose="02010803020104030203" pitchFamily="2" charset="-79"/>
              </a:rPr>
              <a:t>Existing assessments as critical and creative thinking milestones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0AAC9-8A71-C048-A710-F6712F63B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722" y="4917057"/>
            <a:ext cx="9874212" cy="1345650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Paisley Worthington</a:t>
            </a:r>
          </a:p>
          <a:p>
            <a:r>
              <a:rPr lang="en-US" dirty="0">
                <a:cs typeface="Arial" panose="020B0604020202020204" pitchFamily="34" charset="0"/>
              </a:rPr>
              <a:t>John Dawson</a:t>
            </a:r>
          </a:p>
          <a:p>
            <a:r>
              <a:rPr lang="en-US" dirty="0">
                <a:cs typeface="Arial" panose="020B0604020202020204" pitchFamily="34" charset="0"/>
              </a:rPr>
              <a:t>University of Guelph</a:t>
            </a:r>
          </a:p>
        </p:txBody>
      </p:sp>
    </p:spTree>
    <p:extLst>
      <p:ext uri="{BB962C8B-B14F-4D97-AF65-F5344CB8AC3E}">
        <p14:creationId xmlns:p14="http://schemas.microsoft.com/office/powerpoint/2010/main" val="68271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6">
                <a:lumMod val="20000"/>
                <a:lumOff val="80000"/>
              </a:schemeClr>
            </a:gs>
            <a:gs pos="89000">
              <a:schemeClr val="accent6">
                <a:lumMod val="20000"/>
                <a:lumOff val="80000"/>
                <a:alpha val="0"/>
              </a:schemeClr>
            </a:gs>
            <a:gs pos="62000">
              <a:schemeClr val="bg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1B18E9-27CC-4748-82E8-B7FBFA7A7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61943"/>
              </p:ext>
            </p:extLst>
          </p:nvPr>
        </p:nvGraphicFramePr>
        <p:xfrm>
          <a:off x="343208" y="-424791"/>
          <a:ext cx="11457727" cy="812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98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6">
                <a:lumMod val="20000"/>
                <a:lumOff val="80000"/>
              </a:schemeClr>
            </a:gs>
            <a:gs pos="89000">
              <a:schemeClr val="accent6">
                <a:lumMod val="20000"/>
                <a:lumOff val="80000"/>
                <a:alpha val="0"/>
              </a:schemeClr>
            </a:gs>
            <a:gs pos="62000">
              <a:schemeClr val="bg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3F3B7F-BB82-7147-827E-04566BD0F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718075"/>
              </p:ext>
            </p:extLst>
          </p:nvPr>
        </p:nvGraphicFramePr>
        <p:xfrm>
          <a:off x="343208" y="-424791"/>
          <a:ext cx="11457727" cy="812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F4E2FDA-69AC-5640-A141-8AC137C813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375" y="4750181"/>
            <a:ext cx="1106644" cy="666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99E55-D5A6-E64D-ABF5-114D86603E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223" y="1928192"/>
            <a:ext cx="1106644" cy="666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54E2F-2673-964F-95FE-14A52ADC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252" y="2469563"/>
            <a:ext cx="1106644" cy="666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83E33-1B3E-3247-B5C7-07529D7C65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186" y="4281175"/>
            <a:ext cx="1106644" cy="6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DC70A-7468-B249-9169-F79FF44262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33521" y="-474680"/>
            <a:ext cx="12353026" cy="82490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1BAA5F-CD97-3940-9F5F-01570240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8482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How can this data change our approach to LOA?</a:t>
            </a:r>
          </a:p>
        </p:txBody>
      </p:sp>
    </p:spTree>
    <p:extLst>
      <p:ext uri="{BB962C8B-B14F-4D97-AF65-F5344CB8AC3E}">
        <p14:creationId xmlns:p14="http://schemas.microsoft.com/office/powerpoint/2010/main" val="193999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7BF74-8EB6-1642-BF05-76886A0E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33521" y="-474680"/>
            <a:ext cx="12353026" cy="82490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1BAA5F-CD97-3940-9F5F-01570240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193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How can this data change our approach to LOA?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209C5C-5DC2-3D4D-9A63-950823A7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0493"/>
            <a:ext cx="10515600" cy="3646470"/>
          </a:xfrm>
        </p:spPr>
        <p:txBody>
          <a:bodyPr/>
          <a:lstStyle/>
          <a:p>
            <a:r>
              <a:rPr lang="en-US" dirty="0"/>
              <a:t>Provides consistent check in points for critical/creative thinking</a:t>
            </a:r>
          </a:p>
          <a:p>
            <a:endParaRPr lang="en-US" sz="1000" dirty="0"/>
          </a:p>
          <a:p>
            <a:r>
              <a:rPr lang="en-US" dirty="0"/>
              <a:t>Shows diversity of problem solving assignments (beyond content)</a:t>
            </a:r>
          </a:p>
          <a:p>
            <a:endParaRPr lang="en-US" sz="1000" dirty="0"/>
          </a:p>
          <a:p>
            <a:r>
              <a:rPr lang="en-US" dirty="0"/>
              <a:t>Helps us understand how courses work together in a program</a:t>
            </a:r>
          </a:p>
        </p:txBody>
      </p:sp>
    </p:spTree>
    <p:extLst>
      <p:ext uri="{BB962C8B-B14F-4D97-AF65-F5344CB8AC3E}">
        <p14:creationId xmlns:p14="http://schemas.microsoft.com/office/powerpoint/2010/main" val="314878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3ABF5-1BEF-3F44-B346-FBA19373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34062" y="-174238"/>
            <a:ext cx="11057938" cy="70322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BF1-A6CC-F649-8D13-4D7C4729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62" y="2553419"/>
            <a:ext cx="10546104" cy="408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Explore value in examining the evolution of our expectations in a program</a:t>
            </a:r>
          </a:p>
          <a:p>
            <a:pPr marL="0" indent="0">
              <a:buNone/>
            </a:pPr>
            <a:endParaRPr lang="en-US" sz="500" dirty="0"/>
          </a:p>
          <a:p>
            <a:pPr lvl="1"/>
            <a:r>
              <a:rPr lang="en-US" sz="3200" dirty="0"/>
              <a:t>Learn about a tool that characterizes the challenge posed by a problem solving assignment</a:t>
            </a:r>
          </a:p>
          <a:p>
            <a:pPr lvl="1"/>
            <a:endParaRPr lang="en-US" sz="500" dirty="0"/>
          </a:p>
          <a:p>
            <a:pPr lvl="1"/>
            <a:r>
              <a:rPr lang="en-US" sz="3200" dirty="0"/>
              <a:t>Consider how this type of analysis can change longitudinal assessment of transferrable skills</a:t>
            </a:r>
          </a:p>
        </p:txBody>
      </p:sp>
    </p:spTree>
    <p:extLst>
      <p:ext uri="{BB962C8B-B14F-4D97-AF65-F5344CB8AC3E}">
        <p14:creationId xmlns:p14="http://schemas.microsoft.com/office/powerpoint/2010/main" val="309994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8DB97-1F3F-8D41-A9F9-68E309A4C5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676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27EA2-16E0-7B43-8429-3DB27BF6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6BEA-69D5-A14A-9AA0-CC0345C4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315"/>
            <a:ext cx="10515600" cy="492023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/>
              <a:t>Critical Thinking. (2018). Retrieved January 23, 2018, from </a:t>
            </a:r>
            <a:r>
              <a:rPr lang="en-US" sz="1200" dirty="0">
                <a:hlinkClick r:id="rId4"/>
              </a:rPr>
              <a:t>https://www.utc.edu/walker-center-teaching-learning/teaching-resources/ct-ps.php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Desmarais, S. (2012). University of Guelph Learning Outcomes. Retrieved March 18, 2016, from http://</a:t>
            </a:r>
            <a:r>
              <a:rPr lang="en-US" sz="1200" dirty="0" err="1"/>
              <a:t>www.uoguelph.ca</a:t>
            </a:r>
            <a:r>
              <a:rPr lang="en-US" sz="1200" dirty="0"/>
              <a:t>/</a:t>
            </a:r>
            <a:r>
              <a:rPr lang="en-US" sz="1200" dirty="0" err="1"/>
              <a:t>vpacademic</a:t>
            </a:r>
            <a:r>
              <a:rPr lang="en-US" sz="1200" dirty="0"/>
              <a:t>/</a:t>
            </a:r>
            <a:r>
              <a:rPr lang="en-US" sz="1200" dirty="0" err="1"/>
              <a:t>avpa</a:t>
            </a:r>
            <a:r>
              <a:rPr lang="en-US" sz="1200" dirty="0"/>
              <a:t>/outcomes/pdfs/Undergraduate Learning </a:t>
            </a:r>
            <a:r>
              <a:rPr lang="en-US" sz="1200" dirty="0" err="1"/>
              <a:t>Outcomes.pdf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Employability Skills. (2018). Retrieved March 27, 2018, from </a:t>
            </a:r>
            <a:r>
              <a:rPr lang="en-US" sz="1200" dirty="0">
                <a:hlinkClick r:id="rId5"/>
              </a:rPr>
              <a:t>http://www.conferenceboard.ca/(X(1)S(hezwd3s304dsx3yusglxz4cm))/spse/employability-skills.aspx?AspxAutoDetectCookieSupport=1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Frederiksen, N., &amp; Ward, W. C. (1978). </a:t>
            </a:r>
            <a:r>
              <a:rPr lang="en-US" sz="1200" i="1" dirty="0"/>
              <a:t>Measures for the study of creativity in scientific problem-solving</a:t>
            </a:r>
            <a:r>
              <a:rPr lang="en-US" sz="1200" dirty="0"/>
              <a:t>. </a:t>
            </a:r>
            <a:r>
              <a:rPr lang="en-US" sz="1200" i="1" dirty="0"/>
              <a:t>Applied Psychological Measurement</a:t>
            </a:r>
            <a:r>
              <a:rPr lang="en-US" sz="1200" dirty="0"/>
              <a:t> (Vol. 2).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Gini-Newman, G., &amp; Case, R. (2015). </a:t>
            </a:r>
            <a:r>
              <a:rPr lang="en-US" sz="1200" i="1" dirty="0"/>
              <a:t>Creating thinking classrooms</a:t>
            </a:r>
            <a:r>
              <a:rPr lang="en-US" sz="1200" dirty="0"/>
              <a:t>. Vancouver, British Colombia: The Critical Thinking Consortium.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Jonassen, D. H. (2000). Toward a Design Theory of Problem Solving. </a:t>
            </a:r>
            <a:r>
              <a:rPr lang="en-US" sz="1200" i="1" dirty="0"/>
              <a:t>Educational Technology Research and Development</a:t>
            </a:r>
            <a:r>
              <a:rPr lang="en-US" sz="1200" dirty="0"/>
              <a:t>, </a:t>
            </a:r>
            <a:r>
              <a:rPr lang="en-US" sz="1200" i="1" dirty="0"/>
              <a:t>48</a:t>
            </a:r>
            <a:r>
              <a:rPr lang="en-US" sz="1200" dirty="0"/>
              <a:t>(4), 63–86.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Martini, T. S., &amp; Clare, M. (2014). Undergraduates’ Understanding of Skill- Based Learning Outcomes: Can e-Portfolios Help?, 1–44.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Mayr, E., </a:t>
            </a:r>
            <a:r>
              <a:rPr lang="en-US" sz="1200" dirty="0" err="1"/>
              <a:t>Smuc</a:t>
            </a:r>
            <a:r>
              <a:rPr lang="en-US" sz="1200" dirty="0"/>
              <a:t>, M., &amp; </a:t>
            </a:r>
            <a:r>
              <a:rPr lang="en-US" sz="1200" dirty="0" err="1"/>
              <a:t>Risku</a:t>
            </a:r>
            <a:r>
              <a:rPr lang="en-US" sz="1200" dirty="0"/>
              <a:t>, H. (2010). Many roads lead to Rome. </a:t>
            </a:r>
            <a:r>
              <a:rPr lang="en-US" sz="1200" i="1" dirty="0"/>
              <a:t>Proceedings of the 3rd BELIV’10 Workshop on </a:t>
            </a:r>
            <a:r>
              <a:rPr lang="en-US" sz="1200" i="1" dirty="0" err="1"/>
              <a:t>BEyond</a:t>
            </a:r>
            <a:r>
              <a:rPr lang="en-US" sz="1200" i="1" dirty="0"/>
              <a:t> Time and Errors: Novel </a:t>
            </a:r>
            <a:r>
              <a:rPr lang="en-US" sz="1200" i="1" dirty="0" err="1"/>
              <a:t>EvaLuation</a:t>
            </a:r>
            <a:r>
              <a:rPr lang="en-US" sz="1200" i="1" dirty="0"/>
              <a:t> Methods for Information Visualization - BELIV ’10</a:t>
            </a:r>
            <a:r>
              <a:rPr lang="en-US" sz="1200" dirty="0"/>
              <a:t>, 8–15. http://</a:t>
            </a:r>
            <a:r>
              <a:rPr lang="en-US" sz="1200" dirty="0" err="1"/>
              <a:t>doi.org</a:t>
            </a:r>
            <a:r>
              <a:rPr lang="en-US" sz="1200" dirty="0"/>
              <a:t>/10.1145/2110192.2110194</a:t>
            </a:r>
            <a:endParaRPr lang="en-CA" sz="1200" dirty="0"/>
          </a:p>
          <a:p>
            <a:pPr marL="0" indent="0">
              <a:buNone/>
            </a:pPr>
            <a:r>
              <a:rPr lang="en-US" sz="1200" dirty="0" err="1"/>
              <a:t>Pithers</a:t>
            </a:r>
            <a:r>
              <a:rPr lang="en-US" sz="1200" dirty="0"/>
              <a:t>, R. T., &amp; </a:t>
            </a:r>
            <a:r>
              <a:rPr lang="en-US" sz="1200" dirty="0" err="1"/>
              <a:t>Soden</a:t>
            </a:r>
            <a:r>
              <a:rPr lang="en-US" sz="1200" dirty="0"/>
              <a:t>, R. (2010). Critical thinking in education : a review. </a:t>
            </a:r>
            <a:r>
              <a:rPr lang="en-US" sz="1200" i="1" dirty="0"/>
              <a:t>Educational Research</a:t>
            </a:r>
            <a:r>
              <a:rPr lang="en-US" sz="1200" dirty="0"/>
              <a:t>, </a:t>
            </a:r>
            <a:r>
              <a:rPr lang="en-US" sz="1200" i="1" dirty="0"/>
              <a:t>42</a:t>
            </a:r>
            <a:r>
              <a:rPr lang="en-US" sz="1200" dirty="0"/>
              <a:t>(3), 237–249. http://</a:t>
            </a:r>
            <a:r>
              <a:rPr lang="en-US" sz="1200" dirty="0" err="1"/>
              <a:t>doi.org</a:t>
            </a:r>
            <a:r>
              <a:rPr lang="en-US" sz="1200" dirty="0"/>
              <a:t>/10.1080/001318800440579</a:t>
            </a:r>
            <a:endParaRPr lang="en-CA" sz="1200" dirty="0"/>
          </a:p>
          <a:p>
            <a:pPr marL="0" indent="0">
              <a:buNone/>
            </a:pPr>
            <a:r>
              <a:rPr lang="en-US" sz="1200" dirty="0"/>
              <a:t>Puccio, G., </a:t>
            </a:r>
            <a:r>
              <a:rPr lang="en-US" sz="1200" dirty="0" err="1"/>
              <a:t>Mance</a:t>
            </a:r>
            <a:r>
              <a:rPr lang="en-US" sz="1200" dirty="0"/>
              <a:t>, M., &amp; Murdock, M. (2011). </a:t>
            </a:r>
            <a:r>
              <a:rPr lang="en-US" sz="1200" i="1" dirty="0"/>
              <a:t>Creative Leadership: skills that drive change</a:t>
            </a:r>
            <a:r>
              <a:rPr lang="en-US" sz="1200" dirty="0"/>
              <a:t>. (L. Shaw, M. Vail, E. Garner, &amp; P. Schroeder, Eds.) (2nd ed.). Los Angeles: SAGE Publications, Inc.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Images: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Title slide: </a:t>
            </a:r>
            <a:r>
              <a:rPr lang="en-US" sz="1200" dirty="0">
                <a:hlinkClick r:id="rId6"/>
              </a:rPr>
              <a:t>https://www.clarizen.com/when-to-use-milestones-in-your-project-plan/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Slide 2: </a:t>
            </a:r>
            <a:r>
              <a:rPr lang="en-US" sz="1200" dirty="0">
                <a:hlinkClick r:id="rId7"/>
              </a:rPr>
              <a:t>https://www.uuworld.org/articles/passion-reason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Slide 3: </a:t>
            </a:r>
            <a:r>
              <a:rPr lang="en-US" sz="1200" dirty="0">
                <a:hlinkClick r:id="rId8"/>
              </a:rPr>
              <a:t>https://www.riskgroupllc.com/the-outcome-economy-unleashing-the-potential-of-internet-of-things/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Slide 4:  </a:t>
            </a:r>
            <a:r>
              <a:rPr lang="en-US" sz="1200" dirty="0">
                <a:hlinkClick r:id="rId9"/>
              </a:rPr>
              <a:t>https://www.unomaha.edu/college-of-arts-and-sciences/master-of-arts-in-critical-and-creative-thinking/index.php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Slide 5: </a:t>
            </a:r>
            <a:r>
              <a:rPr lang="en-US" sz="1200" dirty="0">
                <a:hlinkClick r:id="rId10"/>
              </a:rPr>
              <a:t>https://www.teachermagazine.com.au/articles/effective-implementation-of-project-based-learning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Slides 12 and 13: </a:t>
            </a:r>
            <a:r>
              <a:rPr lang="en-US" sz="1200" dirty="0">
                <a:hlinkClick r:id="rId11"/>
              </a:rPr>
              <a:t>https://timemanagementninja.com/2013/01/losing-9-ways-to-change-your-game/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This slide: </a:t>
            </a:r>
            <a:r>
              <a:rPr lang="en-US" sz="1200" dirty="0">
                <a:hlinkClick r:id="rId12"/>
              </a:rPr>
              <a:t>https://xkcd.com/285/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7174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7C35B-EAA1-EB4D-8CCF-124E24B1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8594"/>
            <a:ext cx="12192000" cy="68751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575516-46D5-4343-BA04-FA5C8CED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34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881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89000">
              <a:schemeClr val="accent1">
                <a:lumMod val="20000"/>
                <a:lumOff val="80000"/>
              </a:schemeClr>
            </a:gs>
            <a:gs pos="62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9FED-AB05-C544-81CE-6BE48BEE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Overlay with student performance data…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420FE8-49CD-FE47-A435-A1028C1CD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56322"/>
              </p:ext>
            </p:extLst>
          </p:nvPr>
        </p:nvGraphicFramePr>
        <p:xfrm>
          <a:off x="672860" y="1155940"/>
          <a:ext cx="11024559" cy="511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420FE8-49CD-FE47-A435-A1028C1CD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35203"/>
              </p:ext>
            </p:extLst>
          </p:nvPr>
        </p:nvGraphicFramePr>
        <p:xfrm>
          <a:off x="838200" y="1276710"/>
          <a:ext cx="10515600" cy="499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189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27A06-E5A0-AD4D-BB33-54CC149CB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t="6668" b="3665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2A417-DE84-B64C-8990-B1EBA89D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2621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Do you have an assessment that focuses exclusively on critical and creative thinking?</a:t>
            </a:r>
          </a:p>
        </p:txBody>
      </p:sp>
    </p:spTree>
    <p:extLst>
      <p:ext uri="{BB962C8B-B14F-4D97-AF65-F5344CB8AC3E}">
        <p14:creationId xmlns:p14="http://schemas.microsoft.com/office/powerpoint/2010/main" val="6029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3ABF5-1BEF-3F44-B346-FBA19373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34062" y="-174238"/>
            <a:ext cx="11057938" cy="70322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BF1-A6CC-F649-8D13-4D7C4729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62" y="2553419"/>
            <a:ext cx="10546104" cy="408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Explore value in examining the evolution of our expectations in a program</a:t>
            </a:r>
          </a:p>
          <a:p>
            <a:pPr marL="0" indent="0">
              <a:buNone/>
            </a:pPr>
            <a:endParaRPr lang="en-US" sz="500" dirty="0"/>
          </a:p>
          <a:p>
            <a:pPr lvl="1"/>
            <a:r>
              <a:rPr lang="en-US" sz="3200" dirty="0"/>
              <a:t>Learn about a tool that characterizes the challenge posed by a problem solving assignment</a:t>
            </a:r>
          </a:p>
          <a:p>
            <a:pPr lvl="1"/>
            <a:endParaRPr lang="en-US" sz="500" dirty="0"/>
          </a:p>
          <a:p>
            <a:pPr lvl="1"/>
            <a:r>
              <a:rPr lang="en-US" sz="3200" dirty="0"/>
              <a:t>Consider how this type of analysis can change longitudinal assessment of transferrable skills</a:t>
            </a:r>
          </a:p>
        </p:txBody>
      </p:sp>
    </p:spTree>
    <p:extLst>
      <p:ext uri="{BB962C8B-B14F-4D97-AF65-F5344CB8AC3E}">
        <p14:creationId xmlns:p14="http://schemas.microsoft.com/office/powerpoint/2010/main" val="293220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8635B0-F509-7840-886D-45F27FC7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376207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7E20F1-A04F-5F43-9F76-EE32C520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Critical and Creative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0995-1DC9-AE41-84C8-19C0897C3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Required to thrive in our constantly changing global community </a:t>
            </a:r>
            <a:r>
              <a:rPr lang="en-CA" sz="1400" dirty="0"/>
              <a:t>(“Employability Skills,” 2018; Gini-Newman &amp; Case, 2015; Puccio, </a:t>
            </a:r>
            <a:r>
              <a:rPr lang="en-CA" sz="1400" dirty="0" err="1"/>
              <a:t>Mance</a:t>
            </a:r>
            <a:r>
              <a:rPr lang="en-CA" sz="1400" dirty="0"/>
              <a:t>, &amp; Murdock, 2011) 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dirty="0"/>
              <a:t>Extremely amorphous skill </a:t>
            </a:r>
            <a:r>
              <a:rPr lang="en-US" dirty="0">
                <a:sym typeface="Wingdings" pitchFamily="2" charset="2"/>
              </a:rPr>
              <a:t> hard to define, teach, and measure  </a:t>
            </a:r>
            <a:r>
              <a:rPr lang="en-CA" sz="1400" dirty="0"/>
              <a:t>(“Critical Thinking,” 2018; Martini &amp; Clare, 2014) 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dirty="0"/>
              <a:t>Can use skills relying heavily on critical/creative thinking to gauge thinking… like </a:t>
            </a:r>
            <a:r>
              <a:rPr lang="en-US" b="1" dirty="0"/>
              <a:t>problem solving</a:t>
            </a:r>
            <a:r>
              <a:rPr lang="en-US" dirty="0"/>
              <a:t>!                                                           </a:t>
            </a:r>
            <a:r>
              <a:rPr lang="en-CA" sz="1400" dirty="0"/>
              <a:t>(Desmarais, 2012; Frederiksen &amp; Ward, 1978; Mayr, </a:t>
            </a:r>
            <a:r>
              <a:rPr lang="en-CA" sz="1400" dirty="0" err="1"/>
              <a:t>Smuc</a:t>
            </a:r>
            <a:r>
              <a:rPr lang="en-CA" sz="1400" dirty="0"/>
              <a:t>, &amp; </a:t>
            </a:r>
            <a:r>
              <a:rPr lang="en-CA" sz="1400" dirty="0" err="1"/>
              <a:t>Risku</a:t>
            </a:r>
            <a:r>
              <a:rPr lang="en-CA" sz="1400" dirty="0"/>
              <a:t>, 2010; </a:t>
            </a:r>
            <a:r>
              <a:rPr lang="en-CA" sz="1400" dirty="0" err="1"/>
              <a:t>Pithers</a:t>
            </a:r>
            <a:r>
              <a:rPr lang="en-CA" sz="1400" dirty="0"/>
              <a:t> &amp; </a:t>
            </a:r>
            <a:r>
              <a:rPr lang="en-CA" sz="1400" dirty="0" err="1"/>
              <a:t>Soden</a:t>
            </a:r>
            <a:r>
              <a:rPr lang="en-CA" sz="1400" dirty="0"/>
              <a:t>, 2010)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09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B54685-9986-0449-B192-1C96B29887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07034" y="0"/>
            <a:ext cx="12399034" cy="746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8B5A0-C906-144B-9393-9D8B98D1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26" y="265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Effective programs are scaffolded</a:t>
            </a:r>
          </a:p>
        </p:txBody>
      </p:sp>
    </p:spTree>
    <p:extLst>
      <p:ext uri="{BB962C8B-B14F-4D97-AF65-F5344CB8AC3E}">
        <p14:creationId xmlns:p14="http://schemas.microsoft.com/office/powerpoint/2010/main" val="295477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B54685-9986-0449-B192-1C96B29887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07034" y="0"/>
            <a:ext cx="12399034" cy="746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8B5A0-C906-144B-9393-9D8B98D1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26" y="265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How scaffolded are our programs?</a:t>
            </a:r>
          </a:p>
        </p:txBody>
      </p:sp>
    </p:spTree>
    <p:extLst>
      <p:ext uri="{BB962C8B-B14F-4D97-AF65-F5344CB8AC3E}">
        <p14:creationId xmlns:p14="http://schemas.microsoft.com/office/powerpoint/2010/main" val="157800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8000">
              <a:srgbClr val="FFE490"/>
            </a:gs>
            <a:gs pos="63000">
              <a:schemeClr val="bg1"/>
            </a:gs>
            <a:gs pos="42000">
              <a:srgbClr val="FFF0C0"/>
            </a:gs>
            <a:gs pos="20000">
              <a:schemeClr val="accent4">
                <a:lumMod val="0"/>
                <a:lumOff val="100000"/>
              </a:schemeClr>
            </a:gs>
            <a:gs pos="8600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6E0D-8415-2040-A265-B34A2E14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Characterizing the Problem Solving Profile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7ADB9-2C3E-0144-8BFE-AD8F87986468}"/>
              </a:ext>
            </a:extLst>
          </p:cNvPr>
          <p:cNvSpPr txBox="1"/>
          <p:nvPr/>
        </p:nvSpPr>
        <p:spPr>
          <a:xfrm>
            <a:off x="2524664" y="2708695"/>
            <a:ext cx="7142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E-mail study team for more info!</a:t>
            </a:r>
          </a:p>
        </p:txBody>
      </p:sp>
    </p:spTree>
    <p:extLst>
      <p:ext uri="{BB962C8B-B14F-4D97-AF65-F5344CB8AC3E}">
        <p14:creationId xmlns:p14="http://schemas.microsoft.com/office/powerpoint/2010/main" val="160291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89000">
              <a:schemeClr val="accent6">
                <a:lumMod val="20000"/>
                <a:lumOff val="80000"/>
                <a:alpha val="0"/>
              </a:schemeClr>
            </a:gs>
            <a:gs pos="62000">
              <a:schemeClr val="bg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EDEBE3-1035-2948-933A-1C5BD61C7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321624"/>
              </p:ext>
            </p:extLst>
          </p:nvPr>
        </p:nvGraphicFramePr>
        <p:xfrm>
          <a:off x="0" y="0"/>
          <a:ext cx="115421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39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6">
                <a:lumMod val="20000"/>
                <a:lumOff val="80000"/>
              </a:schemeClr>
            </a:gs>
            <a:gs pos="89000">
              <a:schemeClr val="accent6">
                <a:lumMod val="20000"/>
                <a:lumOff val="80000"/>
                <a:alpha val="0"/>
              </a:schemeClr>
            </a:gs>
            <a:gs pos="62000">
              <a:schemeClr val="bg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EA6DA4-1ED4-AE45-BCCA-D1FA1F56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20190">
            <a:off x="7890332" y="3274555"/>
            <a:ext cx="3901939" cy="23484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3E3B93-B1F8-944E-9834-C3D66224D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330156"/>
              </p:ext>
            </p:extLst>
          </p:nvPr>
        </p:nvGraphicFramePr>
        <p:xfrm>
          <a:off x="0" y="0"/>
          <a:ext cx="115421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015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815</Words>
  <Application>Microsoft Macintosh PowerPoint</Application>
  <PresentationFormat>Widescreen</PresentationFormat>
  <Paragraphs>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Wingdings</vt:lpstr>
      <vt:lpstr>Office Theme</vt:lpstr>
      <vt:lpstr>Under our noses:  Existing assessments as critical and creative thinking milestones</vt:lpstr>
      <vt:lpstr>Do you have an assessment that focuses exclusively on critical and creative thinking?</vt:lpstr>
      <vt:lpstr>PowerPoint Presentation</vt:lpstr>
      <vt:lpstr>Critical and Creative Thinking</vt:lpstr>
      <vt:lpstr>Effective programs are scaffolded</vt:lpstr>
      <vt:lpstr>How scaffolded are our programs?</vt:lpstr>
      <vt:lpstr>Characterizing the Problem Solving Profile</vt:lpstr>
      <vt:lpstr>PowerPoint Presentation</vt:lpstr>
      <vt:lpstr>PowerPoint Presentation</vt:lpstr>
      <vt:lpstr>PowerPoint Presentation</vt:lpstr>
      <vt:lpstr>PowerPoint Presentation</vt:lpstr>
      <vt:lpstr>How can this data change our approach to LOA?</vt:lpstr>
      <vt:lpstr>How can this data change our approach to LOA?</vt:lpstr>
      <vt:lpstr>PowerPoint Presentation</vt:lpstr>
      <vt:lpstr>References</vt:lpstr>
      <vt:lpstr>Thank you!</vt:lpstr>
      <vt:lpstr>Overlay with student performance data…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our noses: Existing assessments as critical and creative thinking milestones</dc:title>
  <dc:creator>Paisley Worthington</dc:creator>
  <cp:lastModifiedBy>Paisley Worthington</cp:lastModifiedBy>
  <cp:revision>69</cp:revision>
  <dcterms:created xsi:type="dcterms:W3CDTF">2018-09-16T14:29:51Z</dcterms:created>
  <dcterms:modified xsi:type="dcterms:W3CDTF">2018-10-12T02:00:59Z</dcterms:modified>
</cp:coreProperties>
</file>