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2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3.xml" ContentType="application/vnd.openxmlformats-officedocument.presentationml.tag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22"/>
  </p:notesMasterIdLst>
  <p:sldIdLst>
    <p:sldId id="256" r:id="rId2"/>
    <p:sldId id="323" r:id="rId3"/>
    <p:sldId id="257" r:id="rId4"/>
    <p:sldId id="327" r:id="rId5"/>
    <p:sldId id="322" r:id="rId6"/>
    <p:sldId id="328" r:id="rId7"/>
    <p:sldId id="326" r:id="rId8"/>
    <p:sldId id="311" r:id="rId9"/>
    <p:sldId id="313" r:id="rId10"/>
    <p:sldId id="320" r:id="rId11"/>
    <p:sldId id="312" r:id="rId12"/>
    <p:sldId id="321" r:id="rId13"/>
    <p:sldId id="329" r:id="rId14"/>
    <p:sldId id="319" r:id="rId15"/>
    <p:sldId id="314" r:id="rId16"/>
    <p:sldId id="316" r:id="rId17"/>
    <p:sldId id="317" r:id="rId18"/>
    <p:sldId id="331" r:id="rId19"/>
    <p:sldId id="330" r:id="rId20"/>
    <p:sldId id="299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B429"/>
    <a:srgbClr val="FFFFFF"/>
    <a:srgbClr val="FFD54F"/>
    <a:srgbClr val="FFEA3D"/>
    <a:srgbClr val="FFFFAA"/>
    <a:srgbClr val="E0249A"/>
    <a:srgbClr val="0073CF"/>
    <a:srgbClr val="57068C"/>
    <a:srgbClr val="FFDB43"/>
    <a:srgbClr val="FDD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9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C:\Users\jtcgoh\Dropbox\WatCV%20-%20Final\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C:\Users\jtcgoh\Dropbox\WatCV%20-%20Final\Graph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C:\Users\jtcgoh\Dropbox\WatCV%20-%20Final\Graph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'By Independent variables'!$M$9</c:f>
              <c:strCache>
                <c:ptCount val="1"/>
                <c:pt idx="0">
                  <c:v>Co-op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'By Independent variables'!$N$8:$P$8</c:f>
              <c:strCache>
                <c:ptCount val="3"/>
                <c:pt idx="0">
                  <c:v>Sharpen</c:v>
                </c:pt>
                <c:pt idx="1">
                  <c:v>Deepen</c:v>
                </c:pt>
                <c:pt idx="2">
                  <c:v>Transfer</c:v>
                </c:pt>
              </c:strCache>
            </c:strRef>
          </c:cat>
          <c:val>
            <c:numRef>
              <c:f>'By Independent variables'!$N$9:$P$9</c:f>
              <c:numCache>
                <c:formatCode>0%</c:formatCode>
                <c:ptCount val="3"/>
                <c:pt idx="0">
                  <c:v>0.88732394366197187</c:v>
                </c:pt>
                <c:pt idx="1">
                  <c:v>0.81081081081081141</c:v>
                </c:pt>
                <c:pt idx="2">
                  <c:v>0.71621621621621623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A6-43F3-AC1D-A5399012F1F4}"/>
            </c:ext>
          </c:extLst>
        </c:ser>
        <c:ser>
          <c:idx val="1"/>
          <c:order val="1"/>
          <c:tx>
            <c:strRef>
              <c:f>'By Independent variables'!$M$10</c:f>
              <c:strCache>
                <c:ptCount val="1"/>
                <c:pt idx="0">
                  <c:v>Non co-op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'By Independent variables'!$N$8:$P$8</c:f>
              <c:strCache>
                <c:ptCount val="3"/>
                <c:pt idx="0">
                  <c:v>Sharpen</c:v>
                </c:pt>
                <c:pt idx="1">
                  <c:v>Deepen</c:v>
                </c:pt>
                <c:pt idx="2">
                  <c:v>Transfer</c:v>
                </c:pt>
              </c:strCache>
            </c:strRef>
          </c:cat>
          <c:val>
            <c:numRef>
              <c:f>'By Independent variables'!$N$10:$P$10</c:f>
              <c:numCache>
                <c:formatCode>0%</c:formatCode>
                <c:ptCount val="3"/>
                <c:pt idx="0">
                  <c:v>0.86764705882353055</c:v>
                </c:pt>
                <c:pt idx="1">
                  <c:v>0.76102941176470673</c:v>
                </c:pt>
                <c:pt idx="2">
                  <c:v>0.76470588235294179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A6-43F3-AC1D-A5399012F1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5164032"/>
        <c:axId val="195165568"/>
      </c:barChart>
      <c:catAx>
        <c:axId val="19516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165568"/>
        <c:crosses val="autoZero"/>
        <c:auto val="1"/>
        <c:lblAlgn val="ctr"/>
        <c:lblOffset val="100"/>
        <c:noMultiLvlLbl val="0"/>
      </c:catAx>
      <c:valAx>
        <c:axId val="195165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195164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'By Independent variables'!$M$13</c:f>
              <c:strCache>
                <c:ptCount val="1"/>
                <c:pt idx="0">
                  <c:v>Lower-level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'By Independent variables'!$N$12:$P$12</c:f>
              <c:strCache>
                <c:ptCount val="3"/>
                <c:pt idx="0">
                  <c:v>Sharpen</c:v>
                </c:pt>
                <c:pt idx="1">
                  <c:v>Deepen</c:v>
                </c:pt>
                <c:pt idx="2">
                  <c:v>Transfer</c:v>
                </c:pt>
              </c:strCache>
            </c:strRef>
          </c:cat>
          <c:val>
            <c:numRef>
              <c:f>'By Independent variables'!$N$13:$P$13</c:f>
              <c:numCache>
                <c:formatCode>0%</c:formatCode>
                <c:ptCount val="3"/>
                <c:pt idx="0">
                  <c:v>0.82191780821917881</c:v>
                </c:pt>
                <c:pt idx="1">
                  <c:v>0.72602739726027454</c:v>
                </c:pt>
                <c:pt idx="2">
                  <c:v>0.69863013698630161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41-48EF-98D8-ABB08C0C1404}"/>
            </c:ext>
          </c:extLst>
        </c:ser>
        <c:ser>
          <c:idx val="1"/>
          <c:order val="1"/>
          <c:tx>
            <c:strRef>
              <c:f>'By Independent variables'!$M$14</c:f>
              <c:strCache>
                <c:ptCount val="1"/>
                <c:pt idx="0">
                  <c:v>Upper-level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'By Independent variables'!$N$12:$P$12</c:f>
              <c:strCache>
                <c:ptCount val="3"/>
                <c:pt idx="0">
                  <c:v>Sharpen</c:v>
                </c:pt>
                <c:pt idx="1">
                  <c:v>Deepen</c:v>
                </c:pt>
                <c:pt idx="2">
                  <c:v>Transfer</c:v>
                </c:pt>
              </c:strCache>
            </c:strRef>
          </c:cat>
          <c:val>
            <c:numRef>
              <c:f>'By Independent variables'!$N$14:$P$14</c:f>
              <c:numCache>
                <c:formatCode>0%</c:formatCode>
                <c:ptCount val="3"/>
                <c:pt idx="0">
                  <c:v>0.9157303370786517</c:v>
                </c:pt>
                <c:pt idx="1">
                  <c:v>0.7865168539325843</c:v>
                </c:pt>
                <c:pt idx="2">
                  <c:v>0.7865168539325843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41-48EF-98D8-ABB08C0C140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5225088"/>
        <c:axId val="195226624"/>
      </c:barChart>
      <c:catAx>
        <c:axId val="19522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226624"/>
        <c:crosses val="autoZero"/>
        <c:auto val="1"/>
        <c:lblAlgn val="ctr"/>
        <c:lblOffset val="100"/>
        <c:noMultiLvlLbl val="0"/>
      </c:catAx>
      <c:valAx>
        <c:axId val="1952266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195225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'By Independent variables'!$M$5</c:f>
              <c:strCache>
                <c:ptCount val="1"/>
                <c:pt idx="0">
                  <c:v>Control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'By Independent variables'!$N$4:$P$4</c:f>
              <c:strCache>
                <c:ptCount val="3"/>
                <c:pt idx="0">
                  <c:v>Sharpen</c:v>
                </c:pt>
                <c:pt idx="1">
                  <c:v>Deepen</c:v>
                </c:pt>
                <c:pt idx="2">
                  <c:v>Transfer</c:v>
                </c:pt>
              </c:strCache>
            </c:strRef>
          </c:cat>
          <c:val>
            <c:numRef>
              <c:f>'By Independent variables'!$N$5:$P$5</c:f>
              <c:numCache>
                <c:formatCode>0%</c:formatCode>
                <c:ptCount val="3"/>
                <c:pt idx="0">
                  <c:v>0.81218274111675037</c:v>
                </c:pt>
                <c:pt idx="1">
                  <c:v>0.68020304568527923</c:v>
                </c:pt>
                <c:pt idx="2">
                  <c:v>0.26903553299492383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5D-45FA-BE84-EF4D09E7A8D3}"/>
            </c:ext>
          </c:extLst>
        </c:ser>
        <c:ser>
          <c:idx val="1"/>
          <c:order val="1"/>
          <c:tx>
            <c:strRef>
              <c:f>'By Independent variables'!$M$6</c:f>
              <c:strCache>
                <c:ptCount val="1"/>
                <c:pt idx="0">
                  <c:v>Experimental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'By Independent variables'!$N$4:$P$4</c:f>
              <c:strCache>
                <c:ptCount val="3"/>
                <c:pt idx="0">
                  <c:v>Sharpen</c:v>
                </c:pt>
                <c:pt idx="1">
                  <c:v>Deepen</c:v>
                </c:pt>
                <c:pt idx="2">
                  <c:v>Transfer</c:v>
                </c:pt>
              </c:strCache>
            </c:strRef>
          </c:cat>
          <c:val>
            <c:numRef>
              <c:f>'By Independent variables'!$N$6:$P$6</c:f>
              <c:numCache>
                <c:formatCode>0%</c:formatCode>
                <c:ptCount val="3"/>
                <c:pt idx="0">
                  <c:v>0.9342105263157896</c:v>
                </c:pt>
                <c:pt idx="1">
                  <c:v>0.89261744966442969</c:v>
                </c:pt>
                <c:pt idx="2">
                  <c:v>0.51006711409395922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5D-45FA-BE84-EF4D09E7A8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6658304"/>
        <c:axId val="196659840"/>
      </c:barChart>
      <c:catAx>
        <c:axId val="19665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659840"/>
        <c:crosses val="autoZero"/>
        <c:auto val="1"/>
        <c:lblAlgn val="ctr"/>
        <c:lblOffset val="100"/>
        <c:noMultiLvlLbl val="0"/>
      </c:catAx>
      <c:valAx>
        <c:axId val="1966598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19665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8E97C-1779-4CEE-80D0-5BBB1AC4023D}" type="datetimeFigureOut">
              <a:rPr lang="en-US" smtClean="0"/>
              <a:pPr/>
              <a:t>10/4/18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EF7D1-689C-4BC1-B59B-4A4CE078EC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4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9555" y="5670949"/>
            <a:ext cx="2831372" cy="724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9557" y="1028943"/>
            <a:ext cx="6519149" cy="1474115"/>
          </a:xfrm>
        </p:spPr>
        <p:txBody>
          <a:bodyPr lIns="0" anchor="b">
            <a:noAutofit/>
          </a:bodyPr>
          <a:lstStyle>
            <a:lvl1pPr algn="l">
              <a:defRPr sz="54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55" y="4266824"/>
            <a:ext cx="5112661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2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39556" y="2642329"/>
            <a:ext cx="1155958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38776" y="6377234"/>
            <a:ext cx="3220281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47379" y="6377234"/>
            <a:ext cx="829360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PAGE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8" name="Rectangle 17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51559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912" y="1396192"/>
            <a:ext cx="4214718" cy="670270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912" y="2184402"/>
            <a:ext cx="4214718" cy="3846945"/>
          </a:xfrm>
        </p:spPr>
        <p:txBody>
          <a:bodyPr>
            <a:normAutofit/>
          </a:bodyPr>
          <a:lstStyle>
            <a:lvl1pPr marL="288918" indent="-288918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2000"/>
            </a:lvl1pPr>
            <a:lvl2pPr marL="685783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800"/>
            </a:lvl2pPr>
            <a:lvl3pPr marL="1142971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600"/>
            </a:lvl3pPr>
            <a:lvl4pPr marL="1600160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4pPr>
            <a:lvl5pPr marL="2057349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7115" y="1396192"/>
            <a:ext cx="4195094" cy="670270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7115" y="2184402"/>
            <a:ext cx="4195094" cy="3846945"/>
          </a:xfrm>
        </p:spPr>
        <p:txBody>
          <a:bodyPr>
            <a:normAutofit/>
          </a:bodyPr>
          <a:lstStyle>
            <a:lvl1pPr marL="288918" indent="-288918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2000"/>
            </a:lvl1pPr>
            <a:lvl2pPr marL="685783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800"/>
            </a:lvl2pPr>
            <a:lvl3pPr marL="1142971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600"/>
            </a:lvl3pPr>
            <a:lvl4pPr marL="1600160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4pPr>
            <a:lvl5pPr marL="2057349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194914" y="434111"/>
            <a:ext cx="8677297" cy="8959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432B-3FBE-4889-963D-BF97BFBB7D3F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9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CC04-1E76-41EE-A8AC-75AD85313D09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48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4A9E-84AC-4661-9381-CC35B09E47F7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6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No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829F-8847-4C2A-8DD0-690EAD78E53F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67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xt or 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47555" y="1237675"/>
            <a:ext cx="3248891" cy="910202"/>
          </a:xfrm>
        </p:spPr>
        <p:txBody>
          <a:bodyPr anchor="b">
            <a:normAutofit/>
          </a:bodyPr>
          <a:lstStyle>
            <a:lvl1pPr algn="ctr">
              <a:defRPr sz="2800" cap="all" baseline="0"/>
            </a:lvl1pPr>
          </a:lstStyle>
          <a:p>
            <a:r>
              <a:rPr lang="en-US" dirty="0"/>
              <a:t>CONTEXT or THEME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15710" y="6335312"/>
            <a:ext cx="885836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47556" y="2244437"/>
            <a:ext cx="3248891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2947556" y="4668983"/>
            <a:ext cx="3248891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95300" y="2420360"/>
            <a:ext cx="8153400" cy="211455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8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2947556" y="4784728"/>
            <a:ext cx="3248891" cy="2762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algn="ctr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419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xt or Quote with Pho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762714" y="495661"/>
            <a:ext cx="4080486" cy="575736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0773" y="1237675"/>
            <a:ext cx="3248891" cy="910202"/>
          </a:xfrm>
        </p:spPr>
        <p:txBody>
          <a:bodyPr anchor="b">
            <a:normAutofit/>
          </a:bodyPr>
          <a:lstStyle>
            <a:lvl1pPr algn="ctr">
              <a:defRPr sz="2800" cap="all" baseline="0"/>
            </a:lvl1pPr>
          </a:lstStyle>
          <a:p>
            <a:r>
              <a:rPr lang="en-US" dirty="0"/>
              <a:t>CONTEXT or THEME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19711" y="6335312"/>
            <a:ext cx="885836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4913" y="6335312"/>
            <a:ext cx="2915434" cy="250337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359727" y="6335312"/>
            <a:ext cx="975205" cy="250337"/>
          </a:xfrm>
        </p:spPr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08708" y="2409026"/>
            <a:ext cx="3713021" cy="211455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2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640773" y="4784728"/>
            <a:ext cx="3248891" cy="2762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algn="ctr"/>
            <a:r>
              <a:rPr lang="en-US"/>
              <a:t>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40774" y="2244437"/>
            <a:ext cx="3248891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40774" y="4668983"/>
            <a:ext cx="3248891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1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3243" y="3461559"/>
            <a:ext cx="6803231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695" y="2382984"/>
            <a:ext cx="8677297" cy="1046019"/>
          </a:xfrm>
        </p:spPr>
        <p:txBody>
          <a:bodyPr anchor="b">
            <a:normAutofit/>
          </a:bodyPr>
          <a:lstStyle>
            <a:lvl1pPr algn="ctr">
              <a:defRPr sz="6000" cap="all" baseline="0"/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07154" y="6335312"/>
            <a:ext cx="885836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2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3243" y="3461559"/>
            <a:ext cx="6803231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695" y="2382984"/>
            <a:ext cx="8677297" cy="1046019"/>
          </a:xfrm>
        </p:spPr>
        <p:txBody>
          <a:bodyPr anchor="b">
            <a:normAutofit/>
          </a:bodyPr>
          <a:lstStyle>
            <a:lvl1pPr algn="ctr">
              <a:defRPr sz="6000" cap="all" baseline="0"/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07154" y="6335312"/>
            <a:ext cx="885836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2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3243" y="3461559"/>
            <a:ext cx="6803231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695" y="2382984"/>
            <a:ext cx="8677297" cy="1046019"/>
          </a:xfrm>
        </p:spPr>
        <p:txBody>
          <a:bodyPr anchor="b">
            <a:normAutofit/>
          </a:bodyPr>
          <a:lstStyle>
            <a:lvl1pPr algn="ctr"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07154" y="6335312"/>
            <a:ext cx="885836" cy="2503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DFC970-B950-4395-A833-47227D4A68CA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02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865" y="546789"/>
            <a:ext cx="6400271" cy="41571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2920" y="4581239"/>
            <a:ext cx="8158163" cy="1597891"/>
          </a:xfrm>
          <a:noFill/>
        </p:spPr>
        <p:txBody>
          <a:bodyPr wrap="square" rtlCol="0" anchor="ctr" anchorCtr="1">
            <a:noAutofit/>
          </a:bodyPr>
          <a:lstStyle>
            <a:lvl1pPr algn="ctr">
              <a:defRPr lang="en-US" sz="1800" b="0" cap="all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0" lvl="0" algn="ctr">
              <a:lnSpc>
                <a:spcPct val="75000"/>
              </a:lnSpc>
            </a:pPr>
            <a:r>
              <a:rPr lang="en-US" dirty="0"/>
              <a:t>click to edit master closing slide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60D7-90CE-4513-A3CE-C070B9421917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2" name="Rectangle 11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26967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570594" y="397164"/>
            <a:ext cx="4573407" cy="646083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9556" y="595747"/>
            <a:ext cx="4114682" cy="1907312"/>
          </a:xfrm>
        </p:spPr>
        <p:txBody>
          <a:bodyPr lIns="0" anchor="b">
            <a:noAutofit/>
          </a:bodyPr>
          <a:lstStyle>
            <a:lvl1pPr algn="l">
              <a:defRPr sz="44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56" y="4266824"/>
            <a:ext cx="4114682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2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39556" y="2642329"/>
            <a:ext cx="1152144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pPr/>
              <a:t>10/4/18</a:t>
            </a:fld>
            <a:endParaRPr lang="en-US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8" name="Rectangle 17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9555" y="5670949"/>
            <a:ext cx="2831372" cy="724754"/>
          </a:xfrm>
          <a:prstGeom prst="rect">
            <a:avLst/>
          </a:prstGeom>
        </p:spPr>
      </p:pic>
      <p:sp>
        <p:nvSpPr>
          <p:cNvPr id="15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38776" y="6377234"/>
            <a:ext cx="3220281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47379" y="6377234"/>
            <a:ext cx="829360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PAGE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83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_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D4B-3D0A-49AB-8EA2-2DC8CB4594DB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5" t="13985" r="13985" b="13985"/>
          <a:stretch/>
        </p:blipFill>
        <p:spPr bwMode="gray">
          <a:xfrm>
            <a:off x="2257998" y="1122373"/>
            <a:ext cx="4628005" cy="30059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0" name="Group 9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2" name="Rectangle 11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92920" y="4581239"/>
            <a:ext cx="8158163" cy="1597891"/>
          </a:xfrm>
          <a:noFill/>
        </p:spPr>
        <p:txBody>
          <a:bodyPr wrap="square" rtlCol="0" anchor="ctr" anchorCtr="1">
            <a:noAutofit/>
          </a:bodyPr>
          <a:lstStyle>
            <a:lvl1pPr algn="ctr">
              <a:defRPr lang="en-US" sz="1800" b="0" cap="all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0" lvl="0" algn="ctr">
              <a:lnSpc>
                <a:spcPct val="75000"/>
              </a:lnSpc>
            </a:pPr>
            <a:r>
              <a:rPr lang="en-US" dirty="0"/>
              <a:t>click to edit master closing slide</a:t>
            </a:r>
          </a:p>
        </p:txBody>
      </p:sp>
    </p:spTree>
    <p:extLst>
      <p:ext uri="{BB962C8B-B14F-4D97-AF65-F5344CB8AC3E}">
        <p14:creationId xmlns:p14="http://schemas.microsoft.com/office/powerpoint/2010/main" val="372208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555" y="5680659"/>
            <a:ext cx="2770751" cy="7176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9557" y="1028943"/>
            <a:ext cx="6519149" cy="1474115"/>
          </a:xfrm>
        </p:spPr>
        <p:txBody>
          <a:bodyPr lIns="0" anchor="b">
            <a:noAutofit/>
          </a:bodyPr>
          <a:lstStyle>
            <a:lvl1pPr algn="l"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56" y="4266824"/>
            <a:ext cx="4114682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2000" b="0">
                <a:solidFill>
                  <a:schemeClr val="bg1">
                    <a:lumMod val="85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39555" y="2642329"/>
            <a:ext cx="1152144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pPr/>
              <a:t>10/4/18</a:t>
            </a:fld>
            <a:endParaRPr lang="en-US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5" name="Rectangle 4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38776" y="6377234"/>
            <a:ext cx="3220281" cy="2503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47379" y="6377234"/>
            <a:ext cx="829360" cy="2503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PAGE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95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ack with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570594" y="397164"/>
            <a:ext cx="4573407" cy="646083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9556" y="595747"/>
            <a:ext cx="4114682" cy="1907312"/>
          </a:xfrm>
        </p:spPr>
        <p:txBody>
          <a:bodyPr lIns="0" anchor="b">
            <a:noAutofit/>
          </a:bodyPr>
          <a:lstStyle>
            <a:lvl1pPr algn="l"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56" y="4266824"/>
            <a:ext cx="4114682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2000" b="0">
                <a:solidFill>
                  <a:schemeClr val="bg1">
                    <a:lumMod val="85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39555" y="2642329"/>
            <a:ext cx="1152144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pPr/>
              <a:t>10/4/18</a:t>
            </a:fld>
            <a:endParaRPr 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20" name="Rectangle 19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555" y="5680659"/>
            <a:ext cx="2770751" cy="717639"/>
          </a:xfrm>
          <a:prstGeom prst="rect">
            <a:avLst/>
          </a:prstGeom>
        </p:spPr>
      </p:pic>
      <p:sp>
        <p:nvSpPr>
          <p:cNvPr id="1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38776" y="6377234"/>
            <a:ext cx="3220281" cy="2503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47379" y="6377234"/>
            <a:ext cx="829360" cy="2503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PAGE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0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B0C9-B47E-4B33-A656-C78D1805DA95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2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55773" y="685060"/>
            <a:ext cx="1065644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1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681169" y="685060"/>
            <a:ext cx="1065644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2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7806565" y="685060"/>
            <a:ext cx="1065644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3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8C228CE-C572-4AF5-9728-AA6E475873DD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4914" y="434111"/>
            <a:ext cx="5284561" cy="895927"/>
          </a:xfrm>
        </p:spPr>
        <p:txBody>
          <a:bodyPr tIns="182880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03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913" y="1709741"/>
            <a:ext cx="7049630" cy="2852737"/>
          </a:xfrm>
        </p:spPr>
        <p:txBody>
          <a:bodyPr anchor="b">
            <a:normAutofit/>
          </a:bodyPr>
          <a:lstStyle>
            <a:lvl1pPr algn="l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SECTION TITLE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913" y="4589466"/>
            <a:ext cx="704963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43AC-4B94-471D-A170-0D88FCD1FB54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_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0392" y="1692454"/>
            <a:ext cx="5200134" cy="13310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0392" y="3727927"/>
            <a:ext cx="6577965" cy="1212056"/>
          </a:xfrm>
        </p:spPr>
        <p:txBody>
          <a:bodyPr anchor="b">
            <a:noAutofit/>
          </a:bodyPr>
          <a:lstStyle>
            <a:lvl1pPr algn="l">
              <a:defRPr sz="40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SECTION TITLE SLIDE OPTION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20392" y="4947816"/>
            <a:ext cx="6577965" cy="666549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FF9E2-52BD-4C8D-9C57-79F661DB94A1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7" name="Rectangle 16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64274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914" y="434111"/>
            <a:ext cx="8677297" cy="8959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913" y="1413164"/>
            <a:ext cx="4190141" cy="4590472"/>
          </a:xfrm>
        </p:spPr>
        <p:txBody>
          <a:bodyPr/>
          <a:lstStyle>
            <a:lvl1pPr marL="288918" indent="-288918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1pPr>
            <a:lvl2pPr marL="685783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2pPr>
            <a:lvl3pPr marL="1142971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3pPr>
            <a:lvl4pPr marL="1600160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4pPr>
            <a:lvl5pPr marL="2057349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8245" y="1413164"/>
            <a:ext cx="4243965" cy="4590472"/>
          </a:xfrm>
        </p:spPr>
        <p:txBody>
          <a:bodyPr/>
          <a:lstStyle>
            <a:lvl1pPr marL="288918" indent="-288918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1pPr>
            <a:lvl2pPr marL="685783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2pPr>
            <a:lvl3pPr marL="1142971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3pPr>
            <a:lvl4pPr marL="1600160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4pPr>
            <a:lvl5pPr marL="2057349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881F3-AB4F-4026-8B03-DBF7475676B1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51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2" cstate="print"/>
          <a:stretch>
            <a:fillRect/>
          </a:stretch>
        </p:blipFill>
        <p:spPr>
          <a:xfrm>
            <a:off x="6827793" y="6147742"/>
            <a:ext cx="2060466" cy="52742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895927"/>
          </a:xfrm>
          <a:prstGeom prst="rect">
            <a:avLst/>
          </a:prstGeom>
        </p:spPr>
        <p:txBody>
          <a:bodyPr vert="horz" lIns="91440" tIns="9144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913" y="1413166"/>
            <a:ext cx="8677297" cy="4595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88564" y="6335312"/>
            <a:ext cx="1003664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5FDFC970-B950-4395-A833-47227D4A68CA}" type="datetime1">
              <a:rPr lang="en-US" smtClean="0"/>
              <a:pPr/>
              <a:t>10/4/18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913" y="6335312"/>
            <a:ext cx="3919888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0999" y="6335312"/>
            <a:ext cx="877711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6" name="Rectangle 15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97370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14" r:id="rId2"/>
    <p:sldLayoutId id="2147483715" r:id="rId3"/>
    <p:sldLayoutId id="2147483716" r:id="rId4"/>
    <p:sldLayoutId id="2147483670" r:id="rId5"/>
    <p:sldLayoutId id="2147483693" r:id="rId6"/>
    <p:sldLayoutId id="2147483671" r:id="rId7"/>
    <p:sldLayoutId id="2147483690" r:id="rId8"/>
    <p:sldLayoutId id="2147483672" r:id="rId9"/>
    <p:sldLayoutId id="2147483673" r:id="rId10"/>
    <p:sldLayoutId id="2147483674" r:id="rId11"/>
    <p:sldLayoutId id="2147483675" r:id="rId12"/>
    <p:sldLayoutId id="2147483710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12" r:id="rId19"/>
    <p:sldLayoutId id="2147483713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3600" b="0" kern="1200" spc="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918" indent="-288918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uwaterloo.ca/centre-for-teaching-excellence/support/integrative-learning/watcv/watcv-course-integration-instructors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uwaterloo.ca/centre-for-teaching-excellence/support/integrative-learning/watcv/watcv-course-integration-instructors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uwaterloo.ca/centre-for-teaching-excellence/support/integrative-learning/watcv/watcv-course-integration-instructors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uwaterloo.ca/centre-for-teaching-excellence/resources/integrative-learning/eportfolios/examples-student-eportfolios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atcv.uwaterloo.ca/rubricdemo/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reerbuilder.ca/ca/share/aboutus/pressreleasesdetail.aspx?sd=4/23/2015&amp;id=pr79&amp;ed=12/31/2015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uwaterloo.ca/centre-for-teaching-excellence/support/integrative-learning/watcv" TargetMode="Externa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21.xml"/><Relationship Id="rId5" Type="http://schemas.openxmlformats.org/officeDocument/2006/relationships/hyperlink" Target="mailto:jtcgoh@uwaterloo.ca" TargetMode="External"/><Relationship Id="rId4" Type="http://schemas.openxmlformats.org/officeDocument/2006/relationships/hyperlink" Target="mailto:jtomasso@uwaterloo.c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556" y="370709"/>
            <a:ext cx="8681153" cy="3435172"/>
          </a:xfrm>
        </p:spPr>
        <p:txBody>
          <a:bodyPr/>
          <a:lstStyle/>
          <a:p>
            <a:br>
              <a:rPr lang="en-CA" dirty="0"/>
            </a:br>
            <a:br>
              <a:rPr lang="en-CA" dirty="0"/>
            </a:br>
            <a:r>
              <a:rPr lang="en-CA" b="1" dirty="0">
                <a:latin typeface="Arial Black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CA" sz="4800" b="1" dirty="0">
                <a:latin typeface="Arial Black" pitchFamily="34" charset="0"/>
                <a:ea typeface="Verdana" pitchFamily="34" charset="0"/>
                <a:cs typeface="Verdana" pitchFamily="34" charset="0"/>
              </a:rPr>
              <a:t>ddressing Employer and Government Calls for Employability-skilled Graduates</a:t>
            </a:r>
            <a:br>
              <a:rPr lang="en-CA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198" y="4266824"/>
            <a:ext cx="7939472" cy="1250397"/>
          </a:xfrm>
        </p:spPr>
        <p:txBody>
          <a:bodyPr>
            <a:normAutofit fontScale="40000" lnSpcReduction="20000"/>
          </a:bodyPr>
          <a:lstStyle/>
          <a:p>
            <a:r>
              <a:rPr 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Jill Tomasson Goodwin, Department of Communication Arts</a:t>
            </a:r>
          </a:p>
          <a:p>
            <a:r>
              <a:rPr lang="en-US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Joslin</a:t>
            </a:r>
            <a:r>
              <a:rPr 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Goh, Statistical Consulting and Collaborative Research Unit</a:t>
            </a:r>
          </a:p>
          <a:p>
            <a:r>
              <a:rPr 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Katherine Lithgow, Centre for Teaching Excellence</a:t>
            </a:r>
          </a:p>
          <a:p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39556" y="3697786"/>
            <a:ext cx="1155958" cy="377962"/>
          </a:xfrm>
        </p:spPr>
        <p:txBody>
          <a:bodyPr/>
          <a:lstStyle/>
          <a:p>
            <a:r>
              <a:rPr lang="en-US" dirty="0"/>
              <a:t>10/11/2018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86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Study Finding 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916E3AF-F7C8-D147-929F-F0AADDBFE9B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90513" y="1655763"/>
            <a:ext cx="8581698" cy="872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Students’ ability to articulate employability skills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Is </a:t>
            </a:r>
            <a:r>
              <a:rPr lang="en-CA" sz="20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not</a:t>
            </a:r>
            <a:r>
              <a:rPr lang="en-CA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affected by their program (co-op non co-op)</a:t>
            </a:r>
            <a:endParaRPr lang="en-US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F767C6C-5BB3-495B-AA4E-7863CC2632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4043263"/>
              </p:ext>
            </p:extLst>
          </p:nvPr>
        </p:nvGraphicFramePr>
        <p:xfrm>
          <a:off x="2419350" y="3449237"/>
          <a:ext cx="4305300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5051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Study Finding 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916E3AF-F7C8-D147-929F-F0AADDBFE9B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90513" y="1655763"/>
            <a:ext cx="8581698" cy="103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Students’ ability to articulate employability skills </a:t>
            </a:r>
          </a:p>
          <a:p>
            <a:pPr lvl="0" algn="ctr">
              <a:buNone/>
            </a:pPr>
            <a:r>
              <a:rPr lang="en-CA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Is </a:t>
            </a:r>
            <a:r>
              <a:rPr lang="en-CA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not</a:t>
            </a:r>
            <a:r>
              <a:rPr lang="en-CA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affected by their year of study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ABAB46D-27BD-4B59-A888-EB5B14BE6F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0281894"/>
              </p:ext>
            </p:extLst>
          </p:nvPr>
        </p:nvGraphicFramePr>
        <p:xfrm>
          <a:off x="2304022" y="3449237"/>
          <a:ext cx="4305300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5529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Study Finding 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916E3AF-F7C8-D147-929F-F0AADDBFE9B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90513" y="1655763"/>
            <a:ext cx="8581698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Students’ ability to articulate employability skills</a:t>
            </a:r>
          </a:p>
          <a:p>
            <a:pPr lvl="0" algn="ctr">
              <a:buNone/>
            </a:pPr>
            <a:r>
              <a:rPr lang="en-CA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Is</a:t>
            </a:r>
            <a:r>
              <a:rPr lang="en-CA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affected by their enrolment in courses that required STAR-reflection assignments</a:t>
            </a:r>
          </a:p>
          <a:p>
            <a:pPr marL="854053" lvl="2" indent="0">
              <a:buNone/>
            </a:pPr>
            <a:endParaRPr lang="en-US" b="1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63FDF9F-2F01-4D5A-894C-C99BECD265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7700690"/>
              </p:ext>
            </p:extLst>
          </p:nvPr>
        </p:nvGraphicFramePr>
        <p:xfrm>
          <a:off x="2321139" y="3506387"/>
          <a:ext cx="4600575" cy="2828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5161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 Implications for universities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677297" cy="4352478"/>
          </a:xfrm>
        </p:spPr>
        <p:txBody>
          <a:bodyPr anchor="t" anchorCtr="0">
            <a:normAutofit/>
          </a:bodyPr>
          <a:lstStyle/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These findings suggest that universities should integrate institution-wide, course-level employability skills articulation assignments for </a:t>
            </a:r>
          </a:p>
          <a:p>
            <a:pPr marL="0" indent="0"/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 all students</a:t>
            </a:r>
          </a:p>
          <a:p>
            <a:pPr marL="0" indent="0"/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in all years of study</a:t>
            </a:r>
          </a:p>
          <a:p>
            <a:pPr marL="0" indent="0"/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in all programs, co-op and non co-op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574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5. Study resources: learning outcomes and assessment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677297" cy="43524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Creative commons-licenced 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teaching and learning materials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 available from our study website</a:t>
            </a:r>
          </a:p>
          <a:p>
            <a:pPr marL="0" indent="0">
              <a:buNone/>
            </a:pPr>
            <a:r>
              <a:rPr lang="en-CA" dirty="0"/>
              <a:t>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073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outcomes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677297" cy="43524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Instructors highlight course-embedded employability skills in 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syllabus</a:t>
            </a:r>
            <a:endParaRPr lang="en-CA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See Example Syllabi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88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outcomes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677297" cy="43524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Instructors tailor course 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assignments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 to teach students to articulate the employability skills tied to their coursework </a:t>
            </a:r>
          </a:p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See Example Syllabi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429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outcomes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677297" cy="43524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Students write 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reflections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 that followed the employer-standard STAR (situation-task-action-result) formula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534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Assessment: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STAR articulation rubric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677297" cy="43524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Instructors and students use a custom-designed 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interactive assessment rubric 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to enable instructor and peer feedback</a:t>
            </a:r>
          </a:p>
          <a:p>
            <a:pPr marL="0" indent="0">
              <a:buNone/>
            </a:pPr>
            <a:endParaRPr lang="en-CA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534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References</a:t>
            </a:r>
            <a:r>
              <a:rPr lang="en-US" b="1" dirty="0">
                <a:solidFill>
                  <a:srgbClr val="E4B42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677297" cy="4352478"/>
          </a:xfrm>
        </p:spPr>
        <p:txBody>
          <a:bodyPr>
            <a:normAutofit fontScale="47500" lnSpcReduction="20000"/>
          </a:bodyPr>
          <a:lstStyle/>
          <a:p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CareerBuilder. (2015). Majority of Companies Plan to Hire Recent College Graduates, According to CareerBuilder.ca Survey. Retrieved from </a:t>
            </a:r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https://www.careerbuilder.ca/ca/share/aboutus/pressreleasesdetail.aspx?sd=4%2F23%2F2015&amp;id=pr79&amp;ed=12%2F31%2F2015</a:t>
            </a:r>
            <a:endParaRPr lang="en-CA" sz="33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Drummond, Don and Ellen </a:t>
            </a:r>
            <a:r>
              <a:rPr lang="en-US" sz="33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Kachuck</a:t>
            </a:r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3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Rosenbluth</a:t>
            </a:r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 (2015).  “Competencies Can Bridge the   Interests of Business and Universities,” Education Policy Research Initiative Working Paper, </a:t>
            </a:r>
            <a:r>
              <a:rPr lang="en-US" sz="33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uOttawa</a:t>
            </a:r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Ontario Ministry of Advanced Education and Skills Development (2016). “Building A Workforce of Tomorrow: A Shared Responsibility.”</a:t>
            </a:r>
            <a:r>
              <a:rPr lang="en-US" sz="3300" dirty="0"/>
              <a:t> </a:t>
            </a:r>
          </a:p>
          <a:p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Tomasson Goodwin, Jill, </a:t>
            </a:r>
            <a:r>
              <a:rPr lang="en-US" sz="33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Joslin</a:t>
            </a:r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3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Goh</a:t>
            </a:r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, Stephanie </a:t>
            </a:r>
            <a:r>
              <a:rPr lang="en-US" sz="33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Verkoeyen</a:t>
            </a:r>
            <a:r>
              <a:rPr lang="en-US" sz="33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 Katherine Lithgow (2018).  Can students be taught to articulate employability skills? Manuscript in preparation.</a:t>
            </a:r>
            <a:br>
              <a:rPr lang="en-US" sz="18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br>
              <a:rPr lang="en-US" sz="1800" dirty="0"/>
            </a:b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   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574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Presentation outline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365" y="6355860"/>
            <a:ext cx="3919888" cy="250337"/>
          </a:xfrm>
        </p:spPr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Goh, Lithgow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None/>
            </a:pPr>
            <a:endParaRPr lang="en-US" b="1" dirty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employer and government calls and study response</a:t>
            </a:r>
          </a:p>
          <a:p>
            <a:pPr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study goals</a:t>
            </a:r>
          </a:p>
          <a:p>
            <a:pPr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study design and findings</a:t>
            </a:r>
          </a:p>
          <a:p>
            <a:pPr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implications for universities</a:t>
            </a:r>
          </a:p>
          <a:p>
            <a:pPr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learning outcomes and assessment materials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480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F25D442-B51A-B44C-82D2-05542DDB2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28BC51-0CF4-CF46-84AA-8733BDD16EB6}"/>
              </a:ext>
            </a:extLst>
          </p:cNvPr>
          <p:cNvSpPr txBox="1"/>
          <p:nvPr/>
        </p:nvSpPr>
        <p:spPr>
          <a:xfrm>
            <a:off x="492920" y="4581239"/>
            <a:ext cx="808250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Resources: </a:t>
            </a:r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https://uwaterloo.ca/centre-for-teaching-excellence/support/integrative-learning/watcv</a:t>
            </a:r>
            <a:endParaRPr lang="en-US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/>
          </a:p>
          <a:p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jtomasso@uwaterloo.ca</a:t>
            </a: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| </a:t>
            </a: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  <a:hlinkClick r:id="rId5"/>
              </a:rPr>
              <a:t>jtcgoh@uwaterloo.ca</a:t>
            </a: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| </a:t>
            </a:r>
            <a:r>
              <a:rPr lang="en-US" sz="1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klithgow@uwaterloo.ca</a:t>
            </a:r>
            <a:endParaRPr 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037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1. Employer calls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4913" y="6143946"/>
            <a:ext cx="3919888" cy="441704"/>
          </a:xfrm>
        </p:spPr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“Only 1 in 5 employers – or 20% -- believe that new graduates have the skills necessary to fill entry level positions in their companies.”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CareerBuilder.ca, 2015</a:t>
            </a:r>
          </a:p>
          <a:p>
            <a:endParaRPr lang="en-US" dirty="0">
              <a:solidFill>
                <a:schemeClr val="bg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“Competencies Can Bridge the Interests of Business and Universities”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Drummond </a:t>
            </a:r>
            <a:r>
              <a:rPr lang="en-US" i="1" dirty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et al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2015</a:t>
            </a:r>
          </a:p>
          <a:p>
            <a:pPr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480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Study response to employer calls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4913" y="6205592"/>
            <a:ext cx="3919888" cy="380058"/>
          </a:xfrm>
        </p:spPr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buNone/>
            </a:pP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Globally, STAR (Situation-Task-Action-Result) most commonly-used employment interview formula </a:t>
            </a:r>
          </a:p>
          <a:p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Students identify and articulate their employability skills following the STAR formula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480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Government call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4913" y="6195318"/>
            <a:ext cx="3919888" cy="390332"/>
          </a:xfrm>
        </p:spPr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buNone/>
            </a:pP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As of 2017, the government of Ontario expects universities and colleges to close gaps in students’ skills and competencies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480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tudy response to government call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4913" y="6226140"/>
            <a:ext cx="3919888" cy="359510"/>
          </a:xfrm>
        </p:spPr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47165" y="1413166"/>
            <a:ext cx="8677297" cy="4595117"/>
          </a:xfrm>
        </p:spPr>
        <p:txBody>
          <a:bodyPr anchor="t" anchorCtr="0"/>
          <a:lstStyle/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Designed customized teaching and learning materials that support students to recognize, value, and articulate employability skills 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480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Study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677297" cy="4352478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to support students’ understanding and articulation of their employability skills through customized learning materials</a:t>
            </a:r>
          </a:p>
          <a:p>
            <a:pPr>
              <a:buNone/>
            </a:pP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to test students’ employability skills articulation and mastery over time through a post-course survey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580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 Study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733330" cy="4352478"/>
          </a:xfrm>
        </p:spPr>
        <p:txBody>
          <a:bodyPr/>
          <a:lstStyle/>
          <a:p>
            <a:pPr>
              <a:buNone/>
            </a:pP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To assess articulation skills retention over time, a six-month, post-term survey was sent to participants</a:t>
            </a:r>
          </a:p>
          <a:p>
            <a:pPr lvl="1"/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Size: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~3400 students in 44 courses </a:t>
            </a:r>
          </a:p>
          <a:p>
            <a:pPr lvl="1"/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Scope: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in all academic years, from studio (25) to large lecture (350+ students)</a:t>
            </a:r>
          </a:p>
          <a:p>
            <a:pPr lvl="1"/>
            <a:r>
              <a:rPr lang="en-US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Transdisciplinary</a:t>
            </a:r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 from all University faculties</a:t>
            </a:r>
          </a:p>
          <a:p>
            <a:pPr lvl="1"/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Program Designation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: in co-op and non co-op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580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122169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Data Analysis of STAR articulation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655805"/>
            <a:ext cx="8677297" cy="4352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Students articulated their employability skills by 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identifying a </a:t>
            </a:r>
            <a:r>
              <a:rPr lang="en-CA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Situation or Task 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in which they used the skill, measured as “Sharpen”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providing details of the </a:t>
            </a:r>
            <a:r>
              <a:rPr lang="en-CA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Actions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 they took that demonstrated the skill, measured as “Deepen”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connecting the </a:t>
            </a:r>
            <a:r>
              <a:rPr lang="en-CA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Results </a:t>
            </a:r>
            <a:r>
              <a:rPr lang="en-CA" dirty="0">
                <a:latin typeface="Verdana" pitchFamily="34" charset="0"/>
                <a:ea typeface="Verdana" pitchFamily="34" charset="0"/>
                <a:cs typeface="Verdana" pitchFamily="34" charset="0"/>
              </a:rPr>
              <a:t>of the situation to future situations, measured as “Transfer”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Educating for the Future Symposium:  </a:t>
            </a:r>
          </a:p>
          <a:p>
            <a:r>
              <a:rPr lang="en-US" dirty="0"/>
              <a:t>Tomasson Goodwin, </a:t>
            </a:r>
            <a:r>
              <a:rPr lang="en-US" dirty="0" err="1"/>
              <a:t>Goh</a:t>
            </a:r>
            <a:r>
              <a:rPr lang="en-US" dirty="0"/>
              <a:t>, Lithgow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485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UofWaterloo_WhiteBkgrd">
  <a:themeElements>
    <a:clrScheme name="Waterloo2016">
      <a:dk1>
        <a:sysClr val="windowText" lastClr="000000"/>
      </a:dk1>
      <a:lt1>
        <a:sysClr val="window" lastClr="FFFFFF"/>
      </a:lt1>
      <a:dk2>
        <a:srgbClr val="757575"/>
      </a:dk2>
      <a:lt2>
        <a:srgbClr val="D6D6D6"/>
      </a:lt2>
      <a:accent1>
        <a:srgbClr val="FFD54F"/>
      </a:accent1>
      <a:accent2>
        <a:srgbClr val="0C0C0C"/>
      </a:accent2>
      <a:accent3>
        <a:srgbClr val="AEAEAE"/>
      </a:accent3>
      <a:accent4>
        <a:srgbClr val="B71233"/>
      </a:accent4>
      <a:accent5>
        <a:srgbClr val="7F7F7F"/>
      </a:accent5>
      <a:accent6>
        <a:srgbClr val="0073CE"/>
      </a:accent6>
      <a:hlink>
        <a:srgbClr val="353535"/>
      </a:hlink>
      <a:folHlink>
        <a:srgbClr val="595959"/>
      </a:folHlink>
    </a:clrScheme>
    <a:fontScheme name="Impact + Georgia">
      <a:majorFont>
        <a:latin typeface="Impact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Waterloo_4x3" id="{BA8D503C-C11A-9648-BFE2-F41EE48FC381}" vid="{57895F78-9C0E-DA4A-9824-24573322C3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UofWaterloo_WhiteBkgrd</Template>
  <TotalTime>587</TotalTime>
  <Words>877</Words>
  <Application>Microsoft Macintosh PowerPoint</Application>
  <PresentationFormat>On-screen Show (4:3)</PresentationFormat>
  <Paragraphs>140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Calibri</vt:lpstr>
      <vt:lpstr>Georgia</vt:lpstr>
      <vt:lpstr>Impact</vt:lpstr>
      <vt:lpstr>Verdana</vt:lpstr>
      <vt:lpstr>Wingdings</vt:lpstr>
      <vt:lpstr>UofWaterloo_WhiteBkgrd</vt:lpstr>
      <vt:lpstr>  Addressing Employer and Government Calls for Employability-skilled Graduates </vt:lpstr>
      <vt:lpstr>Presentation outline</vt:lpstr>
      <vt:lpstr>1. Employer calls</vt:lpstr>
      <vt:lpstr>Study response to employer calls</vt:lpstr>
      <vt:lpstr>Government call</vt:lpstr>
      <vt:lpstr>Study response to government call</vt:lpstr>
      <vt:lpstr>2. Study goals</vt:lpstr>
      <vt:lpstr>3. Study Design</vt:lpstr>
      <vt:lpstr>Data Analysis of STAR articulation</vt:lpstr>
      <vt:lpstr>Study Finding 1</vt:lpstr>
      <vt:lpstr>Study Finding 2</vt:lpstr>
      <vt:lpstr>Study Finding 3</vt:lpstr>
      <vt:lpstr>4. Implications for universities </vt:lpstr>
      <vt:lpstr>5. Study resources: learning outcomes and assessment resources</vt:lpstr>
      <vt:lpstr>Learning outcomes 1</vt:lpstr>
      <vt:lpstr>Learning outcomes 2</vt:lpstr>
      <vt:lpstr>Learning outcomes 3</vt:lpstr>
      <vt:lpstr>Assessment: eP STAR articulation rubric</vt:lpstr>
      <vt:lpstr>References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Addressing Employer and Government Calls for Employability-skilled Graduates</dc:title>
  <dc:creator>Microsoft Office User</dc:creator>
  <cp:lastModifiedBy>Microsoft Office User</cp:lastModifiedBy>
  <cp:revision>71</cp:revision>
  <dcterms:created xsi:type="dcterms:W3CDTF">2018-09-26T23:36:51Z</dcterms:created>
  <dcterms:modified xsi:type="dcterms:W3CDTF">2018-10-05T00:08:50Z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9D7C96FF-E180-48C2-9ABF-DA319F8D8470</vt:lpwstr>
  </property>
  <property fmtid="{D5CDD505-2E9C-101B-9397-08002B2CF9AE}" pid="3" name="ArticulatePath">
    <vt:lpwstr>COU PPT PC version</vt:lpwstr>
  </property>
</Properties>
</file>