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8"/>
  </p:notesMasterIdLst>
  <p:handoutMasterIdLst>
    <p:handoutMasterId r:id="rId29"/>
  </p:handoutMasterIdLst>
  <p:sldIdLst>
    <p:sldId id="256" r:id="rId2"/>
    <p:sldId id="416" r:id="rId3"/>
    <p:sldId id="376" r:id="rId4"/>
    <p:sldId id="410" r:id="rId5"/>
    <p:sldId id="378" r:id="rId6"/>
    <p:sldId id="411" r:id="rId7"/>
    <p:sldId id="412" r:id="rId8"/>
    <p:sldId id="433" r:id="rId9"/>
    <p:sldId id="434" r:id="rId10"/>
    <p:sldId id="421" r:id="rId11"/>
    <p:sldId id="417" r:id="rId12"/>
    <p:sldId id="418" r:id="rId13"/>
    <p:sldId id="422" r:id="rId14"/>
    <p:sldId id="423" r:id="rId15"/>
    <p:sldId id="424" r:id="rId16"/>
    <p:sldId id="419" r:id="rId17"/>
    <p:sldId id="420" r:id="rId18"/>
    <p:sldId id="425" r:id="rId19"/>
    <p:sldId id="428" r:id="rId20"/>
    <p:sldId id="429" r:id="rId21"/>
    <p:sldId id="430" r:id="rId22"/>
    <p:sldId id="426" r:id="rId23"/>
    <p:sldId id="431" r:id="rId24"/>
    <p:sldId id="415" r:id="rId25"/>
    <p:sldId id="435" r:id="rId26"/>
    <p:sldId id="372" r:id="rId2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4EBF2"/>
    <a:srgbClr val="7FDCE9"/>
    <a:srgbClr val="4472C4"/>
    <a:srgbClr val="BEEDFE"/>
    <a:srgbClr val="03BAFB"/>
    <a:srgbClr val="E32726"/>
    <a:srgbClr val="F24D32"/>
    <a:srgbClr val="294983"/>
    <a:srgbClr val="C8D6EE"/>
    <a:srgbClr val="F0F9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2" autoAdjust="0"/>
    <p:restoredTop sz="84435" autoAdjust="0"/>
  </p:normalViewPr>
  <p:slideViewPr>
    <p:cSldViewPr snapToGrid="0">
      <p:cViewPr varScale="1">
        <p:scale>
          <a:sx n="77" d="100"/>
          <a:sy n="77" d="100"/>
        </p:scale>
        <p:origin x="1296" y="84"/>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735" cy="464503"/>
          </a:xfrm>
          <a:prstGeom prst="rect">
            <a:avLst/>
          </a:prstGeom>
        </p:spPr>
        <p:txBody>
          <a:bodyPr vert="horz" lIns="91294" tIns="45647" rIns="91294" bIns="45647" rtlCol="0"/>
          <a:lstStyle>
            <a:lvl1pPr algn="l">
              <a:defRPr sz="1200"/>
            </a:lvl1pPr>
          </a:lstStyle>
          <a:p>
            <a:endParaRPr lang="en-US"/>
          </a:p>
        </p:txBody>
      </p:sp>
      <p:sp>
        <p:nvSpPr>
          <p:cNvPr id="3" name="Date Placeholder 2"/>
          <p:cNvSpPr>
            <a:spLocks noGrp="1"/>
          </p:cNvSpPr>
          <p:nvPr>
            <p:ph type="dt" sz="quarter" idx="1"/>
          </p:nvPr>
        </p:nvSpPr>
        <p:spPr>
          <a:xfrm>
            <a:off x="3971081" y="0"/>
            <a:ext cx="3037735" cy="464503"/>
          </a:xfrm>
          <a:prstGeom prst="rect">
            <a:avLst/>
          </a:prstGeom>
        </p:spPr>
        <p:txBody>
          <a:bodyPr vert="horz" lIns="91294" tIns="45647" rIns="91294" bIns="45647" rtlCol="0"/>
          <a:lstStyle>
            <a:lvl1pPr algn="r">
              <a:defRPr sz="1200"/>
            </a:lvl1pPr>
          </a:lstStyle>
          <a:p>
            <a:fld id="{E4D0CABB-465C-4757-A72F-C5592D212FCB}" type="datetimeFigureOut">
              <a:rPr lang="en-US" smtClean="0"/>
              <a:pPr/>
              <a:t>10/5/2018</a:t>
            </a:fld>
            <a:endParaRPr lang="en-US"/>
          </a:p>
        </p:txBody>
      </p:sp>
      <p:sp>
        <p:nvSpPr>
          <p:cNvPr id="4" name="Footer Placeholder 3"/>
          <p:cNvSpPr>
            <a:spLocks noGrp="1"/>
          </p:cNvSpPr>
          <p:nvPr>
            <p:ph type="ftr" sz="quarter" idx="2"/>
          </p:nvPr>
        </p:nvSpPr>
        <p:spPr>
          <a:xfrm>
            <a:off x="0" y="8830312"/>
            <a:ext cx="3037735" cy="464503"/>
          </a:xfrm>
          <a:prstGeom prst="rect">
            <a:avLst/>
          </a:prstGeom>
        </p:spPr>
        <p:txBody>
          <a:bodyPr vert="horz" lIns="91294" tIns="45647" rIns="91294" bIns="45647" rtlCol="0" anchor="b"/>
          <a:lstStyle>
            <a:lvl1pPr algn="l">
              <a:defRPr sz="1200"/>
            </a:lvl1pPr>
          </a:lstStyle>
          <a:p>
            <a:endParaRPr lang="en-US"/>
          </a:p>
        </p:txBody>
      </p:sp>
      <p:sp>
        <p:nvSpPr>
          <p:cNvPr id="5" name="Slide Number Placeholder 4"/>
          <p:cNvSpPr>
            <a:spLocks noGrp="1"/>
          </p:cNvSpPr>
          <p:nvPr>
            <p:ph type="sldNum" sz="quarter" idx="3"/>
          </p:nvPr>
        </p:nvSpPr>
        <p:spPr>
          <a:xfrm>
            <a:off x="3971081" y="8830312"/>
            <a:ext cx="3037735" cy="464503"/>
          </a:xfrm>
          <a:prstGeom prst="rect">
            <a:avLst/>
          </a:prstGeom>
        </p:spPr>
        <p:txBody>
          <a:bodyPr vert="horz" lIns="91294" tIns="45647" rIns="91294" bIns="45647" rtlCol="0" anchor="b"/>
          <a:lstStyle>
            <a:lvl1pPr algn="r">
              <a:defRPr sz="1200"/>
            </a:lvl1pPr>
          </a:lstStyle>
          <a:p>
            <a:fld id="{D08DFCCE-864E-4CD7-9DA6-E62CE2EB40E0}" type="slidenum">
              <a:rPr lang="en-US" smtClean="0"/>
              <a:pPr/>
              <a:t>‹#›</a:t>
            </a:fld>
            <a:endParaRPr lang="en-US"/>
          </a:p>
        </p:txBody>
      </p:sp>
    </p:spTree>
    <p:extLst>
      <p:ext uri="{BB962C8B-B14F-4D97-AF65-F5344CB8AC3E}">
        <p14:creationId xmlns:p14="http://schemas.microsoft.com/office/powerpoint/2010/main" val="26899096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5" tIns="46587" rIns="93175" bIns="46587"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3175" tIns="46587" rIns="93175" bIns="46587" rtlCol="0"/>
          <a:lstStyle>
            <a:lvl1pPr algn="r">
              <a:defRPr sz="1200"/>
            </a:lvl1pPr>
          </a:lstStyle>
          <a:p>
            <a:fld id="{865115C8-C17D-4AB9-BB91-7A920914C945}" type="datetimeFigureOut">
              <a:rPr lang="en-US" smtClean="0"/>
              <a:pPr/>
              <a:t>10/5/2018</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5" tIns="46587" rIns="93175" bIns="46587"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5" tIns="46587" rIns="93175" bIns="4658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5" tIns="46587" rIns="93175" bIns="46587"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3175" tIns="46587" rIns="93175" bIns="46587" rtlCol="0" anchor="b"/>
          <a:lstStyle>
            <a:lvl1pPr algn="r">
              <a:defRPr sz="1200"/>
            </a:lvl1pPr>
          </a:lstStyle>
          <a:p>
            <a:fld id="{B8F1A15F-009C-4737-A9C4-4075A3B99C3B}" type="slidenum">
              <a:rPr lang="en-US" smtClean="0"/>
              <a:pPr/>
              <a:t>‹#›</a:t>
            </a:fld>
            <a:endParaRPr lang="en-US"/>
          </a:p>
        </p:txBody>
      </p:sp>
    </p:spTree>
    <p:extLst>
      <p:ext uri="{BB962C8B-B14F-4D97-AF65-F5344CB8AC3E}">
        <p14:creationId xmlns:p14="http://schemas.microsoft.com/office/powerpoint/2010/main" val="37947085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Notes</a:t>
            </a:r>
            <a:endParaRPr lang="en-US" dirty="0"/>
          </a:p>
        </p:txBody>
      </p:sp>
      <p:sp>
        <p:nvSpPr>
          <p:cNvPr id="4" name="Slide Number Placeholder 3"/>
          <p:cNvSpPr>
            <a:spLocks noGrp="1"/>
          </p:cNvSpPr>
          <p:nvPr>
            <p:ph type="sldNum" sz="quarter" idx="10"/>
          </p:nvPr>
        </p:nvSpPr>
        <p:spPr/>
        <p:txBody>
          <a:bodyPr/>
          <a:lstStyle/>
          <a:p>
            <a:fld id="{B8F1A15F-009C-4737-A9C4-4075A3B99C3B}" type="slidenum">
              <a:rPr lang="en-US" smtClean="0"/>
              <a:pPr/>
              <a:t>1</a:t>
            </a:fld>
            <a:endParaRPr lang="en-US"/>
          </a:p>
        </p:txBody>
      </p:sp>
    </p:spTree>
    <p:extLst>
      <p:ext uri="{BB962C8B-B14F-4D97-AF65-F5344CB8AC3E}">
        <p14:creationId xmlns:p14="http://schemas.microsoft.com/office/powerpoint/2010/main" val="29513918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https://www.curriculum-links.com</a:t>
            </a:r>
          </a:p>
          <a:p>
            <a:endParaRPr lang="en-US" dirty="0" smtClean="0"/>
          </a:p>
          <a:p>
            <a:r>
              <a:rPr lang="en-US" dirty="0" smtClean="0"/>
              <a:t>Finish mapping AENG 435 – Remote Sensing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B8F1A15F-009C-4737-A9C4-4075A3B99C3B}" type="slidenum">
              <a:rPr lang="en-US" smtClean="0"/>
              <a:pPr/>
              <a:t>12</a:t>
            </a:fld>
            <a:endParaRPr lang="en-US"/>
          </a:p>
        </p:txBody>
      </p:sp>
    </p:spTree>
    <p:extLst>
      <p:ext uri="{BB962C8B-B14F-4D97-AF65-F5344CB8AC3E}">
        <p14:creationId xmlns:p14="http://schemas.microsoft.com/office/powerpoint/2010/main" val="35596240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course report includes the assignments/</a:t>
            </a:r>
            <a:r>
              <a:rPr lang="en-US" baseline="0" dirty="0" smtClean="0"/>
              <a:t> assessments that I have identified for the course</a:t>
            </a:r>
          </a:p>
          <a:p>
            <a:endParaRPr lang="en-US" baseline="0" dirty="0" smtClean="0"/>
          </a:p>
          <a:p>
            <a:r>
              <a:rPr lang="en-US" baseline="0" dirty="0" smtClean="0"/>
              <a:t>It also includes the course outcomes I have indicated as well as assignments/ assessments that align with each one. </a:t>
            </a:r>
            <a:endParaRPr lang="en-US" dirty="0"/>
          </a:p>
        </p:txBody>
      </p:sp>
      <p:sp>
        <p:nvSpPr>
          <p:cNvPr id="4" name="Slide Number Placeholder 3"/>
          <p:cNvSpPr>
            <a:spLocks noGrp="1"/>
          </p:cNvSpPr>
          <p:nvPr>
            <p:ph type="sldNum" sz="quarter" idx="10"/>
          </p:nvPr>
        </p:nvSpPr>
        <p:spPr/>
        <p:txBody>
          <a:bodyPr/>
          <a:lstStyle/>
          <a:p>
            <a:fld id="{B8F1A15F-009C-4737-A9C4-4075A3B99C3B}" type="slidenum">
              <a:rPr lang="en-US" smtClean="0"/>
              <a:pPr/>
              <a:t>13</a:t>
            </a:fld>
            <a:endParaRPr lang="en-US"/>
          </a:p>
        </p:txBody>
      </p:sp>
    </p:spTree>
    <p:extLst>
      <p:ext uri="{BB962C8B-B14F-4D97-AF65-F5344CB8AC3E}">
        <p14:creationId xmlns:p14="http://schemas.microsoft.com/office/powerpoint/2010/main" val="19235705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next section of the course report shows</a:t>
            </a:r>
            <a:r>
              <a:rPr lang="en-US" baseline="0" dirty="0" smtClean="0"/>
              <a:t> how each course outcome relates to characteristics of life-long learning. </a:t>
            </a:r>
          </a:p>
          <a:p>
            <a:endParaRPr lang="en-US" baseline="0" dirty="0" smtClean="0"/>
          </a:p>
          <a:p>
            <a:r>
              <a:rPr lang="en-US" baseline="0" dirty="0" smtClean="0"/>
              <a:t>The scale we have used is Non-graded and Graded, which highlights how many graded assessments the course has relating to life-long learning. </a:t>
            </a:r>
            <a:endParaRPr lang="en-US" dirty="0"/>
          </a:p>
        </p:txBody>
      </p:sp>
      <p:sp>
        <p:nvSpPr>
          <p:cNvPr id="4" name="Slide Number Placeholder 3"/>
          <p:cNvSpPr>
            <a:spLocks noGrp="1"/>
          </p:cNvSpPr>
          <p:nvPr>
            <p:ph type="sldNum" sz="quarter" idx="10"/>
          </p:nvPr>
        </p:nvSpPr>
        <p:spPr/>
        <p:txBody>
          <a:bodyPr/>
          <a:lstStyle/>
          <a:p>
            <a:fld id="{B8F1A15F-009C-4737-A9C4-4075A3B99C3B}" type="slidenum">
              <a:rPr lang="en-US" smtClean="0"/>
              <a:pPr/>
              <a:t>14</a:t>
            </a:fld>
            <a:endParaRPr lang="en-US"/>
          </a:p>
        </p:txBody>
      </p:sp>
    </p:spTree>
    <p:extLst>
      <p:ext uri="{BB962C8B-B14F-4D97-AF65-F5344CB8AC3E}">
        <p14:creationId xmlns:p14="http://schemas.microsoft.com/office/powerpoint/2010/main" val="17351085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Information at the end of the report shows:</a:t>
            </a:r>
          </a:p>
          <a:p>
            <a:pPr marL="171176" indent="-171176">
              <a:buFont typeface="Arial" panose="020B0604020202020204" pitchFamily="34" charset="0"/>
              <a:buChar char="•"/>
            </a:pPr>
            <a:r>
              <a:rPr lang="en-US" dirty="0" smtClean="0"/>
              <a:t>List</a:t>
            </a:r>
            <a:r>
              <a:rPr lang="en-US" baseline="0" dirty="0" smtClean="0"/>
              <a:t> of PLOs</a:t>
            </a:r>
          </a:p>
          <a:p>
            <a:pPr marL="171176" indent="-171176">
              <a:buFont typeface="Arial" panose="020B0604020202020204" pitchFamily="34" charset="0"/>
              <a:buChar char="•"/>
            </a:pPr>
            <a:r>
              <a:rPr lang="en-US" baseline="0" dirty="0" smtClean="0"/>
              <a:t>Mapping scale used to map assignments/ assessments to PLOs</a:t>
            </a:r>
            <a:endParaRPr lang="en-US" dirty="0"/>
          </a:p>
        </p:txBody>
      </p:sp>
      <p:sp>
        <p:nvSpPr>
          <p:cNvPr id="4" name="Slide Number Placeholder 3"/>
          <p:cNvSpPr>
            <a:spLocks noGrp="1"/>
          </p:cNvSpPr>
          <p:nvPr>
            <p:ph type="sldNum" sz="quarter" idx="10"/>
          </p:nvPr>
        </p:nvSpPr>
        <p:spPr/>
        <p:txBody>
          <a:bodyPr/>
          <a:lstStyle/>
          <a:p>
            <a:fld id="{B8F1A15F-009C-4737-A9C4-4075A3B99C3B}" type="slidenum">
              <a:rPr lang="en-US" smtClean="0"/>
              <a:pPr/>
              <a:t>15</a:t>
            </a:fld>
            <a:endParaRPr lang="en-US"/>
          </a:p>
        </p:txBody>
      </p:sp>
    </p:spTree>
    <p:extLst>
      <p:ext uri="{BB962C8B-B14F-4D97-AF65-F5344CB8AC3E}">
        <p14:creationId xmlns:p14="http://schemas.microsoft.com/office/powerpoint/2010/main" val="19986928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F1A15F-009C-4737-A9C4-4075A3B99C3B}" type="slidenum">
              <a:rPr lang="en-US" smtClean="0"/>
              <a:pPr/>
              <a:t>16</a:t>
            </a:fld>
            <a:endParaRPr lang="en-US"/>
          </a:p>
        </p:txBody>
      </p:sp>
    </p:spTree>
    <p:extLst>
      <p:ext uri="{BB962C8B-B14F-4D97-AF65-F5344CB8AC3E}">
        <p14:creationId xmlns:p14="http://schemas.microsoft.com/office/powerpoint/2010/main" val="7852327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 this slide and the next we have the full detailed alignment charts where we can see where each course outcome</a:t>
            </a:r>
            <a:r>
              <a:rPr lang="en-US" baseline="0" dirty="0" smtClean="0"/>
              <a:t> for required courses aligns with the four characteristics of life-long learning. </a:t>
            </a:r>
          </a:p>
          <a:p>
            <a:endParaRPr lang="en-US" baseline="0" dirty="0" smtClean="0"/>
          </a:p>
          <a:p>
            <a:r>
              <a:rPr lang="en-US" baseline="0" dirty="0" smtClean="0"/>
              <a:t>A quick glance shows that we are emphasizing some aspects more than others. Ask the group which </a:t>
            </a:r>
          </a:p>
          <a:p>
            <a:endParaRPr lang="en-US" baseline="0" dirty="0" smtClean="0"/>
          </a:p>
          <a:p>
            <a:r>
              <a:rPr lang="en-US" baseline="0" dirty="0" smtClean="0"/>
              <a:t>Let’s look at the summary chart for a different perspective. </a:t>
            </a:r>
            <a:endParaRPr lang="en-US" dirty="0"/>
          </a:p>
        </p:txBody>
      </p:sp>
      <p:sp>
        <p:nvSpPr>
          <p:cNvPr id="4" name="Slide Number Placeholder 3"/>
          <p:cNvSpPr>
            <a:spLocks noGrp="1"/>
          </p:cNvSpPr>
          <p:nvPr>
            <p:ph type="sldNum" sz="quarter" idx="10"/>
          </p:nvPr>
        </p:nvSpPr>
        <p:spPr/>
        <p:txBody>
          <a:bodyPr/>
          <a:lstStyle/>
          <a:p>
            <a:fld id="{B8F1A15F-009C-4737-A9C4-4075A3B99C3B}" type="slidenum">
              <a:rPr lang="en-US" smtClean="0"/>
              <a:pPr/>
              <a:t>17</a:t>
            </a:fld>
            <a:endParaRPr lang="en-US"/>
          </a:p>
        </p:txBody>
      </p:sp>
    </p:spTree>
    <p:extLst>
      <p:ext uri="{BB962C8B-B14F-4D97-AF65-F5344CB8AC3E}">
        <p14:creationId xmlns:p14="http://schemas.microsoft.com/office/powerpoint/2010/main" val="41241001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F1A15F-009C-4737-A9C4-4075A3B99C3B}" type="slidenum">
              <a:rPr lang="en-US" smtClean="0"/>
              <a:pPr/>
              <a:t>18</a:t>
            </a:fld>
            <a:endParaRPr lang="en-US"/>
          </a:p>
        </p:txBody>
      </p:sp>
    </p:spTree>
    <p:extLst>
      <p:ext uri="{BB962C8B-B14F-4D97-AF65-F5344CB8AC3E}">
        <p14:creationId xmlns:p14="http://schemas.microsoft.com/office/powerpoint/2010/main" val="17862843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Ask</a:t>
            </a:r>
            <a:r>
              <a:rPr lang="en-US" baseline="0" dirty="0" smtClean="0"/>
              <a:t> the participants for their observations about this chart. Possibilities:</a:t>
            </a:r>
          </a:p>
          <a:p>
            <a:pPr marL="171176" indent="-171176">
              <a:buFont typeface="Arial" panose="020B0604020202020204" pitchFamily="34" charset="0"/>
              <a:buChar char="•"/>
            </a:pPr>
            <a:r>
              <a:rPr lang="en-US" baseline="0" dirty="0" smtClean="0"/>
              <a:t>Each of the four characteristics is touched upon in at least one required course</a:t>
            </a:r>
          </a:p>
          <a:p>
            <a:pPr marL="171176" indent="-171176">
              <a:buFont typeface="Arial" panose="020B0604020202020204" pitchFamily="34" charset="0"/>
              <a:buChar char="•"/>
            </a:pPr>
            <a:r>
              <a:rPr lang="en-US" baseline="0" dirty="0" smtClean="0"/>
              <a:t>However not all of them are graded. Metacognition has just one activity and it is not graded. This is a discussion point: do we want a graded item here? Or to emphasize it more? </a:t>
            </a:r>
          </a:p>
          <a:p>
            <a:pPr marL="171176" indent="-171176">
              <a:buFont typeface="Arial" panose="020B0604020202020204" pitchFamily="34" charset="0"/>
              <a:buChar char="•"/>
            </a:pPr>
            <a:r>
              <a:rPr lang="en-US" baseline="0" dirty="0" smtClean="0"/>
              <a:t>Two are emphasized a lot more than the other two. Does this matter?</a:t>
            </a:r>
          </a:p>
        </p:txBody>
      </p:sp>
      <p:sp>
        <p:nvSpPr>
          <p:cNvPr id="4" name="Slide Number Placeholder 3"/>
          <p:cNvSpPr>
            <a:spLocks noGrp="1"/>
          </p:cNvSpPr>
          <p:nvPr>
            <p:ph type="sldNum" sz="quarter" idx="10"/>
          </p:nvPr>
        </p:nvSpPr>
        <p:spPr/>
        <p:txBody>
          <a:bodyPr/>
          <a:lstStyle/>
          <a:p>
            <a:fld id="{B8F1A15F-009C-4737-A9C4-4075A3B99C3B}" type="slidenum">
              <a:rPr lang="en-US" smtClean="0"/>
              <a:pPr/>
              <a:t>19</a:t>
            </a:fld>
            <a:endParaRPr lang="en-US"/>
          </a:p>
        </p:txBody>
      </p:sp>
    </p:spTree>
    <p:extLst>
      <p:ext uri="{BB962C8B-B14F-4D97-AF65-F5344CB8AC3E}">
        <p14:creationId xmlns:p14="http://schemas.microsoft.com/office/powerpoint/2010/main" val="609048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next chart shows</a:t>
            </a:r>
            <a:r>
              <a:rPr lang="en-US" baseline="0" dirty="0" smtClean="0"/>
              <a:t> a frequency count of the number of course outcomes that address each aspect of life-long learning. </a:t>
            </a:r>
          </a:p>
          <a:p>
            <a:endParaRPr lang="en-US" baseline="0" dirty="0" smtClean="0"/>
          </a:p>
          <a:p>
            <a:r>
              <a:rPr lang="en-US" baseline="0" dirty="0" smtClean="0"/>
              <a:t>It is helpful in that it shows what the collective contributions of the courses are, rather than showing what individual contributions each course makes. This can be an effective starting point for discussion in that it can remove individual blame, focusing on the program as a whole. </a:t>
            </a:r>
            <a:endParaRPr lang="en-US" dirty="0"/>
          </a:p>
        </p:txBody>
      </p:sp>
      <p:sp>
        <p:nvSpPr>
          <p:cNvPr id="4" name="Slide Number Placeholder 3"/>
          <p:cNvSpPr>
            <a:spLocks noGrp="1"/>
          </p:cNvSpPr>
          <p:nvPr>
            <p:ph type="sldNum" sz="quarter" idx="10"/>
          </p:nvPr>
        </p:nvSpPr>
        <p:spPr/>
        <p:txBody>
          <a:bodyPr/>
          <a:lstStyle/>
          <a:p>
            <a:fld id="{B8F1A15F-009C-4737-A9C4-4075A3B99C3B}" type="slidenum">
              <a:rPr lang="en-US" smtClean="0"/>
              <a:pPr/>
              <a:t>20</a:t>
            </a:fld>
            <a:endParaRPr lang="en-US"/>
          </a:p>
        </p:txBody>
      </p:sp>
    </p:spTree>
    <p:extLst>
      <p:ext uri="{BB962C8B-B14F-4D97-AF65-F5344CB8AC3E}">
        <p14:creationId xmlns:p14="http://schemas.microsoft.com/office/powerpoint/2010/main" val="19205353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last chart shows the assessment methods that are used to evaluate characteristics</a:t>
            </a:r>
            <a:r>
              <a:rPr lang="en-US" baseline="0" dirty="0" smtClean="0"/>
              <a:t> of life-long learning. Here we have both graded and non-graded activities lumped together. If we set up the mapping process differently we could distinguish between the two. However for this example we have chosen to include both as we want to make sure we capture informal activities that contribute to student learning. </a:t>
            </a:r>
            <a:endParaRPr lang="en-US" dirty="0"/>
          </a:p>
        </p:txBody>
      </p:sp>
      <p:sp>
        <p:nvSpPr>
          <p:cNvPr id="4" name="Slide Number Placeholder 3"/>
          <p:cNvSpPr>
            <a:spLocks noGrp="1"/>
          </p:cNvSpPr>
          <p:nvPr>
            <p:ph type="sldNum" sz="quarter" idx="10"/>
          </p:nvPr>
        </p:nvSpPr>
        <p:spPr/>
        <p:txBody>
          <a:bodyPr/>
          <a:lstStyle/>
          <a:p>
            <a:fld id="{B8F1A15F-009C-4737-A9C4-4075A3B99C3B}" type="slidenum">
              <a:rPr lang="en-US" smtClean="0"/>
              <a:pPr/>
              <a:t>21</a:t>
            </a:fld>
            <a:endParaRPr lang="en-US"/>
          </a:p>
        </p:txBody>
      </p:sp>
    </p:spTree>
    <p:extLst>
      <p:ext uri="{BB962C8B-B14F-4D97-AF65-F5344CB8AC3E}">
        <p14:creationId xmlns:p14="http://schemas.microsoft.com/office/powerpoint/2010/main" val="2294360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F1A15F-009C-4737-A9C4-4075A3B99C3B}" type="slidenum">
              <a:rPr lang="en-US" smtClean="0"/>
              <a:pPr/>
              <a:t>2</a:t>
            </a:fld>
            <a:endParaRPr lang="en-US"/>
          </a:p>
        </p:txBody>
      </p:sp>
    </p:spTree>
    <p:extLst>
      <p:ext uri="{BB962C8B-B14F-4D97-AF65-F5344CB8AC3E}">
        <p14:creationId xmlns:p14="http://schemas.microsoft.com/office/powerpoint/2010/main" val="26518248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F1A15F-009C-4737-A9C4-4075A3B99C3B}" type="slidenum">
              <a:rPr lang="en-US" smtClean="0"/>
              <a:pPr/>
              <a:t>22</a:t>
            </a:fld>
            <a:endParaRPr lang="en-US"/>
          </a:p>
        </p:txBody>
      </p:sp>
    </p:spTree>
    <p:extLst>
      <p:ext uri="{BB962C8B-B14F-4D97-AF65-F5344CB8AC3E}">
        <p14:creationId xmlns:p14="http://schemas.microsoft.com/office/powerpoint/2010/main" val="14553182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F1A15F-009C-4737-A9C4-4075A3B99C3B}" type="slidenum">
              <a:rPr lang="en-US" smtClean="0"/>
              <a:pPr/>
              <a:t>23</a:t>
            </a:fld>
            <a:endParaRPr lang="en-US"/>
          </a:p>
        </p:txBody>
      </p:sp>
    </p:spTree>
    <p:extLst>
      <p:ext uri="{BB962C8B-B14F-4D97-AF65-F5344CB8AC3E}">
        <p14:creationId xmlns:p14="http://schemas.microsoft.com/office/powerpoint/2010/main" val="7755825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F1A15F-009C-4737-A9C4-4075A3B99C3B}" type="slidenum">
              <a:rPr lang="en-US" smtClean="0"/>
              <a:pPr/>
              <a:t>24</a:t>
            </a:fld>
            <a:endParaRPr lang="en-US"/>
          </a:p>
        </p:txBody>
      </p:sp>
    </p:spTree>
    <p:extLst>
      <p:ext uri="{BB962C8B-B14F-4D97-AF65-F5344CB8AC3E}">
        <p14:creationId xmlns:p14="http://schemas.microsoft.com/office/powerpoint/2010/main" val="42162099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F1A15F-009C-4737-A9C4-4075A3B99C3B}" type="slidenum">
              <a:rPr lang="en-US" smtClean="0"/>
              <a:pPr/>
              <a:t>26</a:t>
            </a:fld>
            <a:endParaRPr lang="en-US"/>
          </a:p>
        </p:txBody>
      </p:sp>
    </p:spTree>
    <p:extLst>
      <p:ext uri="{BB962C8B-B14F-4D97-AF65-F5344CB8AC3E}">
        <p14:creationId xmlns:p14="http://schemas.microsoft.com/office/powerpoint/2010/main" val="33794533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F1A15F-009C-4737-A9C4-4075A3B99C3B}" type="slidenum">
              <a:rPr lang="en-US" smtClean="0"/>
              <a:pPr/>
              <a:t>3</a:t>
            </a:fld>
            <a:endParaRPr lang="en-US"/>
          </a:p>
        </p:txBody>
      </p:sp>
    </p:spTree>
    <p:extLst>
      <p:ext uri="{BB962C8B-B14F-4D97-AF65-F5344CB8AC3E}">
        <p14:creationId xmlns:p14="http://schemas.microsoft.com/office/powerpoint/2010/main" val="17575483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F1A15F-009C-4737-A9C4-4075A3B99C3B}" type="slidenum">
              <a:rPr lang="en-US" smtClean="0"/>
              <a:pPr/>
              <a:t>4</a:t>
            </a:fld>
            <a:endParaRPr lang="en-US"/>
          </a:p>
        </p:txBody>
      </p:sp>
    </p:spTree>
    <p:extLst>
      <p:ext uri="{BB962C8B-B14F-4D97-AF65-F5344CB8AC3E}">
        <p14:creationId xmlns:p14="http://schemas.microsoft.com/office/powerpoint/2010/main" val="25819100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F1A15F-009C-4737-A9C4-4075A3B99C3B}" type="slidenum">
              <a:rPr lang="en-US" smtClean="0"/>
              <a:pPr/>
              <a:t>5</a:t>
            </a:fld>
            <a:endParaRPr lang="en-US"/>
          </a:p>
        </p:txBody>
      </p:sp>
    </p:spTree>
    <p:extLst>
      <p:ext uri="{BB962C8B-B14F-4D97-AF65-F5344CB8AC3E}">
        <p14:creationId xmlns:p14="http://schemas.microsoft.com/office/powerpoint/2010/main" val="29817644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F1A15F-009C-4737-A9C4-4075A3B99C3B}" type="slidenum">
              <a:rPr lang="en-US" smtClean="0"/>
              <a:pPr/>
              <a:t>6</a:t>
            </a:fld>
            <a:endParaRPr lang="en-US"/>
          </a:p>
        </p:txBody>
      </p:sp>
    </p:spTree>
    <p:extLst>
      <p:ext uri="{BB962C8B-B14F-4D97-AF65-F5344CB8AC3E}">
        <p14:creationId xmlns:p14="http://schemas.microsoft.com/office/powerpoint/2010/main" val="12615856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F1A15F-009C-4737-A9C4-4075A3B99C3B}" type="slidenum">
              <a:rPr lang="en-US" smtClean="0"/>
              <a:pPr/>
              <a:t>7</a:t>
            </a:fld>
            <a:endParaRPr lang="en-US"/>
          </a:p>
        </p:txBody>
      </p:sp>
    </p:spTree>
    <p:extLst>
      <p:ext uri="{BB962C8B-B14F-4D97-AF65-F5344CB8AC3E}">
        <p14:creationId xmlns:p14="http://schemas.microsoft.com/office/powerpoint/2010/main" val="19016751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F1A15F-009C-4737-A9C4-4075A3B99C3B}" type="slidenum">
              <a:rPr lang="en-US" smtClean="0"/>
              <a:pPr/>
              <a:t>10</a:t>
            </a:fld>
            <a:endParaRPr lang="en-US"/>
          </a:p>
        </p:txBody>
      </p:sp>
    </p:spTree>
    <p:extLst>
      <p:ext uri="{BB962C8B-B14F-4D97-AF65-F5344CB8AC3E}">
        <p14:creationId xmlns:p14="http://schemas.microsoft.com/office/powerpoint/2010/main" val="33164818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F1A15F-009C-4737-A9C4-4075A3B99C3B}" type="slidenum">
              <a:rPr lang="en-US" smtClean="0"/>
              <a:pPr/>
              <a:t>11</a:t>
            </a:fld>
            <a:endParaRPr lang="en-US"/>
          </a:p>
        </p:txBody>
      </p:sp>
    </p:spTree>
    <p:extLst>
      <p:ext uri="{BB962C8B-B14F-4D97-AF65-F5344CB8AC3E}">
        <p14:creationId xmlns:p14="http://schemas.microsoft.com/office/powerpoint/2010/main" val="2210640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2363869-410D-4587-9693-399F4B701130}" type="datetime1">
              <a:rPr lang="en-US" smtClean="0"/>
              <a:pPr/>
              <a:t>10/5/2018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AA131-4F7F-4D14-B058-9F499CFA3814}" type="slidenum">
              <a:rPr lang="en-US" smtClean="0"/>
              <a:pPr/>
              <a:t>‹#›</a:t>
            </a:fld>
            <a:endParaRPr lang="en-US"/>
          </a:p>
        </p:txBody>
      </p:sp>
    </p:spTree>
    <p:extLst>
      <p:ext uri="{BB962C8B-B14F-4D97-AF65-F5344CB8AC3E}">
        <p14:creationId xmlns:p14="http://schemas.microsoft.com/office/powerpoint/2010/main" val="3280721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1311729"/>
            <a:ext cx="10515600" cy="1325563"/>
          </a:xfrm>
        </p:spPr>
        <p:txBody>
          <a:body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838200" y="2816679"/>
            <a:ext cx="10515600" cy="336028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D08D9A-41EF-4144-A7F4-C74B9E54981F}" type="datetime1">
              <a:rPr lang="en-US" smtClean="0"/>
              <a:pPr/>
              <a:t>10/5/2018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AA131-4F7F-4D14-B058-9F499CFA3814}" type="slidenum">
              <a:rPr lang="en-US" smtClean="0"/>
              <a:pPr/>
              <a:t>‹#›</a:t>
            </a:fld>
            <a:endParaRPr lang="en-US"/>
          </a:p>
        </p:txBody>
      </p:sp>
    </p:spTree>
    <p:extLst>
      <p:ext uri="{BB962C8B-B14F-4D97-AF65-F5344CB8AC3E}">
        <p14:creationId xmlns:p14="http://schemas.microsoft.com/office/powerpoint/2010/main" val="1075634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107506"/>
            <a:ext cx="10515600" cy="1325563"/>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838200" y="2522763"/>
            <a:ext cx="10515600" cy="3654199"/>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ABFC946C-FC2B-4C24-8D21-DD1F41B9D800}" type="datetime1">
              <a:rPr lang="en-US" smtClean="0"/>
              <a:pPr/>
              <a:t>10/5/2018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AA131-4F7F-4D14-B058-9F499CFA3814}" type="slidenum">
              <a:rPr lang="en-US" smtClean="0"/>
              <a:pPr/>
              <a:t>‹#›</a:t>
            </a:fld>
            <a:endParaRPr lang="en-US"/>
          </a:p>
        </p:txBody>
      </p:sp>
    </p:spTree>
    <p:extLst>
      <p:ext uri="{BB962C8B-B14F-4D97-AF65-F5344CB8AC3E}">
        <p14:creationId xmlns:p14="http://schemas.microsoft.com/office/powerpoint/2010/main" val="3161081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A59773-B73D-463C-A5AF-90B13E7018AB}" type="datetime1">
              <a:rPr lang="en-US" smtClean="0"/>
              <a:pPr/>
              <a:t>10/5/2018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AA131-4F7F-4D14-B058-9F499CFA3814}" type="slidenum">
              <a:rPr lang="en-US" smtClean="0"/>
              <a:pPr/>
              <a:t>‹#›</a:t>
            </a:fld>
            <a:endParaRPr lang="en-US"/>
          </a:p>
        </p:txBody>
      </p:sp>
    </p:spTree>
    <p:extLst>
      <p:ext uri="{BB962C8B-B14F-4D97-AF65-F5344CB8AC3E}">
        <p14:creationId xmlns:p14="http://schemas.microsoft.com/office/powerpoint/2010/main" val="3371346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278956"/>
            <a:ext cx="10515600" cy="1325563"/>
          </a:xfrm>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838200" y="2694213"/>
            <a:ext cx="5181600" cy="348274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2694213"/>
            <a:ext cx="5181600" cy="348275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F1871267-14E9-4037-A8FB-BA27F0BD2D3A}" type="datetime1">
              <a:rPr lang="en-US" smtClean="0"/>
              <a:pPr/>
              <a:t>10/5/2018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1AA131-4F7F-4D14-B058-9F499CFA3814}" type="slidenum">
              <a:rPr lang="en-US" smtClean="0"/>
              <a:pPr/>
              <a:t>‹#›</a:t>
            </a:fld>
            <a:endParaRPr lang="en-US"/>
          </a:p>
        </p:txBody>
      </p:sp>
    </p:spTree>
    <p:extLst>
      <p:ext uri="{BB962C8B-B14F-4D97-AF65-F5344CB8AC3E}">
        <p14:creationId xmlns:p14="http://schemas.microsoft.com/office/powerpoint/2010/main" val="1877541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9DD9835-B033-480C-98BA-F174468373DD}" type="datetime1">
              <a:rPr lang="en-US" smtClean="0"/>
              <a:pPr/>
              <a:t>10/5/2018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1AA131-4F7F-4D14-B058-9F499CFA3814}" type="slidenum">
              <a:rPr lang="en-US" smtClean="0"/>
              <a:pPr/>
              <a:t>‹#›</a:t>
            </a:fld>
            <a:endParaRPr lang="en-US"/>
          </a:p>
        </p:txBody>
      </p:sp>
    </p:spTree>
    <p:extLst>
      <p:ext uri="{BB962C8B-B14F-4D97-AF65-F5344CB8AC3E}">
        <p14:creationId xmlns:p14="http://schemas.microsoft.com/office/powerpoint/2010/main" val="442951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1753054"/>
            <a:ext cx="10515600" cy="1325563"/>
          </a:xfr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4F5216A-BCCB-4156-92F4-729CA62E3D71}" type="datetime1">
              <a:rPr lang="en-US" smtClean="0"/>
              <a:pPr/>
              <a:t>10/5/2018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1AA131-4F7F-4D14-B058-9F499CFA3814}" type="slidenum">
              <a:rPr lang="en-US" smtClean="0"/>
              <a:pPr/>
              <a:t>‹#›</a:t>
            </a:fld>
            <a:endParaRPr lang="en-US"/>
          </a:p>
        </p:txBody>
      </p:sp>
    </p:spTree>
    <p:extLst>
      <p:ext uri="{BB962C8B-B14F-4D97-AF65-F5344CB8AC3E}">
        <p14:creationId xmlns:p14="http://schemas.microsoft.com/office/powerpoint/2010/main" val="1068835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A3FDF7-D3AD-4067-89A0-711FB21DF694}" type="datetime1">
              <a:rPr lang="en-US" smtClean="0"/>
              <a:pPr/>
              <a:t>10/5/2018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1AA131-4F7F-4D14-B058-9F499CFA3814}" type="slidenum">
              <a:rPr lang="en-US" smtClean="0"/>
              <a:pPr/>
              <a:t>‹#›</a:t>
            </a:fld>
            <a:endParaRPr lang="en-US"/>
          </a:p>
        </p:txBody>
      </p:sp>
    </p:spTree>
    <p:extLst>
      <p:ext uri="{BB962C8B-B14F-4D97-AF65-F5344CB8AC3E}">
        <p14:creationId xmlns:p14="http://schemas.microsoft.com/office/powerpoint/2010/main" val="2561320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721"/>
            <a:ext cx="3932237" cy="1257299"/>
          </a:xfrm>
        </p:spPr>
        <p:txBody>
          <a:bodyPr anchor="b"/>
          <a:lstStyle>
            <a:lvl1pPr>
              <a:defRPr sz="3200"/>
            </a:lvl1pPr>
          </a:lstStyle>
          <a:p>
            <a:r>
              <a:rPr lang="en-US" dirty="0" smtClean="0"/>
              <a:t>Click to edit Master title style</a:t>
            </a:r>
            <a:endParaRPr lang="en-US" dirty="0"/>
          </a:p>
        </p:txBody>
      </p:sp>
      <p:sp>
        <p:nvSpPr>
          <p:cNvPr id="3" name="Content Placeholder 2"/>
          <p:cNvSpPr>
            <a:spLocks noGrp="1"/>
          </p:cNvSpPr>
          <p:nvPr>
            <p:ph idx="1"/>
          </p:nvPr>
        </p:nvSpPr>
        <p:spPr>
          <a:xfrm>
            <a:off x="5183188" y="1526721"/>
            <a:ext cx="6172200" cy="433432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839788" y="2890156"/>
            <a:ext cx="3932237" cy="297883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342C2C-D042-42F6-A1DC-2057A632B245}" type="datetime1">
              <a:rPr lang="en-US" smtClean="0"/>
              <a:pPr/>
              <a:t>10/5/2018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1AA131-4F7F-4D14-B058-9F499CFA3814}" type="slidenum">
              <a:rPr lang="en-US" smtClean="0"/>
              <a:pPr/>
              <a:t>‹#›</a:t>
            </a:fld>
            <a:endParaRPr lang="en-US"/>
          </a:p>
        </p:txBody>
      </p:sp>
    </p:spTree>
    <p:extLst>
      <p:ext uri="{BB962C8B-B14F-4D97-AF65-F5344CB8AC3E}">
        <p14:creationId xmlns:p14="http://schemas.microsoft.com/office/powerpoint/2010/main" val="3743991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200" y="1518557"/>
            <a:ext cx="3932237" cy="1134836"/>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1518557"/>
            <a:ext cx="6172200" cy="434249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743200"/>
            <a:ext cx="3932237" cy="31257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9B38CDFD-34E8-40A2-9DC0-2E2C4EC44380}" type="datetime1">
              <a:rPr lang="en-US" smtClean="0"/>
              <a:pPr/>
              <a:t>10/5/2018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1AA131-4F7F-4D14-B058-9F499CFA3814}" type="slidenum">
              <a:rPr lang="en-US" smtClean="0"/>
              <a:pPr/>
              <a:t>‹#›</a:t>
            </a:fld>
            <a:endParaRPr lang="en-US"/>
          </a:p>
        </p:txBody>
      </p:sp>
    </p:spTree>
    <p:extLst>
      <p:ext uri="{BB962C8B-B14F-4D97-AF65-F5344CB8AC3E}">
        <p14:creationId xmlns:p14="http://schemas.microsoft.com/office/powerpoint/2010/main" val="1080976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237286"/>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2726871"/>
            <a:ext cx="10515600" cy="345009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1F53BE-99C4-4F8C-9BA7-66AF2A8EECB0}" type="datetime1">
              <a:rPr lang="en-US" smtClean="0"/>
              <a:pPr/>
              <a:t>10/5/2018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1AA131-4F7F-4D14-B058-9F499CFA3814}" type="slidenum">
              <a:rPr lang="en-US" smtClean="0"/>
              <a:pPr/>
              <a:t>‹#›</a:t>
            </a:fld>
            <a:endParaRPr lang="en-US"/>
          </a:p>
        </p:txBody>
      </p:sp>
      <p:pic>
        <p:nvPicPr>
          <p:cNvPr id="12" name="Picture 11"/>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309829" y="260633"/>
            <a:ext cx="1056742" cy="787975"/>
          </a:xfrm>
          <a:prstGeom prst="rect">
            <a:avLst/>
          </a:prstGeom>
        </p:spPr>
      </p:pic>
      <p:sp>
        <p:nvSpPr>
          <p:cNvPr id="13" name="Rectangle 12"/>
          <p:cNvSpPr/>
          <p:nvPr userDrawn="1"/>
        </p:nvSpPr>
        <p:spPr>
          <a:xfrm>
            <a:off x="11122091" y="260634"/>
            <a:ext cx="1069910" cy="787974"/>
          </a:xfrm>
          <a:prstGeom prst="rect">
            <a:avLst/>
          </a:prstGeom>
          <a:solidFill>
            <a:srgbClr val="E32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userDrawn="1"/>
        </p:nvSpPr>
        <p:spPr>
          <a:xfrm>
            <a:off x="4678136" y="239122"/>
            <a:ext cx="6255786" cy="492443"/>
          </a:xfrm>
          <a:prstGeom prst="rect">
            <a:avLst/>
          </a:prstGeom>
          <a:noFill/>
        </p:spPr>
        <p:txBody>
          <a:bodyPr wrap="square" rtlCol="0">
            <a:spAutoFit/>
          </a:bodyPr>
          <a:lstStyle/>
          <a:p>
            <a:pPr algn="r"/>
            <a:r>
              <a:rPr lang="en-US" sz="2600" dirty="0" smtClean="0">
                <a:latin typeface="+mj-lt"/>
              </a:rPr>
              <a:t>Taylor Institute for Teaching and Learning</a:t>
            </a:r>
            <a:endParaRPr lang="en-US" sz="2600" dirty="0">
              <a:latin typeface="+mj-lt"/>
            </a:endParaRPr>
          </a:p>
        </p:txBody>
      </p:sp>
      <p:sp>
        <p:nvSpPr>
          <p:cNvPr id="15" name="TextBox 14"/>
          <p:cNvSpPr txBox="1"/>
          <p:nvPr userDrawn="1"/>
        </p:nvSpPr>
        <p:spPr>
          <a:xfrm>
            <a:off x="5227086" y="654620"/>
            <a:ext cx="5706836" cy="369332"/>
          </a:xfrm>
          <a:prstGeom prst="rect">
            <a:avLst/>
          </a:prstGeom>
          <a:noFill/>
        </p:spPr>
        <p:txBody>
          <a:bodyPr wrap="square" rtlCol="0">
            <a:spAutoFit/>
          </a:bodyPr>
          <a:lstStyle/>
          <a:p>
            <a:pPr algn="r"/>
            <a:r>
              <a:rPr lang="en-US" sz="1800" b="1" dirty="0" smtClean="0"/>
              <a:t>Educational</a:t>
            </a:r>
            <a:r>
              <a:rPr lang="en-US" sz="1800" b="1" baseline="0" dirty="0" smtClean="0"/>
              <a:t> Development Unit</a:t>
            </a:r>
            <a:endParaRPr lang="en-US" sz="1800" b="1" dirty="0"/>
          </a:p>
        </p:txBody>
      </p:sp>
    </p:spTree>
    <p:extLst>
      <p:ext uri="{BB962C8B-B14F-4D97-AF65-F5344CB8AC3E}">
        <p14:creationId xmlns:p14="http://schemas.microsoft.com/office/powerpoint/2010/main" val="20759895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curriculum-links.co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1586630" y="1652796"/>
            <a:ext cx="9144000" cy="2706262"/>
          </a:xfrm>
        </p:spPr>
        <p:txBody>
          <a:bodyPr>
            <a:normAutofit/>
          </a:bodyPr>
          <a:lstStyle/>
          <a:p>
            <a:pPr algn="ctr"/>
            <a:r>
              <a:rPr lang="en-US" dirty="0" smtClean="0"/>
              <a:t>Mapping Life-long Learning: </a:t>
            </a:r>
            <a:br>
              <a:rPr lang="en-US" dirty="0" smtClean="0"/>
            </a:br>
            <a:r>
              <a:rPr lang="en-US" dirty="0" smtClean="0"/>
              <a:t>A Deep Dive into a Graduate Attribute</a:t>
            </a:r>
            <a:endParaRPr lang="en-US" dirty="0"/>
          </a:p>
        </p:txBody>
      </p:sp>
      <p:sp>
        <p:nvSpPr>
          <p:cNvPr id="3" name="Subtitle 2"/>
          <p:cNvSpPr>
            <a:spLocks noGrp="1"/>
          </p:cNvSpPr>
          <p:nvPr>
            <p:ph type="subTitle" idx="4294967295"/>
          </p:nvPr>
        </p:nvSpPr>
        <p:spPr>
          <a:xfrm>
            <a:off x="1650638" y="4487594"/>
            <a:ext cx="9144000" cy="1961331"/>
          </a:xfrm>
        </p:spPr>
        <p:txBody>
          <a:bodyPr>
            <a:normAutofit/>
          </a:bodyPr>
          <a:lstStyle/>
          <a:p>
            <a:pPr algn="ctr">
              <a:spcBef>
                <a:spcPts val="0"/>
              </a:spcBef>
              <a:buNone/>
            </a:pPr>
            <a:r>
              <a:rPr lang="en-US" dirty="0" smtClean="0">
                <a:solidFill>
                  <a:schemeClr val="tx1">
                    <a:lumMod val="65000"/>
                    <a:lumOff val="35000"/>
                  </a:schemeClr>
                </a:solidFill>
              </a:rPr>
              <a:t>Patti Dyjur, PhD</a:t>
            </a:r>
          </a:p>
          <a:p>
            <a:pPr algn="ctr">
              <a:spcBef>
                <a:spcPts val="0"/>
              </a:spcBef>
              <a:buNone/>
            </a:pPr>
            <a:r>
              <a:rPr lang="en-US" dirty="0" smtClean="0">
                <a:solidFill>
                  <a:schemeClr val="tx1">
                    <a:lumMod val="65000"/>
                    <a:lumOff val="35000"/>
                  </a:schemeClr>
                </a:solidFill>
              </a:rPr>
              <a:t>Kim Grant, PhD</a:t>
            </a:r>
          </a:p>
          <a:p>
            <a:pPr algn="ctr">
              <a:spcBef>
                <a:spcPts val="0"/>
              </a:spcBef>
              <a:buNone/>
            </a:pPr>
            <a:r>
              <a:rPr lang="en-US" dirty="0" smtClean="0">
                <a:solidFill>
                  <a:schemeClr val="tx1">
                    <a:lumMod val="65000"/>
                    <a:lumOff val="35000"/>
                  </a:schemeClr>
                </a:solidFill>
              </a:rPr>
              <a:t>University of Calgary</a:t>
            </a:r>
          </a:p>
          <a:p>
            <a:pPr algn="ctr">
              <a:spcBef>
                <a:spcPts val="0"/>
              </a:spcBef>
              <a:buNone/>
            </a:pPr>
            <a:endParaRPr lang="en-US" sz="2400" dirty="0" smtClean="0">
              <a:solidFill>
                <a:schemeClr val="tx1">
                  <a:lumMod val="65000"/>
                  <a:lumOff val="35000"/>
                </a:schemeClr>
              </a:solidFill>
            </a:endParaRPr>
          </a:p>
          <a:p>
            <a:pPr algn="ctr">
              <a:spcBef>
                <a:spcPts val="0"/>
              </a:spcBef>
              <a:buNone/>
            </a:pPr>
            <a:endParaRPr lang="en-US" sz="2400" dirty="0" smtClean="0">
              <a:solidFill>
                <a:schemeClr val="tx1">
                  <a:lumMod val="65000"/>
                  <a:lumOff val="35000"/>
                </a:schemeClr>
              </a:solidFill>
            </a:endParaRPr>
          </a:p>
        </p:txBody>
      </p:sp>
    </p:spTree>
    <p:extLst>
      <p:ext uri="{BB962C8B-B14F-4D97-AF65-F5344CB8AC3E}">
        <p14:creationId xmlns:p14="http://schemas.microsoft.com/office/powerpoint/2010/main" val="17337830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Mapping Life-long Learning</a:t>
            </a:r>
            <a:endParaRPr lang="en-US" dirty="0"/>
          </a:p>
        </p:txBody>
      </p:sp>
      <p:sp>
        <p:nvSpPr>
          <p:cNvPr id="6" name="Text Placeholder 5"/>
          <p:cNvSpPr>
            <a:spLocks noGrp="1"/>
          </p:cNvSpPr>
          <p:nvPr>
            <p:ph type="body" idx="1"/>
          </p:nvPr>
        </p:nvSpPr>
        <p:spPr/>
        <p:txBody>
          <a:bodyPr/>
          <a:lstStyle/>
          <a:p>
            <a:endParaRPr lang="en-US"/>
          </a:p>
        </p:txBody>
      </p:sp>
      <p:sp>
        <p:nvSpPr>
          <p:cNvPr id="4" name="Slide Number Placeholder 3"/>
          <p:cNvSpPr>
            <a:spLocks noGrp="1"/>
          </p:cNvSpPr>
          <p:nvPr>
            <p:ph type="sldNum" sz="quarter" idx="12"/>
          </p:nvPr>
        </p:nvSpPr>
        <p:spPr/>
        <p:txBody>
          <a:bodyPr/>
          <a:lstStyle/>
          <a:p>
            <a:fld id="{571AA131-4F7F-4D14-B058-9F499CFA3814}" type="slidenum">
              <a:rPr lang="en-US" smtClean="0"/>
              <a:pPr/>
              <a:t>10</a:t>
            </a:fld>
            <a:endParaRPr lang="en-US"/>
          </a:p>
        </p:txBody>
      </p:sp>
    </p:spTree>
    <p:extLst>
      <p:ext uri="{BB962C8B-B14F-4D97-AF65-F5344CB8AC3E}">
        <p14:creationId xmlns:p14="http://schemas.microsoft.com/office/powerpoint/2010/main" val="25641613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Decisions/ Assumptions for this Example</a:t>
            </a:r>
            <a:endParaRPr lang="en-US" dirty="0"/>
          </a:p>
        </p:txBody>
      </p:sp>
      <p:sp>
        <p:nvSpPr>
          <p:cNvPr id="3" name="Content Placeholder 2"/>
          <p:cNvSpPr>
            <a:spLocks noGrp="1"/>
          </p:cNvSpPr>
          <p:nvPr>
            <p:ph idx="1"/>
          </p:nvPr>
        </p:nvSpPr>
        <p:spPr/>
        <p:txBody>
          <a:bodyPr>
            <a:normAutofit lnSpcReduction="10000"/>
          </a:bodyPr>
          <a:lstStyle/>
          <a:p>
            <a:r>
              <a:rPr lang="en-US" dirty="0" smtClean="0"/>
              <a:t>Map course outcomes to program-level learning outcomes (PLOs)</a:t>
            </a:r>
          </a:p>
          <a:p>
            <a:pPr lvl="1"/>
            <a:r>
              <a:rPr lang="en-US" dirty="0" smtClean="0"/>
              <a:t>This example is simplified and only course outcomes that align with characteristics of life-long learning are included</a:t>
            </a:r>
          </a:p>
          <a:p>
            <a:r>
              <a:rPr lang="en-US" dirty="0" smtClean="0"/>
              <a:t>Map activities/ assignments to course outcomes (to help with accreditation)</a:t>
            </a:r>
          </a:p>
          <a:p>
            <a:r>
              <a:rPr lang="en-US" dirty="0" smtClean="0"/>
              <a:t>Indicate whether activities and assignments are graded or not</a:t>
            </a:r>
          </a:p>
          <a:p>
            <a:r>
              <a:rPr lang="en-US" dirty="0" smtClean="0"/>
              <a:t>Only required courses are included as we do not know what options students will take</a:t>
            </a:r>
          </a:p>
          <a:p>
            <a:pPr lvl="1"/>
            <a:r>
              <a:rPr lang="en-US" dirty="0" smtClean="0"/>
              <a:t>Again, the example is simplified for this presentation</a:t>
            </a:r>
          </a:p>
          <a:p>
            <a:endParaRPr lang="en-US" dirty="0"/>
          </a:p>
        </p:txBody>
      </p:sp>
      <p:sp>
        <p:nvSpPr>
          <p:cNvPr id="4" name="Slide Number Placeholder 3"/>
          <p:cNvSpPr>
            <a:spLocks noGrp="1"/>
          </p:cNvSpPr>
          <p:nvPr>
            <p:ph type="sldNum" sz="quarter" idx="12"/>
          </p:nvPr>
        </p:nvSpPr>
        <p:spPr/>
        <p:txBody>
          <a:bodyPr/>
          <a:lstStyle/>
          <a:p>
            <a:fld id="{571AA131-4F7F-4D14-B058-9F499CFA3814}" type="slidenum">
              <a:rPr lang="en-US" smtClean="0"/>
              <a:pPr/>
              <a:t>11</a:t>
            </a:fld>
            <a:endParaRPr lang="en-US"/>
          </a:p>
        </p:txBody>
      </p:sp>
    </p:spTree>
    <p:extLst>
      <p:ext uri="{BB962C8B-B14F-4D97-AF65-F5344CB8AC3E}">
        <p14:creationId xmlns:p14="http://schemas.microsoft.com/office/powerpoint/2010/main" val="7957446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hlinkClick r:id="rId3"/>
              </a:rPr>
              <a:t>Curriculum Links </a:t>
            </a:r>
            <a:r>
              <a:rPr lang="en-US" dirty="0" smtClean="0">
                <a:solidFill>
                  <a:srgbClr val="002060"/>
                </a:solidFill>
              </a:rPr>
              <a:t>– </a:t>
            </a:r>
            <a:r>
              <a:rPr lang="en-US" dirty="0" smtClean="0"/>
              <a:t>Used to Map Courses</a:t>
            </a:r>
            <a:endParaRPr lang="en-US" dirty="0"/>
          </a:p>
        </p:txBody>
      </p:sp>
      <p:pic>
        <p:nvPicPr>
          <p:cNvPr id="5" name="Content Placeholder 4"/>
          <p:cNvPicPr>
            <a:picLocks noGrp="1" noChangeAspect="1"/>
          </p:cNvPicPr>
          <p:nvPr>
            <p:ph idx="1"/>
          </p:nvPr>
        </p:nvPicPr>
        <p:blipFill rotWithShape="1">
          <a:blip r:embed="rId4"/>
          <a:srcRect r="5028" b="29522"/>
          <a:stretch/>
        </p:blipFill>
        <p:spPr>
          <a:xfrm>
            <a:off x="139495" y="2597693"/>
            <a:ext cx="11634271" cy="3615217"/>
          </a:xfrm>
          <a:prstGeom prst="rect">
            <a:avLst/>
          </a:prstGeom>
        </p:spPr>
      </p:pic>
      <p:sp>
        <p:nvSpPr>
          <p:cNvPr id="4" name="Slide Number Placeholder 3"/>
          <p:cNvSpPr>
            <a:spLocks noGrp="1"/>
          </p:cNvSpPr>
          <p:nvPr>
            <p:ph type="sldNum" sz="quarter" idx="12"/>
          </p:nvPr>
        </p:nvSpPr>
        <p:spPr/>
        <p:txBody>
          <a:bodyPr/>
          <a:lstStyle/>
          <a:p>
            <a:fld id="{571AA131-4F7F-4D14-B058-9F499CFA3814}" type="slidenum">
              <a:rPr lang="en-US" smtClean="0"/>
              <a:pPr/>
              <a:t>12</a:t>
            </a:fld>
            <a:endParaRPr lang="en-US"/>
          </a:p>
        </p:txBody>
      </p:sp>
    </p:spTree>
    <p:extLst>
      <p:ext uri="{BB962C8B-B14F-4D97-AF65-F5344CB8AC3E}">
        <p14:creationId xmlns:p14="http://schemas.microsoft.com/office/powerpoint/2010/main" val="17562562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17541"/>
            <a:ext cx="10515600" cy="1325563"/>
          </a:xfrm>
        </p:spPr>
        <p:txBody>
          <a:bodyPr/>
          <a:lstStyle/>
          <a:p>
            <a:r>
              <a:rPr lang="en-US" dirty="0" smtClean="0"/>
              <a:t>ENG 435 – Remote Sensing Course Report</a:t>
            </a:r>
            <a:endParaRPr lang="en-US" dirty="0"/>
          </a:p>
        </p:txBody>
      </p:sp>
      <p:pic>
        <p:nvPicPr>
          <p:cNvPr id="5" name="Content Placeholder 4"/>
          <p:cNvPicPr>
            <a:picLocks noGrp="1" noChangeAspect="1"/>
          </p:cNvPicPr>
          <p:nvPr>
            <p:ph idx="1"/>
          </p:nvPr>
        </p:nvPicPr>
        <p:blipFill>
          <a:blip r:embed="rId3"/>
          <a:stretch>
            <a:fillRect/>
          </a:stretch>
        </p:blipFill>
        <p:spPr>
          <a:xfrm>
            <a:off x="786626" y="1866378"/>
            <a:ext cx="10491431" cy="4659682"/>
          </a:xfrm>
          <a:prstGeom prst="rect">
            <a:avLst/>
          </a:prstGeom>
        </p:spPr>
      </p:pic>
      <p:sp>
        <p:nvSpPr>
          <p:cNvPr id="4" name="Slide Number Placeholder 3"/>
          <p:cNvSpPr>
            <a:spLocks noGrp="1"/>
          </p:cNvSpPr>
          <p:nvPr>
            <p:ph type="sldNum" sz="quarter" idx="12"/>
          </p:nvPr>
        </p:nvSpPr>
        <p:spPr/>
        <p:txBody>
          <a:bodyPr/>
          <a:lstStyle/>
          <a:p>
            <a:fld id="{571AA131-4F7F-4D14-B058-9F499CFA3814}" type="slidenum">
              <a:rPr lang="en-US" smtClean="0"/>
              <a:pPr/>
              <a:t>13</a:t>
            </a:fld>
            <a:endParaRPr lang="en-US"/>
          </a:p>
        </p:txBody>
      </p:sp>
    </p:spTree>
    <p:extLst>
      <p:ext uri="{BB962C8B-B14F-4D97-AF65-F5344CB8AC3E}">
        <p14:creationId xmlns:p14="http://schemas.microsoft.com/office/powerpoint/2010/main" val="8797378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p:cNvPicPr>
            <a:picLocks noGrp="1" noChangeAspect="1"/>
          </p:cNvPicPr>
          <p:nvPr>
            <p:ph idx="1"/>
          </p:nvPr>
        </p:nvPicPr>
        <p:blipFill>
          <a:blip r:embed="rId3"/>
          <a:stretch>
            <a:fillRect/>
          </a:stretch>
        </p:blipFill>
        <p:spPr>
          <a:xfrm>
            <a:off x="320012" y="1678488"/>
            <a:ext cx="11702403" cy="4498476"/>
          </a:xfrm>
          <a:prstGeom prst="rect">
            <a:avLst/>
          </a:prstGeom>
        </p:spPr>
      </p:pic>
      <p:sp>
        <p:nvSpPr>
          <p:cNvPr id="4" name="Slide Number Placeholder 3"/>
          <p:cNvSpPr>
            <a:spLocks noGrp="1"/>
          </p:cNvSpPr>
          <p:nvPr>
            <p:ph type="sldNum" sz="quarter" idx="12"/>
          </p:nvPr>
        </p:nvSpPr>
        <p:spPr/>
        <p:txBody>
          <a:bodyPr/>
          <a:lstStyle/>
          <a:p>
            <a:fld id="{571AA131-4F7F-4D14-B058-9F499CFA3814}" type="slidenum">
              <a:rPr lang="en-US" smtClean="0"/>
              <a:pPr/>
              <a:t>14</a:t>
            </a:fld>
            <a:endParaRPr lang="en-US"/>
          </a:p>
        </p:txBody>
      </p:sp>
    </p:spTree>
    <p:extLst>
      <p:ext uri="{BB962C8B-B14F-4D97-AF65-F5344CB8AC3E}">
        <p14:creationId xmlns:p14="http://schemas.microsoft.com/office/powerpoint/2010/main" val="15367787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p:cNvPicPr>
            <a:picLocks noGrp="1" noChangeAspect="1"/>
          </p:cNvPicPr>
          <p:nvPr>
            <p:ph idx="1"/>
          </p:nvPr>
        </p:nvPicPr>
        <p:blipFill>
          <a:blip r:embed="rId3"/>
          <a:stretch>
            <a:fillRect/>
          </a:stretch>
        </p:blipFill>
        <p:spPr>
          <a:xfrm>
            <a:off x="913386" y="1107507"/>
            <a:ext cx="9740623" cy="5562064"/>
          </a:xfrm>
          <a:prstGeom prst="rect">
            <a:avLst/>
          </a:prstGeom>
        </p:spPr>
      </p:pic>
      <p:sp>
        <p:nvSpPr>
          <p:cNvPr id="4" name="Slide Number Placeholder 3"/>
          <p:cNvSpPr>
            <a:spLocks noGrp="1"/>
          </p:cNvSpPr>
          <p:nvPr>
            <p:ph type="sldNum" sz="quarter" idx="12"/>
          </p:nvPr>
        </p:nvSpPr>
        <p:spPr/>
        <p:txBody>
          <a:bodyPr/>
          <a:lstStyle/>
          <a:p>
            <a:fld id="{571AA131-4F7F-4D14-B058-9F499CFA3814}" type="slidenum">
              <a:rPr lang="en-US" smtClean="0"/>
              <a:pPr/>
              <a:t>15</a:t>
            </a:fld>
            <a:endParaRPr lang="en-US"/>
          </a:p>
        </p:txBody>
      </p:sp>
    </p:spTree>
    <p:extLst>
      <p:ext uri="{BB962C8B-B14F-4D97-AF65-F5344CB8AC3E}">
        <p14:creationId xmlns:p14="http://schemas.microsoft.com/office/powerpoint/2010/main" val="25341613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Program Report</a:t>
            </a:r>
            <a:endParaRPr lang="en-US" dirty="0"/>
          </a:p>
        </p:txBody>
      </p:sp>
      <p:sp>
        <p:nvSpPr>
          <p:cNvPr id="6" name="Text Placeholder 5"/>
          <p:cNvSpPr>
            <a:spLocks noGrp="1"/>
          </p:cNvSpPr>
          <p:nvPr>
            <p:ph type="body" idx="1"/>
          </p:nvPr>
        </p:nvSpPr>
        <p:spPr/>
        <p:txBody>
          <a:bodyPr>
            <a:normAutofit/>
          </a:bodyPr>
          <a:lstStyle/>
          <a:p>
            <a:r>
              <a:rPr lang="en-US" sz="3200" i="1" dirty="0" smtClean="0"/>
              <a:t>What can we tell about Life-long Learning by examining aggregate data for required courses in the program? </a:t>
            </a:r>
            <a:endParaRPr lang="en-US" sz="3200" i="1" dirty="0"/>
          </a:p>
        </p:txBody>
      </p:sp>
      <p:sp>
        <p:nvSpPr>
          <p:cNvPr id="4" name="Slide Number Placeholder 3"/>
          <p:cNvSpPr>
            <a:spLocks noGrp="1"/>
          </p:cNvSpPr>
          <p:nvPr>
            <p:ph type="sldNum" sz="quarter" idx="12"/>
          </p:nvPr>
        </p:nvSpPr>
        <p:spPr/>
        <p:txBody>
          <a:bodyPr/>
          <a:lstStyle/>
          <a:p>
            <a:fld id="{571AA131-4F7F-4D14-B058-9F499CFA3814}" type="slidenum">
              <a:rPr lang="en-US" smtClean="0"/>
              <a:pPr/>
              <a:t>16</a:t>
            </a:fld>
            <a:endParaRPr lang="en-US"/>
          </a:p>
        </p:txBody>
      </p:sp>
    </p:spTree>
    <p:extLst>
      <p:ext uri="{BB962C8B-B14F-4D97-AF65-F5344CB8AC3E}">
        <p14:creationId xmlns:p14="http://schemas.microsoft.com/office/powerpoint/2010/main" val="14302556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Report – Geomatics Engineering </a:t>
            </a:r>
            <a:endParaRPr lang="en-US" dirty="0"/>
          </a:p>
        </p:txBody>
      </p:sp>
      <p:pic>
        <p:nvPicPr>
          <p:cNvPr id="5" name="Content Placeholder 4"/>
          <p:cNvPicPr>
            <a:picLocks noGrp="1" noChangeAspect="1"/>
          </p:cNvPicPr>
          <p:nvPr>
            <p:ph idx="1"/>
          </p:nvPr>
        </p:nvPicPr>
        <p:blipFill>
          <a:blip r:embed="rId3"/>
          <a:stretch>
            <a:fillRect/>
          </a:stretch>
        </p:blipFill>
        <p:spPr>
          <a:xfrm>
            <a:off x="1064724" y="2217108"/>
            <a:ext cx="9765189" cy="4139242"/>
          </a:xfrm>
          <a:prstGeom prst="rect">
            <a:avLst/>
          </a:prstGeom>
        </p:spPr>
      </p:pic>
      <p:sp>
        <p:nvSpPr>
          <p:cNvPr id="4" name="Slide Number Placeholder 3"/>
          <p:cNvSpPr>
            <a:spLocks noGrp="1"/>
          </p:cNvSpPr>
          <p:nvPr>
            <p:ph type="sldNum" sz="quarter" idx="12"/>
          </p:nvPr>
        </p:nvSpPr>
        <p:spPr/>
        <p:txBody>
          <a:bodyPr/>
          <a:lstStyle/>
          <a:p>
            <a:fld id="{571AA131-4F7F-4D14-B058-9F499CFA3814}" type="slidenum">
              <a:rPr lang="en-US" smtClean="0"/>
              <a:pPr/>
              <a:t>17</a:t>
            </a:fld>
            <a:endParaRPr lang="en-US"/>
          </a:p>
        </p:txBody>
      </p:sp>
    </p:spTree>
    <p:extLst>
      <p:ext uri="{BB962C8B-B14F-4D97-AF65-F5344CB8AC3E}">
        <p14:creationId xmlns:p14="http://schemas.microsoft.com/office/powerpoint/2010/main" val="17500490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stretch>
            <a:fillRect/>
          </a:stretch>
        </p:blipFill>
        <p:spPr>
          <a:xfrm>
            <a:off x="658068" y="1778696"/>
            <a:ext cx="10364835" cy="443736"/>
          </a:xfrm>
          <a:prstGeom prst="rect">
            <a:avLst/>
          </a:prstGeom>
        </p:spPr>
      </p:pic>
      <p:sp>
        <p:nvSpPr>
          <p:cNvPr id="3" name="Content Placeholder 2"/>
          <p:cNvSpPr>
            <a:spLocks noGrp="1"/>
          </p:cNvSpPr>
          <p:nvPr>
            <p:ph idx="1"/>
          </p:nvPr>
        </p:nvSpPr>
        <p:spPr/>
        <p:txBody>
          <a:bodyPr/>
          <a:lstStyle/>
          <a:p>
            <a:endParaRPr lang="en-US" dirty="0" smtClean="0"/>
          </a:p>
          <a:p>
            <a:endParaRPr lang="en-US" dirty="0"/>
          </a:p>
        </p:txBody>
      </p:sp>
      <p:sp>
        <p:nvSpPr>
          <p:cNvPr id="4" name="Slide Number Placeholder 3"/>
          <p:cNvSpPr>
            <a:spLocks noGrp="1"/>
          </p:cNvSpPr>
          <p:nvPr>
            <p:ph type="sldNum" sz="quarter" idx="12"/>
          </p:nvPr>
        </p:nvSpPr>
        <p:spPr/>
        <p:txBody>
          <a:bodyPr/>
          <a:lstStyle/>
          <a:p>
            <a:fld id="{571AA131-4F7F-4D14-B058-9F499CFA3814}" type="slidenum">
              <a:rPr lang="en-US" smtClean="0"/>
              <a:pPr/>
              <a:t>18</a:t>
            </a:fld>
            <a:endParaRPr lang="en-US"/>
          </a:p>
        </p:txBody>
      </p:sp>
      <p:pic>
        <p:nvPicPr>
          <p:cNvPr id="5" name="Picture 4"/>
          <p:cNvPicPr>
            <a:picLocks noChangeAspect="1"/>
          </p:cNvPicPr>
          <p:nvPr/>
        </p:nvPicPr>
        <p:blipFill rotWithShape="1">
          <a:blip r:embed="rId4"/>
          <a:srcRect t="1756"/>
          <a:stretch/>
        </p:blipFill>
        <p:spPr>
          <a:xfrm>
            <a:off x="658068" y="2229633"/>
            <a:ext cx="10494844" cy="4286665"/>
          </a:xfrm>
          <a:prstGeom prst="rect">
            <a:avLst/>
          </a:prstGeom>
        </p:spPr>
      </p:pic>
    </p:spTree>
    <p:extLst>
      <p:ext uri="{BB962C8B-B14F-4D97-AF65-F5344CB8AC3E}">
        <p14:creationId xmlns:p14="http://schemas.microsoft.com/office/powerpoint/2010/main" val="8188310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Contributions to Characteristics of Life-long Learning </a:t>
            </a:r>
            <a:endParaRPr lang="en-US" dirty="0"/>
          </a:p>
        </p:txBody>
      </p:sp>
      <p:pic>
        <p:nvPicPr>
          <p:cNvPr id="5" name="Content Placeholder 4"/>
          <p:cNvPicPr>
            <a:picLocks noGrp="1" noChangeAspect="1"/>
          </p:cNvPicPr>
          <p:nvPr>
            <p:ph idx="1"/>
          </p:nvPr>
        </p:nvPicPr>
        <p:blipFill rotWithShape="1">
          <a:blip r:embed="rId3"/>
          <a:srcRect t="19063" b="3472"/>
          <a:stretch/>
        </p:blipFill>
        <p:spPr>
          <a:xfrm>
            <a:off x="1077238" y="2547195"/>
            <a:ext cx="9545766" cy="3885289"/>
          </a:xfrm>
          <a:prstGeom prst="rect">
            <a:avLst/>
          </a:prstGeom>
        </p:spPr>
      </p:pic>
      <p:sp>
        <p:nvSpPr>
          <p:cNvPr id="4" name="Slide Number Placeholder 3"/>
          <p:cNvSpPr>
            <a:spLocks noGrp="1"/>
          </p:cNvSpPr>
          <p:nvPr>
            <p:ph type="sldNum" sz="quarter" idx="12"/>
          </p:nvPr>
        </p:nvSpPr>
        <p:spPr/>
        <p:txBody>
          <a:bodyPr/>
          <a:lstStyle/>
          <a:p>
            <a:fld id="{571AA131-4F7F-4D14-B058-9F499CFA3814}" type="slidenum">
              <a:rPr lang="en-US" smtClean="0"/>
              <a:pPr/>
              <a:t>19</a:t>
            </a:fld>
            <a:endParaRPr lang="en-US"/>
          </a:p>
        </p:txBody>
      </p:sp>
    </p:spTree>
    <p:extLst>
      <p:ext uri="{BB962C8B-B14F-4D97-AF65-F5344CB8AC3E}">
        <p14:creationId xmlns:p14="http://schemas.microsoft.com/office/powerpoint/2010/main" val="3727788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Agenda</a:t>
            </a:r>
            <a:endParaRPr lang="en-US" dirty="0"/>
          </a:p>
        </p:txBody>
      </p:sp>
      <p:sp>
        <p:nvSpPr>
          <p:cNvPr id="7" name="Content Placeholder 6"/>
          <p:cNvSpPr>
            <a:spLocks noGrp="1"/>
          </p:cNvSpPr>
          <p:nvPr>
            <p:ph idx="1"/>
          </p:nvPr>
        </p:nvSpPr>
        <p:spPr/>
        <p:txBody>
          <a:bodyPr/>
          <a:lstStyle/>
          <a:p>
            <a:r>
              <a:rPr lang="en-US" dirty="0" smtClean="0"/>
              <a:t>Definition of life-long learning</a:t>
            </a:r>
          </a:p>
          <a:p>
            <a:r>
              <a:rPr lang="en-US" dirty="0" smtClean="0"/>
              <a:t>Mapping life-long learning in an Engineering program</a:t>
            </a:r>
          </a:p>
          <a:p>
            <a:r>
              <a:rPr lang="en-US" dirty="0" smtClean="0"/>
              <a:t>Discussion</a:t>
            </a:r>
          </a:p>
        </p:txBody>
      </p:sp>
      <p:sp>
        <p:nvSpPr>
          <p:cNvPr id="5" name="Slide Number Placeholder 4"/>
          <p:cNvSpPr>
            <a:spLocks noGrp="1"/>
          </p:cNvSpPr>
          <p:nvPr>
            <p:ph type="sldNum" sz="quarter" idx="12"/>
          </p:nvPr>
        </p:nvSpPr>
        <p:spPr/>
        <p:txBody>
          <a:bodyPr/>
          <a:lstStyle/>
          <a:p>
            <a:fld id="{571AA131-4F7F-4D14-B058-9F499CFA3814}" type="slidenum">
              <a:rPr lang="en-US" smtClean="0"/>
              <a:pPr/>
              <a:t>2</a:t>
            </a:fld>
            <a:endParaRPr lang="en-US"/>
          </a:p>
        </p:txBody>
      </p:sp>
    </p:spTree>
    <p:extLst>
      <p:ext uri="{BB962C8B-B14F-4D97-AF65-F5344CB8AC3E}">
        <p14:creationId xmlns:p14="http://schemas.microsoft.com/office/powerpoint/2010/main" val="2101053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p:cNvPicPr>
            <a:picLocks noGrp="1" noChangeAspect="1"/>
          </p:cNvPicPr>
          <p:nvPr>
            <p:ph idx="1"/>
          </p:nvPr>
        </p:nvPicPr>
        <p:blipFill>
          <a:blip r:embed="rId3"/>
          <a:stretch>
            <a:fillRect/>
          </a:stretch>
        </p:blipFill>
        <p:spPr>
          <a:xfrm>
            <a:off x="1891430" y="1062825"/>
            <a:ext cx="8338201" cy="5692857"/>
          </a:xfrm>
          <a:prstGeom prst="rect">
            <a:avLst/>
          </a:prstGeom>
        </p:spPr>
      </p:pic>
      <p:sp>
        <p:nvSpPr>
          <p:cNvPr id="4" name="Slide Number Placeholder 3"/>
          <p:cNvSpPr>
            <a:spLocks noGrp="1"/>
          </p:cNvSpPr>
          <p:nvPr>
            <p:ph type="sldNum" sz="quarter" idx="12"/>
          </p:nvPr>
        </p:nvSpPr>
        <p:spPr/>
        <p:txBody>
          <a:bodyPr/>
          <a:lstStyle/>
          <a:p>
            <a:fld id="{571AA131-4F7F-4D14-B058-9F499CFA3814}" type="slidenum">
              <a:rPr lang="en-US" smtClean="0"/>
              <a:pPr/>
              <a:t>20</a:t>
            </a:fld>
            <a:endParaRPr lang="en-US"/>
          </a:p>
        </p:txBody>
      </p:sp>
    </p:spTree>
    <p:extLst>
      <p:ext uri="{BB962C8B-B14F-4D97-AF65-F5344CB8AC3E}">
        <p14:creationId xmlns:p14="http://schemas.microsoft.com/office/powerpoint/2010/main" val="18542515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p:cNvPicPr>
            <a:picLocks noGrp="1" noChangeAspect="1"/>
          </p:cNvPicPr>
          <p:nvPr>
            <p:ph idx="1"/>
          </p:nvPr>
        </p:nvPicPr>
        <p:blipFill>
          <a:blip r:embed="rId3"/>
          <a:stretch>
            <a:fillRect/>
          </a:stretch>
        </p:blipFill>
        <p:spPr>
          <a:xfrm>
            <a:off x="1294220" y="1104198"/>
            <a:ext cx="8864388" cy="5694406"/>
          </a:xfrm>
          <a:prstGeom prst="rect">
            <a:avLst/>
          </a:prstGeom>
        </p:spPr>
      </p:pic>
      <p:sp>
        <p:nvSpPr>
          <p:cNvPr id="4" name="Slide Number Placeholder 3"/>
          <p:cNvSpPr>
            <a:spLocks noGrp="1"/>
          </p:cNvSpPr>
          <p:nvPr>
            <p:ph type="sldNum" sz="quarter" idx="12"/>
          </p:nvPr>
        </p:nvSpPr>
        <p:spPr/>
        <p:txBody>
          <a:bodyPr/>
          <a:lstStyle/>
          <a:p>
            <a:fld id="{571AA131-4F7F-4D14-B058-9F499CFA3814}" type="slidenum">
              <a:rPr lang="en-US" smtClean="0"/>
              <a:pPr/>
              <a:t>21</a:t>
            </a:fld>
            <a:endParaRPr lang="en-US"/>
          </a:p>
        </p:txBody>
      </p:sp>
    </p:spTree>
    <p:extLst>
      <p:ext uri="{BB962C8B-B14F-4D97-AF65-F5344CB8AC3E}">
        <p14:creationId xmlns:p14="http://schemas.microsoft.com/office/powerpoint/2010/main" val="1739134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Small Group Discussion Questions</a:t>
            </a:r>
            <a:endParaRPr lang="en-US" dirty="0"/>
          </a:p>
        </p:txBody>
      </p:sp>
      <p:sp>
        <p:nvSpPr>
          <p:cNvPr id="3" name="Content Placeholder 2"/>
          <p:cNvSpPr>
            <a:spLocks noGrp="1"/>
          </p:cNvSpPr>
          <p:nvPr>
            <p:ph idx="1"/>
          </p:nvPr>
        </p:nvSpPr>
        <p:spPr/>
        <p:txBody>
          <a:bodyPr/>
          <a:lstStyle/>
          <a:p>
            <a:r>
              <a:rPr lang="en-US" dirty="0" smtClean="0"/>
              <a:t>Given the data presented here, what changes could be made to enhance life-long learning in required courses across the program? </a:t>
            </a:r>
          </a:p>
          <a:p>
            <a:r>
              <a:rPr lang="en-US" dirty="0" smtClean="0"/>
              <a:t>What are some advantages of presenting curriculum mapping data in these ways?</a:t>
            </a:r>
          </a:p>
          <a:p>
            <a:r>
              <a:rPr lang="en-US" dirty="0" smtClean="0"/>
              <a:t>What questions do you still have regarding how life-long learning is addressed and assessed in this program? How could you find out?</a:t>
            </a:r>
          </a:p>
          <a:p>
            <a:pPr marL="514350" indent="-514350">
              <a:buFont typeface="+mj-lt"/>
              <a:buAutoNum type="arabicPeriod"/>
            </a:pPr>
            <a:endParaRPr lang="en-US" dirty="0"/>
          </a:p>
        </p:txBody>
      </p:sp>
      <p:sp>
        <p:nvSpPr>
          <p:cNvPr id="4" name="Slide Number Placeholder 3"/>
          <p:cNvSpPr>
            <a:spLocks noGrp="1"/>
          </p:cNvSpPr>
          <p:nvPr>
            <p:ph type="sldNum" sz="quarter" idx="12"/>
          </p:nvPr>
        </p:nvSpPr>
        <p:spPr/>
        <p:txBody>
          <a:bodyPr/>
          <a:lstStyle/>
          <a:p>
            <a:fld id="{571AA131-4F7F-4D14-B058-9F499CFA3814}" type="slidenum">
              <a:rPr lang="en-US" smtClean="0"/>
              <a:pPr/>
              <a:t>22</a:t>
            </a:fld>
            <a:endParaRPr lang="en-US"/>
          </a:p>
        </p:txBody>
      </p:sp>
    </p:spTree>
    <p:extLst>
      <p:ext uri="{BB962C8B-B14F-4D97-AF65-F5344CB8AC3E}">
        <p14:creationId xmlns:p14="http://schemas.microsoft.com/office/powerpoint/2010/main" val="42195017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Impressions </a:t>
            </a:r>
            <a:endParaRPr lang="en-US" dirty="0"/>
          </a:p>
        </p:txBody>
      </p:sp>
      <p:sp>
        <p:nvSpPr>
          <p:cNvPr id="3" name="Content Placeholder 2"/>
          <p:cNvSpPr>
            <a:spLocks noGrp="1"/>
          </p:cNvSpPr>
          <p:nvPr>
            <p:ph idx="1"/>
          </p:nvPr>
        </p:nvSpPr>
        <p:spPr/>
        <p:txBody>
          <a:bodyPr/>
          <a:lstStyle/>
          <a:p>
            <a:r>
              <a:rPr lang="en-US" dirty="0" smtClean="0"/>
              <a:t>What are your impressions of using an approach such as this to investigate concepts such as life-long learning?</a:t>
            </a:r>
          </a:p>
          <a:p>
            <a:r>
              <a:rPr lang="en-US" dirty="0" smtClean="0"/>
              <a:t>Are there any competencies/ characteristics/ initiatives that you would like to address in curriculum mapping? How might you approach the task? </a:t>
            </a:r>
            <a:endParaRPr lang="en-US" dirty="0"/>
          </a:p>
        </p:txBody>
      </p:sp>
      <p:sp>
        <p:nvSpPr>
          <p:cNvPr id="4" name="Slide Number Placeholder 3"/>
          <p:cNvSpPr>
            <a:spLocks noGrp="1"/>
          </p:cNvSpPr>
          <p:nvPr>
            <p:ph type="sldNum" sz="quarter" idx="12"/>
          </p:nvPr>
        </p:nvSpPr>
        <p:spPr/>
        <p:txBody>
          <a:bodyPr/>
          <a:lstStyle/>
          <a:p>
            <a:fld id="{571AA131-4F7F-4D14-B058-9F499CFA3814}" type="slidenum">
              <a:rPr lang="en-US" smtClean="0"/>
              <a:pPr/>
              <a:t>23</a:t>
            </a:fld>
            <a:endParaRPr lang="en-US"/>
          </a:p>
        </p:txBody>
      </p:sp>
    </p:spTree>
    <p:extLst>
      <p:ext uri="{BB962C8B-B14F-4D97-AF65-F5344CB8AC3E}">
        <p14:creationId xmlns:p14="http://schemas.microsoft.com/office/powerpoint/2010/main" val="5441165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Strategies/ Ideas to Map Other Concepts</a:t>
            </a:r>
            <a:endParaRPr lang="en-US" dirty="0"/>
          </a:p>
        </p:txBody>
      </p:sp>
      <p:sp>
        <p:nvSpPr>
          <p:cNvPr id="3" name="Content Placeholder 2"/>
          <p:cNvSpPr>
            <a:spLocks noGrp="1"/>
          </p:cNvSpPr>
          <p:nvPr>
            <p:ph idx="1"/>
          </p:nvPr>
        </p:nvSpPr>
        <p:spPr/>
        <p:txBody>
          <a:bodyPr/>
          <a:lstStyle/>
          <a:p>
            <a:r>
              <a:rPr lang="en-US" dirty="0" smtClean="0"/>
              <a:t>Use terms and categories from accrediting or governing bodies</a:t>
            </a:r>
          </a:p>
          <a:p>
            <a:r>
              <a:rPr lang="en-US" dirty="0" smtClean="0"/>
              <a:t>Read the literature to find out what is important about the concept</a:t>
            </a:r>
          </a:p>
          <a:p>
            <a:r>
              <a:rPr lang="en-US" dirty="0" smtClean="0"/>
              <a:t>Talk to instructors</a:t>
            </a:r>
          </a:p>
          <a:p>
            <a:r>
              <a:rPr lang="en-US" dirty="0" smtClean="0"/>
              <a:t>Pilot the mapping tool to see if any considerations or ideas are missing</a:t>
            </a:r>
          </a:p>
          <a:p>
            <a:r>
              <a:rPr lang="en-US" dirty="0" smtClean="0"/>
              <a:t>Others? </a:t>
            </a:r>
            <a:r>
              <a:rPr lang="en-US" dirty="0"/>
              <a:t>What other suggestions do you have for mapping beyond learning outcomes? </a:t>
            </a:r>
          </a:p>
          <a:p>
            <a:endParaRPr lang="en-US" dirty="0"/>
          </a:p>
        </p:txBody>
      </p:sp>
      <p:sp>
        <p:nvSpPr>
          <p:cNvPr id="4" name="Slide Number Placeholder 3"/>
          <p:cNvSpPr>
            <a:spLocks noGrp="1"/>
          </p:cNvSpPr>
          <p:nvPr>
            <p:ph type="sldNum" sz="quarter" idx="12"/>
          </p:nvPr>
        </p:nvSpPr>
        <p:spPr/>
        <p:txBody>
          <a:bodyPr/>
          <a:lstStyle/>
          <a:p>
            <a:fld id="{571AA131-4F7F-4D14-B058-9F499CFA3814}" type="slidenum">
              <a:rPr lang="en-US" smtClean="0"/>
              <a:pPr/>
              <a:t>24</a:t>
            </a:fld>
            <a:endParaRPr lang="en-US"/>
          </a:p>
        </p:txBody>
      </p:sp>
    </p:spTree>
    <p:extLst>
      <p:ext uri="{BB962C8B-B14F-4D97-AF65-F5344CB8AC3E}">
        <p14:creationId xmlns:p14="http://schemas.microsoft.com/office/powerpoint/2010/main" val="36858271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Comments/ Questions</a:t>
            </a:r>
            <a:endParaRPr lang="en-US" dirty="0"/>
          </a:p>
        </p:txBody>
      </p:sp>
      <p:sp>
        <p:nvSpPr>
          <p:cNvPr id="3" name="Content Placeholder 2"/>
          <p:cNvSpPr>
            <a:spLocks noGrp="1"/>
          </p:cNvSpPr>
          <p:nvPr>
            <p:ph idx="1"/>
          </p:nvPr>
        </p:nvSpPr>
        <p:spPr>
          <a:xfrm>
            <a:off x="838200" y="5837129"/>
            <a:ext cx="10515600" cy="339833"/>
          </a:xfrm>
        </p:spPr>
        <p:txBody>
          <a:bodyPr>
            <a:normAutofit fontScale="77500" lnSpcReduction="20000"/>
          </a:bodyPr>
          <a:lstStyle/>
          <a:p>
            <a:endParaRPr lang="en-US" dirty="0" smtClean="0"/>
          </a:p>
          <a:p>
            <a:endParaRPr lang="en-US" dirty="0"/>
          </a:p>
        </p:txBody>
      </p:sp>
      <p:sp>
        <p:nvSpPr>
          <p:cNvPr id="4" name="Slide Number Placeholder 3"/>
          <p:cNvSpPr>
            <a:spLocks noGrp="1"/>
          </p:cNvSpPr>
          <p:nvPr>
            <p:ph type="sldNum" sz="quarter" idx="12"/>
          </p:nvPr>
        </p:nvSpPr>
        <p:spPr/>
        <p:txBody>
          <a:bodyPr/>
          <a:lstStyle/>
          <a:p>
            <a:fld id="{571AA131-4F7F-4D14-B058-9F499CFA3814}" type="slidenum">
              <a:rPr lang="en-US" smtClean="0"/>
              <a:pPr/>
              <a:t>25</a:t>
            </a:fld>
            <a:endParaRPr lang="en-US"/>
          </a:p>
        </p:txBody>
      </p:sp>
      <p:sp>
        <p:nvSpPr>
          <p:cNvPr id="5" name="TextBox 4"/>
          <p:cNvSpPr txBox="1"/>
          <p:nvPr/>
        </p:nvSpPr>
        <p:spPr>
          <a:xfrm>
            <a:off x="2993720" y="3093929"/>
            <a:ext cx="5939575" cy="1323439"/>
          </a:xfrm>
          <a:prstGeom prst="rect">
            <a:avLst/>
          </a:prstGeom>
          <a:solidFill>
            <a:srgbClr val="B4EBF2"/>
          </a:solidFill>
        </p:spPr>
        <p:txBody>
          <a:bodyPr wrap="none" rtlCol="0">
            <a:spAutoFit/>
          </a:bodyPr>
          <a:lstStyle/>
          <a:p>
            <a:pPr algn="ctr"/>
            <a:r>
              <a:rPr lang="en-US" sz="4000" i="1" dirty="0" smtClean="0"/>
              <a:t>Thank you for participating </a:t>
            </a:r>
          </a:p>
          <a:p>
            <a:pPr algn="ctr"/>
            <a:r>
              <a:rPr lang="en-US" sz="4000" i="1" dirty="0" smtClean="0"/>
              <a:t>in our session!</a:t>
            </a:r>
            <a:endParaRPr lang="en-US" sz="4000" i="1" dirty="0"/>
          </a:p>
        </p:txBody>
      </p:sp>
    </p:spTree>
    <p:extLst>
      <p:ext uri="{BB962C8B-B14F-4D97-AF65-F5344CB8AC3E}">
        <p14:creationId xmlns:p14="http://schemas.microsoft.com/office/powerpoint/2010/main" val="2816468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838200" y="2542783"/>
            <a:ext cx="10515600" cy="3634179"/>
          </a:xfrm>
        </p:spPr>
        <p:txBody>
          <a:bodyPr>
            <a:normAutofit/>
          </a:bodyPr>
          <a:lstStyle/>
          <a:p>
            <a:pPr>
              <a:buNone/>
            </a:pPr>
            <a:r>
              <a:rPr lang="en-US" sz="1400" dirty="0" err="1" smtClean="0"/>
              <a:t>Borgford</a:t>
            </a:r>
            <a:r>
              <a:rPr lang="en-US" sz="1400" dirty="0" smtClean="0"/>
              <a:t>-Parnell, J. (2006). Teaching and assessing life-long learning. Center for Engineering Learning and Teaching, University of Washington. </a:t>
            </a:r>
            <a:r>
              <a:rPr lang="en-US" sz="1400" dirty="0"/>
              <a:t>Retrieved from: http://</a:t>
            </a:r>
            <a:r>
              <a:rPr lang="en-US" sz="1400" dirty="0" smtClean="0"/>
              <a:t>depts.washington.edu/celtweb/wordpress/wp-content/uploads/2014/12/Assessing-Lifelong-Learning.pdf   </a:t>
            </a:r>
          </a:p>
          <a:p>
            <a:pPr>
              <a:buNone/>
            </a:pPr>
            <a:endParaRPr lang="en-US" sz="1400" dirty="0"/>
          </a:p>
          <a:p>
            <a:pPr>
              <a:buNone/>
            </a:pPr>
            <a:r>
              <a:rPr lang="en-US" sz="1400" dirty="0" smtClean="0"/>
              <a:t>Brennan, R. W., </a:t>
            </a:r>
            <a:r>
              <a:rPr lang="en-US" sz="1400" dirty="0" err="1" smtClean="0"/>
              <a:t>Eggermont</a:t>
            </a:r>
            <a:r>
              <a:rPr lang="en-US" sz="1400" dirty="0" smtClean="0"/>
              <a:t>, M., </a:t>
            </a:r>
            <a:r>
              <a:rPr lang="en-US" sz="1400" dirty="0" err="1" smtClean="0"/>
              <a:t>Rosehart</a:t>
            </a:r>
            <a:r>
              <a:rPr lang="en-US" sz="1400" dirty="0" smtClean="0"/>
              <a:t>, W., Deacon, A. K., Larson, N., &amp; O’Neill, T. A. (2014). </a:t>
            </a:r>
            <a:r>
              <a:rPr lang="en-US" sz="1400" i="1" dirty="0" smtClean="0"/>
              <a:t>Assessing life-long learning in a first-year design and communication course. </a:t>
            </a:r>
            <a:r>
              <a:rPr lang="en-US" sz="1400" dirty="0" smtClean="0"/>
              <a:t>Proceedings of the Canadian Engineering Education Association (CEEA), 2014. </a:t>
            </a:r>
            <a:r>
              <a:rPr lang="en-US" sz="1400" dirty="0" err="1" smtClean="0"/>
              <a:t>doi</a:t>
            </a:r>
            <a:r>
              <a:rPr lang="en-US" sz="1400" dirty="0" smtClean="0"/>
              <a:t>: 10.24908/pceea.v0i0.5855. </a:t>
            </a:r>
          </a:p>
          <a:p>
            <a:pPr>
              <a:buNone/>
            </a:pPr>
            <a:endParaRPr lang="en-US" sz="1400" dirty="0" smtClean="0"/>
          </a:p>
          <a:p>
            <a:pPr>
              <a:buNone/>
            </a:pPr>
            <a:r>
              <a:rPr lang="en-US" sz="1400" dirty="0" smtClean="0"/>
              <a:t>Engineers Canada. (2017). Canadian Engineering Accreditation Board 2017 Accreditation Criteria and Procedures. Retrieved from </a:t>
            </a:r>
            <a:r>
              <a:rPr lang="en-CA" sz="1400" dirty="0"/>
              <a:t>https://</a:t>
            </a:r>
            <a:r>
              <a:rPr lang="en-CA" sz="1400" dirty="0" smtClean="0"/>
              <a:t>engineerscanada.ca/sites/default/files/accreditation-criteria-procedures-2017.pdf  </a:t>
            </a:r>
          </a:p>
          <a:p>
            <a:pPr>
              <a:buNone/>
            </a:pPr>
            <a:endParaRPr lang="en-CA" sz="1400" dirty="0"/>
          </a:p>
          <a:p>
            <a:pPr>
              <a:buNone/>
            </a:pPr>
            <a:r>
              <a:rPr lang="en-CA" sz="1400" dirty="0" smtClean="0"/>
              <a:t>Patterson, L., </a:t>
            </a:r>
            <a:r>
              <a:rPr lang="en-CA" sz="1400" dirty="0" err="1" smtClean="0"/>
              <a:t>Labun</a:t>
            </a:r>
            <a:r>
              <a:rPr lang="en-CA" sz="1400" dirty="0" smtClean="0"/>
              <a:t>, C., &amp; </a:t>
            </a:r>
            <a:r>
              <a:rPr lang="en-CA" sz="1400" dirty="0" err="1" smtClean="0"/>
              <a:t>Eikenaar</a:t>
            </a:r>
            <a:r>
              <a:rPr lang="en-CA" sz="1400" dirty="0" smtClean="0"/>
              <a:t>, J. (2016). Teaching and assessing “lifelong learning” in engineering communication courses. </a:t>
            </a:r>
            <a:r>
              <a:rPr lang="en-US" sz="1400" dirty="0"/>
              <a:t>Proceedings of the Canadian Engineering Education Association (CEEA), </a:t>
            </a:r>
            <a:r>
              <a:rPr lang="en-US" sz="1400" dirty="0" smtClean="0"/>
              <a:t>2016. Dalhousie University, June 19-22, 2016. </a:t>
            </a:r>
            <a:endParaRPr lang="en-CA" sz="1400" dirty="0" smtClean="0"/>
          </a:p>
          <a:p>
            <a:pPr>
              <a:buNone/>
            </a:pPr>
            <a:endParaRPr lang="en-CA" sz="1400" u="sng" dirty="0"/>
          </a:p>
          <a:p>
            <a:pPr>
              <a:buNone/>
            </a:pPr>
            <a:endParaRPr lang="en-US" sz="1400" dirty="0"/>
          </a:p>
          <a:p>
            <a:pPr>
              <a:buNone/>
            </a:pPr>
            <a:endParaRPr lang="en-US" sz="2000" dirty="0" smtClean="0"/>
          </a:p>
          <a:p>
            <a:pPr>
              <a:buNone/>
            </a:pPr>
            <a:endParaRPr lang="en-US" dirty="0"/>
          </a:p>
        </p:txBody>
      </p:sp>
      <p:sp>
        <p:nvSpPr>
          <p:cNvPr id="4" name="Slide Number Placeholder 3"/>
          <p:cNvSpPr>
            <a:spLocks noGrp="1"/>
          </p:cNvSpPr>
          <p:nvPr>
            <p:ph type="sldNum" sz="quarter" idx="12"/>
          </p:nvPr>
        </p:nvSpPr>
        <p:spPr/>
        <p:txBody>
          <a:bodyPr/>
          <a:lstStyle/>
          <a:p>
            <a:fld id="{571AA131-4F7F-4D14-B058-9F499CFA3814}" type="slidenum">
              <a:rPr lang="en-US" smtClean="0"/>
              <a:pPr/>
              <a:t>26</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Graduate Attributes - Engineering</a:t>
            </a:r>
            <a:endParaRPr lang="en-US" dirty="0"/>
          </a:p>
        </p:txBody>
      </p:sp>
      <p:sp>
        <p:nvSpPr>
          <p:cNvPr id="6" name="Content Placeholder 5"/>
          <p:cNvSpPr>
            <a:spLocks noGrp="1"/>
          </p:cNvSpPr>
          <p:nvPr>
            <p:ph sz="half" idx="1"/>
          </p:nvPr>
        </p:nvSpPr>
        <p:spPr/>
        <p:txBody>
          <a:bodyPr>
            <a:normAutofit lnSpcReduction="10000"/>
          </a:bodyPr>
          <a:lstStyle/>
          <a:p>
            <a:r>
              <a:rPr lang="en-US" dirty="0" smtClean="0"/>
              <a:t>Knowledge base for engineering</a:t>
            </a:r>
          </a:p>
          <a:p>
            <a:r>
              <a:rPr lang="en-US" dirty="0" smtClean="0"/>
              <a:t>Problem analysis</a:t>
            </a:r>
          </a:p>
          <a:p>
            <a:r>
              <a:rPr lang="en-US" dirty="0" smtClean="0"/>
              <a:t>Investigation</a:t>
            </a:r>
          </a:p>
          <a:p>
            <a:r>
              <a:rPr lang="en-US" dirty="0" smtClean="0"/>
              <a:t>Design</a:t>
            </a:r>
          </a:p>
          <a:p>
            <a:r>
              <a:rPr lang="en-US" dirty="0" smtClean="0"/>
              <a:t>Use of engineering tools</a:t>
            </a:r>
          </a:p>
          <a:p>
            <a:r>
              <a:rPr lang="en-US" dirty="0" smtClean="0"/>
              <a:t>Individual and team work</a:t>
            </a:r>
          </a:p>
        </p:txBody>
      </p:sp>
      <p:sp>
        <p:nvSpPr>
          <p:cNvPr id="2" name="Content Placeholder 1"/>
          <p:cNvSpPr>
            <a:spLocks noGrp="1"/>
          </p:cNvSpPr>
          <p:nvPr>
            <p:ph sz="half" idx="2"/>
          </p:nvPr>
        </p:nvSpPr>
        <p:spPr/>
        <p:txBody>
          <a:bodyPr>
            <a:normAutofit lnSpcReduction="10000"/>
          </a:bodyPr>
          <a:lstStyle/>
          <a:p>
            <a:r>
              <a:rPr lang="en-CA" dirty="0" smtClean="0"/>
              <a:t>Communication skills</a:t>
            </a:r>
          </a:p>
          <a:p>
            <a:r>
              <a:rPr lang="en-CA" dirty="0" smtClean="0"/>
              <a:t>Professionalism</a:t>
            </a:r>
          </a:p>
          <a:p>
            <a:r>
              <a:rPr lang="en-CA" dirty="0" smtClean="0"/>
              <a:t>Impact of engineering on society and the environment</a:t>
            </a:r>
          </a:p>
          <a:p>
            <a:r>
              <a:rPr lang="en-CA" dirty="0" smtClean="0"/>
              <a:t>Ethics and equity</a:t>
            </a:r>
          </a:p>
          <a:p>
            <a:r>
              <a:rPr lang="en-CA" dirty="0" smtClean="0"/>
              <a:t>Economics and project management</a:t>
            </a:r>
          </a:p>
          <a:p>
            <a:r>
              <a:rPr lang="en-CA" dirty="0"/>
              <a:t>Life-long learning</a:t>
            </a:r>
          </a:p>
        </p:txBody>
      </p:sp>
      <p:sp>
        <p:nvSpPr>
          <p:cNvPr id="4" name="Slide Number Placeholder 3"/>
          <p:cNvSpPr>
            <a:spLocks noGrp="1"/>
          </p:cNvSpPr>
          <p:nvPr>
            <p:ph type="sldNum" sz="quarter" idx="12"/>
          </p:nvPr>
        </p:nvSpPr>
        <p:spPr/>
        <p:txBody>
          <a:bodyPr/>
          <a:lstStyle/>
          <a:p>
            <a:fld id="{571AA131-4F7F-4D14-B058-9F499CFA3814}" type="slidenum">
              <a:rPr lang="en-US" smtClean="0"/>
              <a:pPr/>
              <a:t>3</a:t>
            </a:fld>
            <a:endParaRPr lang="en-US"/>
          </a:p>
        </p:txBody>
      </p:sp>
      <p:sp>
        <p:nvSpPr>
          <p:cNvPr id="7" name="TextBox 6"/>
          <p:cNvSpPr txBox="1"/>
          <p:nvPr/>
        </p:nvSpPr>
        <p:spPr>
          <a:xfrm>
            <a:off x="4810616" y="6356350"/>
            <a:ext cx="2570768" cy="646331"/>
          </a:xfrm>
          <a:prstGeom prst="rect">
            <a:avLst/>
          </a:prstGeom>
          <a:noFill/>
        </p:spPr>
        <p:txBody>
          <a:bodyPr wrap="none" rtlCol="0">
            <a:spAutoFit/>
          </a:bodyPr>
          <a:lstStyle/>
          <a:p>
            <a:r>
              <a:rPr lang="en-US" dirty="0" smtClean="0"/>
              <a:t>(Engineers Canada, </a:t>
            </a:r>
            <a:r>
              <a:rPr lang="en-US" dirty="0"/>
              <a:t>2017)</a:t>
            </a:r>
          </a:p>
          <a:p>
            <a:endParaRPr lang="en-C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dirty="0" smtClean="0"/>
              <a:t>Life-long Learning</a:t>
            </a:r>
            <a:endParaRPr lang="en-CA" dirty="0"/>
          </a:p>
        </p:txBody>
      </p:sp>
      <p:sp>
        <p:nvSpPr>
          <p:cNvPr id="7" name="Content Placeholder 6"/>
          <p:cNvSpPr>
            <a:spLocks noGrp="1"/>
          </p:cNvSpPr>
          <p:nvPr>
            <p:ph idx="1"/>
          </p:nvPr>
        </p:nvSpPr>
        <p:spPr/>
        <p:txBody>
          <a:bodyPr/>
          <a:lstStyle/>
          <a:p>
            <a:r>
              <a:rPr lang="en-CA" dirty="0" smtClean="0"/>
              <a:t>How might you go about teaching life-long learning?</a:t>
            </a:r>
          </a:p>
          <a:p>
            <a:r>
              <a:rPr lang="en-CA" dirty="0" smtClean="0"/>
              <a:t>And how in the world do you assess something that hasn’t even happened yet? </a:t>
            </a:r>
            <a:endParaRPr lang="en-CA" dirty="0"/>
          </a:p>
        </p:txBody>
      </p:sp>
      <p:sp>
        <p:nvSpPr>
          <p:cNvPr id="5" name="Slide Number Placeholder 4"/>
          <p:cNvSpPr>
            <a:spLocks noGrp="1"/>
          </p:cNvSpPr>
          <p:nvPr>
            <p:ph type="sldNum" sz="quarter" idx="12"/>
          </p:nvPr>
        </p:nvSpPr>
        <p:spPr/>
        <p:txBody>
          <a:bodyPr/>
          <a:lstStyle/>
          <a:p>
            <a:fld id="{571AA131-4F7F-4D14-B058-9F499CFA3814}" type="slidenum">
              <a:rPr lang="en-US" smtClean="0"/>
              <a:pPr/>
              <a:t>4</a:t>
            </a:fld>
            <a:endParaRPr lang="en-US"/>
          </a:p>
        </p:txBody>
      </p:sp>
    </p:spTree>
    <p:extLst>
      <p:ext uri="{BB962C8B-B14F-4D97-AF65-F5344CB8AC3E}">
        <p14:creationId xmlns:p14="http://schemas.microsoft.com/office/powerpoint/2010/main" val="1536353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Definition of Life-long Learning</a:t>
            </a:r>
            <a:endParaRPr lang="en-US" dirty="0"/>
          </a:p>
        </p:txBody>
      </p:sp>
      <p:sp>
        <p:nvSpPr>
          <p:cNvPr id="3" name="Content Placeholder 2"/>
          <p:cNvSpPr>
            <a:spLocks noGrp="1"/>
          </p:cNvSpPr>
          <p:nvPr>
            <p:ph idx="1"/>
          </p:nvPr>
        </p:nvSpPr>
        <p:spPr>
          <a:xfrm>
            <a:off x="838200" y="2743200"/>
            <a:ext cx="10515600" cy="3433762"/>
          </a:xfrm>
        </p:spPr>
        <p:txBody>
          <a:bodyPr/>
          <a:lstStyle/>
          <a:p>
            <a:pPr>
              <a:buNone/>
            </a:pPr>
            <a:r>
              <a:rPr lang="en-US" sz="3200" i="1" dirty="0" smtClean="0"/>
              <a:t>An ability to identify and to address their own educational needs in a changing world in ways sufficient to maintain their competence and to allow them to contribute to the advancement of knowledge. </a:t>
            </a:r>
          </a:p>
          <a:p>
            <a:pPr>
              <a:buNone/>
            </a:pPr>
            <a:endParaRPr lang="en-US" dirty="0" smtClean="0"/>
          </a:p>
          <a:p>
            <a:pPr algn="r">
              <a:buNone/>
            </a:pPr>
            <a:r>
              <a:rPr lang="en-US" dirty="0" smtClean="0"/>
              <a:t>(Engineers Canada, 2017)</a:t>
            </a:r>
            <a:endParaRPr lang="en-US" dirty="0"/>
          </a:p>
        </p:txBody>
      </p:sp>
      <p:sp>
        <p:nvSpPr>
          <p:cNvPr id="4" name="Slide Number Placeholder 3"/>
          <p:cNvSpPr>
            <a:spLocks noGrp="1"/>
          </p:cNvSpPr>
          <p:nvPr>
            <p:ph type="sldNum" sz="quarter" idx="12"/>
          </p:nvPr>
        </p:nvSpPr>
        <p:spPr/>
        <p:txBody>
          <a:bodyPr/>
          <a:lstStyle/>
          <a:p>
            <a:fld id="{571AA131-4F7F-4D14-B058-9F499CFA3814}"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 </a:t>
            </a:r>
            <a:r>
              <a:rPr lang="en-US" dirty="0" smtClean="0"/>
              <a:t>Breaking Down the Definition</a:t>
            </a:r>
            <a:endParaRPr lang="en-CA" dirty="0"/>
          </a:p>
        </p:txBody>
      </p:sp>
      <p:sp>
        <p:nvSpPr>
          <p:cNvPr id="6" name="Content Placeholder 5"/>
          <p:cNvSpPr>
            <a:spLocks noGrp="1"/>
          </p:cNvSpPr>
          <p:nvPr>
            <p:ph sz="half" idx="1"/>
          </p:nvPr>
        </p:nvSpPr>
        <p:spPr/>
        <p:txBody>
          <a:bodyPr>
            <a:normAutofit/>
          </a:bodyPr>
          <a:lstStyle/>
          <a:p>
            <a:r>
              <a:rPr lang="en-US" i="1" dirty="0"/>
              <a:t>An ability to </a:t>
            </a:r>
            <a:r>
              <a:rPr lang="en-US" i="1" dirty="0">
                <a:solidFill>
                  <a:srgbClr val="7030A0"/>
                </a:solidFill>
              </a:rPr>
              <a:t>identify and to address their own educational needs </a:t>
            </a:r>
            <a:r>
              <a:rPr lang="en-US" i="1" dirty="0"/>
              <a:t>in a changing world in ways sufficient to</a:t>
            </a:r>
            <a:r>
              <a:rPr lang="en-US" i="1" dirty="0">
                <a:solidFill>
                  <a:srgbClr val="0070C0"/>
                </a:solidFill>
              </a:rPr>
              <a:t> maintain their competence </a:t>
            </a:r>
            <a:r>
              <a:rPr lang="en-US" i="1" dirty="0"/>
              <a:t>and to allow them to contribute to the advancement of knowledge. </a:t>
            </a:r>
          </a:p>
          <a:p>
            <a:endParaRPr lang="en-CA" dirty="0"/>
          </a:p>
        </p:txBody>
      </p:sp>
      <p:sp>
        <p:nvSpPr>
          <p:cNvPr id="7" name="Content Placeholder 6"/>
          <p:cNvSpPr>
            <a:spLocks noGrp="1"/>
          </p:cNvSpPr>
          <p:nvPr>
            <p:ph sz="half" idx="2"/>
          </p:nvPr>
        </p:nvSpPr>
        <p:spPr/>
        <p:txBody>
          <a:bodyPr>
            <a:normAutofit/>
          </a:bodyPr>
          <a:lstStyle/>
          <a:p>
            <a:r>
              <a:rPr lang="en-CA" dirty="0" smtClean="0">
                <a:solidFill>
                  <a:srgbClr val="7030A0"/>
                </a:solidFill>
              </a:rPr>
              <a:t>Self-directed learning</a:t>
            </a:r>
            <a:r>
              <a:rPr lang="en-CA" baseline="30000" dirty="0" smtClean="0">
                <a:solidFill>
                  <a:srgbClr val="7030A0"/>
                </a:solidFill>
              </a:rPr>
              <a:t>1</a:t>
            </a:r>
          </a:p>
          <a:p>
            <a:r>
              <a:rPr lang="en-CA" dirty="0" smtClean="0">
                <a:solidFill>
                  <a:srgbClr val="4472C4"/>
                </a:solidFill>
              </a:rPr>
              <a:t>Maintain competence</a:t>
            </a:r>
          </a:p>
          <a:p>
            <a:endParaRPr lang="en-CA" dirty="0" smtClean="0"/>
          </a:p>
          <a:p>
            <a:r>
              <a:rPr lang="en-CA" dirty="0" smtClean="0"/>
              <a:t>Reflection</a:t>
            </a:r>
            <a:r>
              <a:rPr lang="en-CA" baseline="30000" dirty="0" smtClean="0"/>
              <a:t>2</a:t>
            </a:r>
          </a:p>
          <a:p>
            <a:r>
              <a:rPr lang="en-CA" dirty="0" smtClean="0"/>
              <a:t>Metacognition</a:t>
            </a:r>
            <a:r>
              <a:rPr lang="en-CA" baseline="30000" dirty="0" smtClean="0"/>
              <a:t>2</a:t>
            </a:r>
            <a:endParaRPr lang="en-CA" baseline="30000" dirty="0"/>
          </a:p>
        </p:txBody>
      </p:sp>
      <p:sp>
        <p:nvSpPr>
          <p:cNvPr id="4" name="Slide Number Placeholder 3"/>
          <p:cNvSpPr>
            <a:spLocks noGrp="1"/>
          </p:cNvSpPr>
          <p:nvPr>
            <p:ph type="sldNum" sz="quarter" idx="12"/>
          </p:nvPr>
        </p:nvSpPr>
        <p:spPr/>
        <p:txBody>
          <a:bodyPr/>
          <a:lstStyle/>
          <a:p>
            <a:fld id="{571AA131-4F7F-4D14-B058-9F499CFA3814}" type="slidenum">
              <a:rPr lang="en-US" smtClean="0"/>
              <a:pPr/>
              <a:t>6</a:t>
            </a:fld>
            <a:endParaRPr lang="en-US"/>
          </a:p>
        </p:txBody>
      </p:sp>
      <p:sp>
        <p:nvSpPr>
          <p:cNvPr id="2" name="TextBox 1"/>
          <p:cNvSpPr txBox="1"/>
          <p:nvPr/>
        </p:nvSpPr>
        <p:spPr>
          <a:xfrm>
            <a:off x="1775234" y="5771574"/>
            <a:ext cx="8641533" cy="584775"/>
          </a:xfrm>
          <a:prstGeom prst="rect">
            <a:avLst/>
          </a:prstGeom>
          <a:noFill/>
        </p:spPr>
        <p:txBody>
          <a:bodyPr wrap="none" rtlCol="0">
            <a:spAutoFit/>
          </a:bodyPr>
          <a:lstStyle/>
          <a:p>
            <a:r>
              <a:rPr lang="en-US" sz="1600" dirty="0" smtClean="0"/>
              <a:t>1: Brennan</a:t>
            </a:r>
            <a:r>
              <a:rPr lang="en-US" sz="1600" dirty="0"/>
              <a:t>, </a:t>
            </a:r>
            <a:r>
              <a:rPr lang="en-US" sz="1600" dirty="0" err="1"/>
              <a:t>Eggermont</a:t>
            </a:r>
            <a:r>
              <a:rPr lang="en-US" sz="1600" dirty="0"/>
              <a:t>, </a:t>
            </a:r>
            <a:r>
              <a:rPr lang="en-US" sz="1600" dirty="0" err="1"/>
              <a:t>Rosehart</a:t>
            </a:r>
            <a:r>
              <a:rPr lang="en-US" sz="1600" dirty="0"/>
              <a:t>, Deacon, Larson &amp; O’Neill, 2014; </a:t>
            </a:r>
            <a:r>
              <a:rPr lang="en-CA" sz="1600" dirty="0"/>
              <a:t>Patterson, </a:t>
            </a:r>
            <a:r>
              <a:rPr lang="en-CA" sz="1600" dirty="0" err="1"/>
              <a:t>Labun</a:t>
            </a:r>
            <a:r>
              <a:rPr lang="en-CA" sz="1600" dirty="0"/>
              <a:t> &amp; </a:t>
            </a:r>
            <a:r>
              <a:rPr lang="en-CA" sz="1600" dirty="0" err="1"/>
              <a:t>Eikenaar</a:t>
            </a:r>
            <a:r>
              <a:rPr lang="en-CA" sz="1600" dirty="0"/>
              <a:t>, 2016</a:t>
            </a:r>
            <a:r>
              <a:rPr lang="en-CA" sz="1600" dirty="0" smtClean="0"/>
              <a:t>)</a:t>
            </a:r>
          </a:p>
          <a:p>
            <a:r>
              <a:rPr lang="en-CA" sz="1600" dirty="0" smtClean="0"/>
              <a:t>2: </a:t>
            </a:r>
            <a:r>
              <a:rPr lang="en-CA" sz="1600" dirty="0" err="1" smtClean="0"/>
              <a:t>Borgford</a:t>
            </a:r>
            <a:r>
              <a:rPr lang="en-CA" sz="1600" dirty="0" smtClean="0"/>
              <a:t>-Parnell</a:t>
            </a:r>
            <a:r>
              <a:rPr lang="en-CA" sz="1600" dirty="0"/>
              <a:t>, </a:t>
            </a:r>
            <a:r>
              <a:rPr lang="en-CA" sz="1600" dirty="0" smtClean="0"/>
              <a:t>2006</a:t>
            </a:r>
            <a:endParaRPr lang="en-CA" sz="1600" dirty="0"/>
          </a:p>
        </p:txBody>
      </p:sp>
    </p:spTree>
    <p:extLst>
      <p:ext uri="{BB962C8B-B14F-4D97-AF65-F5344CB8AC3E}">
        <p14:creationId xmlns:p14="http://schemas.microsoft.com/office/powerpoint/2010/main" val="1011274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38200" y="1946787"/>
            <a:ext cx="10515600" cy="486282"/>
          </a:xfrm>
        </p:spPr>
        <p:txBody>
          <a:bodyPr>
            <a:normAutofit fontScale="90000"/>
          </a:bodyPr>
          <a:lstStyle/>
          <a:p>
            <a:endParaRPr lang="en-CA"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151926118"/>
              </p:ext>
            </p:extLst>
          </p:nvPr>
        </p:nvGraphicFramePr>
        <p:xfrm>
          <a:off x="838200" y="1131515"/>
          <a:ext cx="10515600" cy="5004364"/>
        </p:xfrm>
        <a:graphic>
          <a:graphicData uri="http://schemas.openxmlformats.org/drawingml/2006/table">
            <a:tbl>
              <a:tblPr firstRow="1" bandRow="1">
                <a:tableStyleId>{5C22544A-7EE6-4342-B048-85BDC9FD1C3A}</a:tableStyleId>
              </a:tblPr>
              <a:tblGrid>
                <a:gridCol w="3615813">
                  <a:extLst>
                    <a:ext uri="{9D8B030D-6E8A-4147-A177-3AD203B41FA5}">
                      <a16:colId xmlns:a16="http://schemas.microsoft.com/office/drawing/2014/main" val="20000"/>
                    </a:ext>
                  </a:extLst>
                </a:gridCol>
                <a:gridCol w="6899787">
                  <a:extLst>
                    <a:ext uri="{9D8B030D-6E8A-4147-A177-3AD203B41FA5}">
                      <a16:colId xmlns:a16="http://schemas.microsoft.com/office/drawing/2014/main" val="20001"/>
                    </a:ext>
                  </a:extLst>
                </a:gridCol>
              </a:tblGrid>
              <a:tr h="864727">
                <a:tc>
                  <a:txBody>
                    <a:bodyPr/>
                    <a:lstStyle/>
                    <a:p>
                      <a:pPr algn="ctr"/>
                      <a:r>
                        <a:rPr lang="en-CA" sz="2800" dirty="0" smtClean="0"/>
                        <a:t>Characteristics of Life-long Learning</a:t>
                      </a:r>
                      <a:endParaRPr lang="en-CA" sz="2800" dirty="0"/>
                    </a:p>
                  </a:txBody>
                  <a:tcPr>
                    <a:solidFill>
                      <a:srgbClr val="4472C4"/>
                    </a:solidFill>
                  </a:tcPr>
                </a:tc>
                <a:tc>
                  <a:txBody>
                    <a:bodyPr/>
                    <a:lstStyle/>
                    <a:p>
                      <a:pPr algn="ctr"/>
                      <a:r>
                        <a:rPr lang="en-CA" sz="2800" dirty="0" smtClean="0"/>
                        <a:t>Working Definitions </a:t>
                      </a:r>
                      <a:endParaRPr lang="en-CA" sz="2800" dirty="0"/>
                    </a:p>
                  </a:txBody>
                  <a:tcPr>
                    <a:solidFill>
                      <a:srgbClr val="4472C4"/>
                    </a:solidFill>
                  </a:tcPr>
                </a:tc>
                <a:extLst>
                  <a:ext uri="{0D108BD9-81ED-4DB2-BD59-A6C34878D82A}">
                    <a16:rowId xmlns:a16="http://schemas.microsoft.com/office/drawing/2014/main" val="10000"/>
                  </a:ext>
                </a:extLst>
              </a:tr>
              <a:tr h="753150">
                <a:tc>
                  <a:txBody>
                    <a:bodyPr/>
                    <a:lstStyle/>
                    <a:p>
                      <a:r>
                        <a:rPr lang="en-CA" sz="2000" dirty="0" smtClean="0"/>
                        <a:t>Self-directed</a:t>
                      </a:r>
                      <a:r>
                        <a:rPr lang="en-CA" sz="2000" baseline="0" dirty="0" smtClean="0"/>
                        <a:t> Learning</a:t>
                      </a:r>
                      <a:endParaRPr lang="en-CA"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i="0" dirty="0" smtClean="0"/>
                        <a:t>Identify and address one’s own educational needs</a:t>
                      </a:r>
                      <a:r>
                        <a:rPr lang="en-US" sz="2000" i="0" baseline="30000" dirty="0" smtClean="0"/>
                        <a:t>1</a:t>
                      </a:r>
                    </a:p>
                  </a:txBody>
                  <a:tcPr/>
                </a:tc>
                <a:extLst>
                  <a:ext uri="{0D108BD9-81ED-4DB2-BD59-A6C34878D82A}">
                    <a16:rowId xmlns:a16="http://schemas.microsoft.com/office/drawing/2014/main" val="10001"/>
                  </a:ext>
                </a:extLst>
              </a:tr>
              <a:tr h="821997">
                <a:tc>
                  <a:txBody>
                    <a:bodyPr/>
                    <a:lstStyle/>
                    <a:p>
                      <a:r>
                        <a:rPr lang="en-CA" sz="2000" dirty="0" smtClean="0"/>
                        <a:t>Maintain Competence</a:t>
                      </a:r>
                      <a:endParaRPr lang="en-CA" sz="2000" dirty="0"/>
                    </a:p>
                  </a:txBody>
                  <a:tcPr/>
                </a:tc>
                <a:tc>
                  <a:txBody>
                    <a:bodyPr/>
                    <a:lstStyle/>
                    <a:p>
                      <a:r>
                        <a:rPr lang="en-CA" sz="2000" dirty="0" smtClean="0"/>
                        <a:t>Maintain professional competence by learning about new ideas and developments in the field</a:t>
                      </a:r>
                      <a:endParaRPr lang="en-CA" sz="2000" dirty="0"/>
                    </a:p>
                  </a:txBody>
                  <a:tcPr/>
                </a:tc>
                <a:extLst>
                  <a:ext uri="{0D108BD9-81ED-4DB2-BD59-A6C34878D82A}">
                    <a16:rowId xmlns:a16="http://schemas.microsoft.com/office/drawing/2014/main" val="10002"/>
                  </a:ext>
                </a:extLst>
              </a:tr>
              <a:tr h="1297008">
                <a:tc>
                  <a:txBody>
                    <a:bodyPr/>
                    <a:lstStyle/>
                    <a:p>
                      <a:r>
                        <a:rPr lang="en-CA" sz="2000" dirty="0" smtClean="0"/>
                        <a:t>Reflection</a:t>
                      </a:r>
                      <a:endParaRPr lang="en-CA" sz="2000" dirty="0"/>
                    </a:p>
                  </a:txBody>
                  <a:tcPr/>
                </a:tc>
                <a:tc>
                  <a:txBody>
                    <a:bodyPr/>
                    <a:lstStyle/>
                    <a:p>
                      <a:r>
                        <a:rPr lang="en-CA" sz="2000" dirty="0" smtClean="0"/>
                        <a:t>The ability to put thought or conscious attention to experiences, actions and thoughts, with the goal of interpreting or analyzing them so to learn from them</a:t>
                      </a:r>
                      <a:r>
                        <a:rPr lang="en-CA" sz="2000" baseline="30000" dirty="0" smtClean="0"/>
                        <a:t>2</a:t>
                      </a:r>
                      <a:endParaRPr lang="en-CA" sz="2000" baseline="30000" dirty="0"/>
                    </a:p>
                  </a:txBody>
                  <a:tcPr/>
                </a:tc>
                <a:extLst>
                  <a:ext uri="{0D108BD9-81ED-4DB2-BD59-A6C34878D82A}">
                    <a16:rowId xmlns:a16="http://schemas.microsoft.com/office/drawing/2014/main" val="10003"/>
                  </a:ext>
                </a:extLst>
              </a:tr>
              <a:tr h="1187329">
                <a:tc>
                  <a:txBody>
                    <a:bodyPr/>
                    <a:lstStyle/>
                    <a:p>
                      <a:r>
                        <a:rPr lang="en-CA" sz="2000" dirty="0" smtClean="0"/>
                        <a:t>Metacognition</a:t>
                      </a:r>
                      <a:endParaRPr lang="en-CA" sz="2000" dirty="0"/>
                    </a:p>
                  </a:txBody>
                  <a:tcPr/>
                </a:tc>
                <a:tc>
                  <a:txBody>
                    <a:bodyPr/>
                    <a:lstStyle/>
                    <a:p>
                      <a:r>
                        <a:rPr lang="en-CA" sz="2000" dirty="0" smtClean="0"/>
                        <a:t>The thought process about one's own learning, specifically to plan, monitor and assess one's understanding</a:t>
                      </a:r>
                      <a:r>
                        <a:rPr lang="en-CA" sz="2000" baseline="30000" dirty="0"/>
                        <a:t>2</a:t>
                      </a:r>
                      <a:endParaRPr lang="en-CA" sz="2000" baseline="30000" dirty="0" smtClean="0"/>
                    </a:p>
                  </a:txBody>
                  <a:tcPr/>
                </a:tc>
                <a:extLst>
                  <a:ext uri="{0D108BD9-81ED-4DB2-BD59-A6C34878D82A}">
                    <a16:rowId xmlns:a16="http://schemas.microsoft.com/office/drawing/2014/main" val="10004"/>
                  </a:ext>
                </a:extLst>
              </a:tr>
            </a:tbl>
          </a:graphicData>
        </a:graphic>
      </p:graphicFrame>
      <p:sp>
        <p:nvSpPr>
          <p:cNvPr id="5" name="Slide Number Placeholder 4"/>
          <p:cNvSpPr>
            <a:spLocks noGrp="1"/>
          </p:cNvSpPr>
          <p:nvPr>
            <p:ph type="sldNum" sz="quarter" idx="12"/>
          </p:nvPr>
        </p:nvSpPr>
        <p:spPr/>
        <p:txBody>
          <a:bodyPr/>
          <a:lstStyle/>
          <a:p>
            <a:fld id="{571AA131-4F7F-4D14-B058-9F499CFA3814}" type="slidenum">
              <a:rPr lang="en-US" smtClean="0"/>
              <a:pPr/>
              <a:t>7</a:t>
            </a:fld>
            <a:endParaRPr lang="en-US"/>
          </a:p>
        </p:txBody>
      </p:sp>
      <p:sp>
        <p:nvSpPr>
          <p:cNvPr id="7" name="TextBox 6"/>
          <p:cNvSpPr txBox="1"/>
          <p:nvPr/>
        </p:nvSpPr>
        <p:spPr>
          <a:xfrm>
            <a:off x="1775233" y="6135879"/>
            <a:ext cx="8641533" cy="584775"/>
          </a:xfrm>
          <a:prstGeom prst="rect">
            <a:avLst/>
          </a:prstGeom>
          <a:noFill/>
        </p:spPr>
        <p:txBody>
          <a:bodyPr wrap="none" rtlCol="0">
            <a:spAutoFit/>
          </a:bodyPr>
          <a:lstStyle/>
          <a:p>
            <a:r>
              <a:rPr lang="en-US" sz="1600" dirty="0" smtClean="0"/>
              <a:t>1: Brennan</a:t>
            </a:r>
            <a:r>
              <a:rPr lang="en-US" sz="1600" dirty="0"/>
              <a:t>, </a:t>
            </a:r>
            <a:r>
              <a:rPr lang="en-US" sz="1600" dirty="0" err="1"/>
              <a:t>Eggermont</a:t>
            </a:r>
            <a:r>
              <a:rPr lang="en-US" sz="1600" dirty="0"/>
              <a:t>, </a:t>
            </a:r>
            <a:r>
              <a:rPr lang="en-US" sz="1600" dirty="0" err="1"/>
              <a:t>Rosehart</a:t>
            </a:r>
            <a:r>
              <a:rPr lang="en-US" sz="1600" dirty="0"/>
              <a:t>, Deacon, Larson &amp; O’Neill, 2014; </a:t>
            </a:r>
            <a:r>
              <a:rPr lang="en-CA" sz="1600" dirty="0"/>
              <a:t>Patterson, </a:t>
            </a:r>
            <a:r>
              <a:rPr lang="en-CA" sz="1600" dirty="0" err="1"/>
              <a:t>Labun</a:t>
            </a:r>
            <a:r>
              <a:rPr lang="en-CA" sz="1600" dirty="0"/>
              <a:t> &amp; </a:t>
            </a:r>
            <a:r>
              <a:rPr lang="en-CA" sz="1600" dirty="0" err="1"/>
              <a:t>Eikenaar</a:t>
            </a:r>
            <a:r>
              <a:rPr lang="en-CA" sz="1600" dirty="0"/>
              <a:t>, 2016</a:t>
            </a:r>
            <a:r>
              <a:rPr lang="en-CA" sz="1600" dirty="0" smtClean="0"/>
              <a:t>)</a:t>
            </a:r>
          </a:p>
          <a:p>
            <a:r>
              <a:rPr lang="en-CA" sz="1600" dirty="0" smtClean="0"/>
              <a:t>2: </a:t>
            </a:r>
            <a:r>
              <a:rPr lang="en-CA" sz="1600" dirty="0" err="1" smtClean="0"/>
              <a:t>Borgford</a:t>
            </a:r>
            <a:r>
              <a:rPr lang="en-CA" sz="1600" dirty="0" smtClean="0"/>
              <a:t>-Parnell</a:t>
            </a:r>
            <a:r>
              <a:rPr lang="en-CA" sz="1600" dirty="0"/>
              <a:t>, </a:t>
            </a:r>
            <a:r>
              <a:rPr lang="en-CA" sz="1600" dirty="0" smtClean="0"/>
              <a:t>2006</a:t>
            </a:r>
            <a:endParaRPr lang="en-CA" sz="1600" dirty="0"/>
          </a:p>
        </p:txBody>
      </p:sp>
    </p:spTree>
    <p:extLst>
      <p:ext uri="{BB962C8B-B14F-4D97-AF65-F5344CB8AC3E}">
        <p14:creationId xmlns:p14="http://schemas.microsoft.com/office/powerpoint/2010/main" val="2268354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1: Workshop</a:t>
            </a:r>
            <a:endParaRPr lang="en-US" dirty="0"/>
          </a:p>
        </p:txBody>
      </p:sp>
      <p:sp>
        <p:nvSpPr>
          <p:cNvPr id="3" name="Content Placeholder 2"/>
          <p:cNvSpPr>
            <a:spLocks noGrp="1"/>
          </p:cNvSpPr>
          <p:nvPr>
            <p:ph idx="1"/>
          </p:nvPr>
        </p:nvSpPr>
        <p:spPr/>
        <p:txBody>
          <a:bodyPr/>
          <a:lstStyle/>
          <a:p>
            <a:r>
              <a:rPr lang="en-US" dirty="0" smtClean="0"/>
              <a:t>Definition and characteristics of life-long learning</a:t>
            </a:r>
          </a:p>
          <a:p>
            <a:r>
              <a:rPr lang="en-US" dirty="0" smtClean="0"/>
              <a:t>Examples of how each characteristic might be implemented in courses</a:t>
            </a:r>
          </a:p>
          <a:p>
            <a:r>
              <a:rPr lang="en-US" dirty="0" smtClean="0"/>
              <a:t>Small group brainstorming and discussion to generate more examples specific to Geomatics Engineering</a:t>
            </a:r>
            <a:endParaRPr lang="en-US" dirty="0"/>
          </a:p>
        </p:txBody>
      </p:sp>
      <p:sp>
        <p:nvSpPr>
          <p:cNvPr id="4" name="Slide Number Placeholder 3"/>
          <p:cNvSpPr>
            <a:spLocks noGrp="1"/>
          </p:cNvSpPr>
          <p:nvPr>
            <p:ph type="sldNum" sz="quarter" idx="12"/>
          </p:nvPr>
        </p:nvSpPr>
        <p:spPr/>
        <p:txBody>
          <a:bodyPr/>
          <a:lstStyle/>
          <a:p>
            <a:fld id="{571AA131-4F7F-4D14-B058-9F499CFA3814}" type="slidenum">
              <a:rPr lang="en-US" smtClean="0"/>
              <a:pPr/>
              <a:t>8</a:t>
            </a:fld>
            <a:endParaRPr lang="en-US"/>
          </a:p>
        </p:txBody>
      </p:sp>
    </p:spTree>
    <p:extLst>
      <p:ext uri="{BB962C8B-B14F-4D97-AF65-F5344CB8AC3E}">
        <p14:creationId xmlns:p14="http://schemas.microsoft.com/office/powerpoint/2010/main" val="2490842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2: Curriculum Mapping</a:t>
            </a:r>
            <a:endParaRPr lang="en-US" dirty="0"/>
          </a:p>
        </p:txBody>
      </p:sp>
      <p:sp>
        <p:nvSpPr>
          <p:cNvPr id="3" name="Content Placeholder 2"/>
          <p:cNvSpPr>
            <a:spLocks noGrp="1"/>
          </p:cNvSpPr>
          <p:nvPr>
            <p:ph idx="1"/>
          </p:nvPr>
        </p:nvSpPr>
        <p:spPr/>
        <p:txBody>
          <a:bodyPr/>
          <a:lstStyle/>
          <a:p>
            <a:r>
              <a:rPr lang="en-US" dirty="0" smtClean="0"/>
              <a:t>Proposed process to identify what is currently being done in the program</a:t>
            </a:r>
          </a:p>
          <a:p>
            <a:r>
              <a:rPr lang="en-US" dirty="0" smtClean="0"/>
              <a:t>Articulate which characteristics are being strengthened and at what point in the program</a:t>
            </a:r>
          </a:p>
          <a:p>
            <a:r>
              <a:rPr lang="en-US" dirty="0" smtClean="0"/>
              <a:t>Identify which of the activities are graded </a:t>
            </a:r>
            <a:endParaRPr lang="en-US" dirty="0"/>
          </a:p>
        </p:txBody>
      </p:sp>
      <p:sp>
        <p:nvSpPr>
          <p:cNvPr id="4" name="Slide Number Placeholder 3"/>
          <p:cNvSpPr>
            <a:spLocks noGrp="1"/>
          </p:cNvSpPr>
          <p:nvPr>
            <p:ph type="sldNum" sz="quarter" idx="12"/>
          </p:nvPr>
        </p:nvSpPr>
        <p:spPr/>
        <p:txBody>
          <a:bodyPr/>
          <a:lstStyle/>
          <a:p>
            <a:fld id="{571AA131-4F7F-4D14-B058-9F499CFA3814}" type="slidenum">
              <a:rPr lang="en-US" smtClean="0"/>
              <a:pPr/>
              <a:t>9</a:t>
            </a:fld>
            <a:endParaRPr lang="en-US"/>
          </a:p>
        </p:txBody>
      </p:sp>
    </p:spTree>
    <p:extLst>
      <p:ext uri="{BB962C8B-B14F-4D97-AF65-F5344CB8AC3E}">
        <p14:creationId xmlns:p14="http://schemas.microsoft.com/office/powerpoint/2010/main" val="835244517"/>
      </p:ext>
    </p:extLst>
  </p:cSld>
  <p:clrMapOvr>
    <a:masterClrMapping/>
  </p:clrMapOvr>
</p:sld>
</file>

<file path=ppt/theme/theme1.xml><?xml version="1.0" encoding="utf-8"?>
<a:theme xmlns:a="http://schemas.openxmlformats.org/drawingml/2006/main" name="Office Theme">
  <a:themeElements>
    <a:clrScheme name="Custom 5">
      <a:dk1>
        <a:sysClr val="windowText" lastClr="000000"/>
      </a:dk1>
      <a:lt1>
        <a:sysClr val="window" lastClr="FFFFFF"/>
      </a:lt1>
      <a:dk2>
        <a:srgbClr val="696464"/>
      </a:dk2>
      <a:lt2>
        <a:srgbClr val="E9E5DC"/>
      </a:lt2>
      <a:accent1>
        <a:srgbClr val="03A8E3"/>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58913</TotalTime>
  <Words>1304</Words>
  <Application>Microsoft Office PowerPoint</Application>
  <PresentationFormat>Widescreen</PresentationFormat>
  <Paragraphs>172</Paragraphs>
  <Slides>26</Slides>
  <Notes>23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Calibri Light</vt:lpstr>
      <vt:lpstr>Office Theme</vt:lpstr>
      <vt:lpstr>Mapping Life-long Learning:  A Deep Dive into a Graduate Attribute</vt:lpstr>
      <vt:lpstr>Agenda</vt:lpstr>
      <vt:lpstr>Graduate Attributes - Engineering</vt:lpstr>
      <vt:lpstr>Life-long Learning</vt:lpstr>
      <vt:lpstr> Definition of Life-long Learning</vt:lpstr>
      <vt:lpstr> Breaking Down the Definition</vt:lpstr>
      <vt:lpstr>PowerPoint Presentation</vt:lpstr>
      <vt:lpstr>Step 1: Workshop</vt:lpstr>
      <vt:lpstr>Step 2: Curriculum Mapping</vt:lpstr>
      <vt:lpstr>Mapping Life-long Learning</vt:lpstr>
      <vt:lpstr>Decisions/ Assumptions for this Example</vt:lpstr>
      <vt:lpstr>Curriculum Links – Used to Map Courses</vt:lpstr>
      <vt:lpstr>ENG 435 – Remote Sensing Course Report</vt:lpstr>
      <vt:lpstr>PowerPoint Presentation</vt:lpstr>
      <vt:lpstr>PowerPoint Presentation</vt:lpstr>
      <vt:lpstr>Program Report</vt:lpstr>
      <vt:lpstr>Program Report – Geomatics Engineering </vt:lpstr>
      <vt:lpstr>PowerPoint Presentation</vt:lpstr>
      <vt:lpstr>Course Contributions to Characteristics of Life-long Learning </vt:lpstr>
      <vt:lpstr>PowerPoint Presentation</vt:lpstr>
      <vt:lpstr>PowerPoint Presentation</vt:lpstr>
      <vt:lpstr>Small Group Discussion Questions</vt:lpstr>
      <vt:lpstr>Impressions </vt:lpstr>
      <vt:lpstr>Strategies/ Ideas to Map Other Concepts</vt:lpstr>
      <vt:lpstr>Comments/ Questions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Joni Miltenburg</dc:creator>
  <cp:lastModifiedBy>Patti Dyjur</cp:lastModifiedBy>
  <cp:revision>764</cp:revision>
  <cp:lastPrinted>2018-10-03T15:33:41Z</cp:lastPrinted>
  <dcterms:created xsi:type="dcterms:W3CDTF">2014-09-03T17:08:30Z</dcterms:created>
  <dcterms:modified xsi:type="dcterms:W3CDTF">2018-10-05T20:02:26Z</dcterms:modified>
</cp:coreProperties>
</file>