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324" r:id="rId2"/>
    <p:sldId id="375" r:id="rId3"/>
    <p:sldId id="472" r:id="rId4"/>
    <p:sldId id="465" r:id="rId5"/>
    <p:sldId id="466" r:id="rId6"/>
    <p:sldId id="484" r:id="rId7"/>
    <p:sldId id="500" r:id="rId8"/>
    <p:sldId id="501" r:id="rId9"/>
    <p:sldId id="502" r:id="rId10"/>
    <p:sldId id="503" r:id="rId11"/>
    <p:sldId id="505" r:id="rId12"/>
    <p:sldId id="506" r:id="rId13"/>
    <p:sldId id="507" r:id="rId14"/>
    <p:sldId id="508" r:id="rId15"/>
    <p:sldId id="509" r:id="rId16"/>
    <p:sldId id="510" r:id="rId17"/>
    <p:sldId id="511" r:id="rId18"/>
    <p:sldId id="467" r:id="rId19"/>
    <p:sldId id="486" r:id="rId20"/>
    <p:sldId id="468" r:id="rId21"/>
    <p:sldId id="512" r:id="rId22"/>
    <p:sldId id="513" r:id="rId23"/>
    <p:sldId id="414" r:id="rId24"/>
    <p:sldId id="404" r:id="rId25"/>
    <p:sldId id="408" r:id="rId26"/>
    <p:sldId id="407" r:id="rId27"/>
    <p:sldId id="406" r:id="rId28"/>
    <p:sldId id="410" r:id="rId29"/>
    <p:sldId id="475" r:id="rId30"/>
    <p:sldId id="361" r:id="rId31"/>
    <p:sldId id="362" r:id="rId32"/>
    <p:sldId id="485" r:id="rId33"/>
    <p:sldId id="488" r:id="rId34"/>
    <p:sldId id="489" r:id="rId35"/>
    <p:sldId id="490" r:id="rId36"/>
    <p:sldId id="487" r:id="rId37"/>
    <p:sldId id="491" r:id="rId38"/>
    <p:sldId id="492" r:id="rId39"/>
    <p:sldId id="493"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00" autoAdjust="0"/>
    <p:restoredTop sz="87500" autoAdjust="0"/>
  </p:normalViewPr>
  <p:slideViewPr>
    <p:cSldViewPr>
      <p:cViewPr varScale="1">
        <p:scale>
          <a:sx n="80" d="100"/>
          <a:sy n="80" d="100"/>
        </p:scale>
        <p:origin x="-124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AE-FS01\common\Measurement%20Science%20Research\Predicting%20Post-College%20Outcomes\AERA%202016\Data\Figure%201.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0049177737080391E-2"/>
          <c:y val="3.8202233796522073E-2"/>
          <c:w val="0.64148277962996092"/>
          <c:h val="0.77802541144035009"/>
        </c:manualLayout>
      </c:layout>
      <c:barChart>
        <c:barDir val="col"/>
        <c:grouping val="stacked"/>
        <c:varyColors val="0"/>
        <c:ser>
          <c:idx val="0"/>
          <c:order val="0"/>
          <c:tx>
            <c:strRef>
              <c:f>'Proficience by race for Barrons'!$C$28</c:f>
              <c:strCache>
                <c:ptCount val="1"/>
                <c:pt idx="0">
                  <c:v>Non-Competitive Non-Proficient </c:v>
                </c:pt>
              </c:strCache>
            </c:strRef>
          </c:tx>
          <c:spPr>
            <a:solidFill>
              <a:schemeClr val="tx1"/>
            </a:solidFill>
          </c:spPr>
          <c:invertIfNegative val="0"/>
          <c:val>
            <c:numRef>
              <c:f>'Proficience by race for Barrons'!$C$29:$C$41</c:f>
              <c:numCache>
                <c:formatCode>0%</c:formatCode>
                <c:ptCount val="13"/>
                <c:pt idx="1">
                  <c:v>0.19594594594594594</c:v>
                </c:pt>
                <c:pt idx="4">
                  <c:v>0.40462427745664742</c:v>
                </c:pt>
                <c:pt idx="7">
                  <c:v>0.31946308724832218</c:v>
                </c:pt>
                <c:pt idx="10">
                  <c:v>0.12397408207343412</c:v>
                </c:pt>
              </c:numCache>
            </c:numRef>
          </c:val>
        </c:ser>
        <c:ser>
          <c:idx val="1"/>
          <c:order val="1"/>
          <c:tx>
            <c:strRef>
              <c:f>'Proficience by race for Barrons'!$D$28</c:f>
              <c:strCache>
                <c:ptCount val="1"/>
                <c:pt idx="0">
                  <c:v>Competitive Proficient</c:v>
                </c:pt>
              </c:strCache>
            </c:strRef>
          </c:tx>
          <c:spPr>
            <a:pattFill prst="ltDnDiag">
              <a:fgClr>
                <a:schemeClr val="tx1"/>
              </a:fgClr>
              <a:bgClr>
                <a:schemeClr val="bg1"/>
              </a:bgClr>
            </a:pattFill>
          </c:spPr>
          <c:invertIfNegative val="0"/>
          <c:val>
            <c:numRef>
              <c:f>'Proficience by race for Barrons'!$D$29:$D$41</c:f>
              <c:numCache>
                <c:formatCode>General</c:formatCode>
                <c:ptCount val="13"/>
                <c:pt idx="2" formatCode="0%">
                  <c:v>0.82491582491582494</c:v>
                </c:pt>
                <c:pt idx="5" formatCode="0%">
                  <c:v>0.66414141414141414</c:v>
                </c:pt>
                <c:pt idx="8" formatCode="0%">
                  <c:v>0.7575030012004802</c:v>
                </c:pt>
                <c:pt idx="11" formatCode="0%">
                  <c:v>0.89322966053479991</c:v>
                </c:pt>
              </c:numCache>
            </c:numRef>
          </c:val>
        </c:ser>
        <c:ser>
          <c:idx val="2"/>
          <c:order val="2"/>
          <c:tx>
            <c:strRef>
              <c:f>'Proficience by race for Barrons'!$E$28</c:f>
              <c:strCache>
                <c:ptCount val="1"/>
                <c:pt idx="0">
                  <c:v>Competitive Non-Proficient </c:v>
                </c:pt>
              </c:strCache>
            </c:strRef>
          </c:tx>
          <c:spPr>
            <a:solidFill>
              <a:schemeClr val="tx1">
                <a:lumMod val="50000"/>
                <a:lumOff val="50000"/>
              </a:schemeClr>
            </a:solidFill>
          </c:spPr>
          <c:invertIfNegative val="0"/>
          <c:val>
            <c:numRef>
              <c:f>'Proficience by race for Barrons'!$E$29:$E$41</c:f>
              <c:numCache>
                <c:formatCode>0%</c:formatCode>
                <c:ptCount val="13"/>
                <c:pt idx="1">
                  <c:v>0.80405405405405406</c:v>
                </c:pt>
                <c:pt idx="4">
                  <c:v>0.59537572254335258</c:v>
                </c:pt>
                <c:pt idx="7">
                  <c:v>0.68053691275167782</c:v>
                </c:pt>
                <c:pt idx="10">
                  <c:v>0.87602591792656592</c:v>
                </c:pt>
              </c:numCache>
            </c:numRef>
          </c:val>
        </c:ser>
        <c:ser>
          <c:idx val="3"/>
          <c:order val="3"/>
          <c:tx>
            <c:strRef>
              <c:f>'Proficience by race for Barrons'!$F$28</c:f>
              <c:strCache>
                <c:ptCount val="1"/>
                <c:pt idx="0">
                  <c:v>Non-Competitive Proficient</c:v>
                </c:pt>
              </c:strCache>
            </c:strRef>
          </c:tx>
          <c:spPr>
            <a:solidFill>
              <a:srgbClr val="FFC000"/>
            </a:solidFill>
          </c:spPr>
          <c:invertIfNegative val="0"/>
          <c:val>
            <c:numRef>
              <c:f>'Proficience by race for Barrons'!$F$29:$F$41</c:f>
              <c:numCache>
                <c:formatCode>General</c:formatCode>
                <c:ptCount val="13"/>
                <c:pt idx="2" formatCode="0%">
                  <c:v>0.17508417508417509</c:v>
                </c:pt>
                <c:pt idx="5" formatCode="0%">
                  <c:v>0.33585858585858586</c:v>
                </c:pt>
                <c:pt idx="8" formatCode="0%">
                  <c:v>0.2424969987995198</c:v>
                </c:pt>
                <c:pt idx="11" formatCode="0%">
                  <c:v>0.10677033946520008</c:v>
                </c:pt>
              </c:numCache>
            </c:numRef>
          </c:val>
        </c:ser>
        <c:dLbls>
          <c:showLegendKey val="0"/>
          <c:showVal val="0"/>
          <c:showCatName val="0"/>
          <c:showSerName val="0"/>
          <c:showPercent val="0"/>
          <c:showBubbleSize val="0"/>
        </c:dLbls>
        <c:gapWidth val="0"/>
        <c:overlap val="100"/>
        <c:axId val="95785344"/>
        <c:axId val="95786880"/>
      </c:barChart>
      <c:barChart>
        <c:barDir val="col"/>
        <c:grouping val="stacked"/>
        <c:varyColors val="0"/>
        <c:ser>
          <c:idx val="4"/>
          <c:order val="4"/>
          <c:tx>
            <c:strRef>
              <c:f>'Mastery by Race for FTEmploy'!$H$28</c:f>
              <c:strCache>
                <c:ptCount val="1"/>
                <c:pt idx="0">
                  <c:v>Axis</c:v>
                </c:pt>
              </c:strCache>
            </c:strRef>
          </c:tx>
          <c:invertIfNegative val="0"/>
          <c:cat>
            <c:strRef>
              <c:f>'Mastery by Race for FTEmploy'!$G$29:$G$32</c:f>
              <c:strCache>
                <c:ptCount val="4"/>
                <c:pt idx="0">
                  <c:v>Asian</c:v>
                </c:pt>
                <c:pt idx="1">
                  <c:v>African-American / Black, non-Hispanic</c:v>
                </c:pt>
                <c:pt idx="2">
                  <c:v>Hispanic or Latino</c:v>
                </c:pt>
                <c:pt idx="3">
                  <c:v>White, non-Hispanic</c:v>
                </c:pt>
              </c:strCache>
            </c:strRef>
          </c:cat>
          <c:val>
            <c:numRef>
              <c:f>'Mastery by Race for FTEmploy'!$H$29:$H$32</c:f>
              <c:numCache>
                <c:formatCode>General</c:formatCode>
                <c:ptCount val="4"/>
              </c:numCache>
            </c:numRef>
          </c:val>
        </c:ser>
        <c:dLbls>
          <c:showLegendKey val="0"/>
          <c:showVal val="0"/>
          <c:showCatName val="0"/>
          <c:showSerName val="0"/>
          <c:showPercent val="0"/>
          <c:showBubbleSize val="0"/>
        </c:dLbls>
        <c:gapWidth val="0"/>
        <c:overlap val="100"/>
        <c:axId val="95798400"/>
        <c:axId val="95788416"/>
      </c:barChart>
      <c:catAx>
        <c:axId val="95785344"/>
        <c:scaling>
          <c:orientation val="minMax"/>
        </c:scaling>
        <c:delete val="0"/>
        <c:axPos val="t"/>
        <c:majorTickMark val="none"/>
        <c:minorTickMark val="none"/>
        <c:tickLblPos val="none"/>
        <c:spPr>
          <a:ln>
            <a:noFill/>
          </a:ln>
        </c:spPr>
        <c:crossAx val="95786880"/>
        <c:crosses val="max"/>
        <c:auto val="1"/>
        <c:lblAlgn val="ctr"/>
        <c:lblOffset val="100"/>
        <c:noMultiLvlLbl val="0"/>
      </c:catAx>
      <c:valAx>
        <c:axId val="95786880"/>
        <c:scaling>
          <c:orientation val="minMax"/>
          <c:max val="1"/>
        </c:scaling>
        <c:delete val="0"/>
        <c:axPos val="l"/>
        <c:numFmt formatCode="0%" sourceLinked="1"/>
        <c:majorTickMark val="out"/>
        <c:minorTickMark val="none"/>
        <c:tickLblPos val="nextTo"/>
        <c:crossAx val="95785344"/>
        <c:crosses val="autoZero"/>
        <c:crossBetween val="midCat"/>
        <c:majorUnit val="0.2"/>
      </c:valAx>
      <c:valAx>
        <c:axId val="95788416"/>
        <c:scaling>
          <c:orientation val="minMax"/>
        </c:scaling>
        <c:delete val="1"/>
        <c:axPos val="r"/>
        <c:numFmt formatCode="General" sourceLinked="1"/>
        <c:majorTickMark val="out"/>
        <c:minorTickMark val="none"/>
        <c:tickLblPos val="nextTo"/>
        <c:crossAx val="95798400"/>
        <c:crosses val="max"/>
        <c:crossBetween val="between"/>
      </c:valAx>
      <c:catAx>
        <c:axId val="95798400"/>
        <c:scaling>
          <c:orientation val="minMax"/>
        </c:scaling>
        <c:delete val="0"/>
        <c:axPos val="b"/>
        <c:numFmt formatCode="General" sourceLinked="1"/>
        <c:majorTickMark val="out"/>
        <c:minorTickMark val="none"/>
        <c:tickLblPos val="nextTo"/>
        <c:txPr>
          <a:bodyPr/>
          <a:lstStyle/>
          <a:p>
            <a:pPr>
              <a:defRPr sz="1200"/>
            </a:pPr>
            <a:endParaRPr lang="en-US"/>
          </a:p>
        </c:txPr>
        <c:crossAx val="95788416"/>
        <c:crosses val="autoZero"/>
        <c:auto val="1"/>
        <c:lblAlgn val="ctr"/>
        <c:lblOffset val="100"/>
        <c:noMultiLvlLbl val="0"/>
      </c:catAx>
    </c:plotArea>
    <c:legend>
      <c:legendPos val="r"/>
      <c:legendEntry>
        <c:idx val="4"/>
        <c:delete val="1"/>
      </c:legendEntry>
      <c:layout>
        <c:manualLayout>
          <c:xMode val="edge"/>
          <c:yMode val="edge"/>
          <c:x val="0.71905961453089118"/>
          <c:y val="0.23448306879339006"/>
          <c:w val="0.28094038546910882"/>
          <c:h val="0.35210905851523844"/>
        </c:manualLayout>
      </c:layout>
      <c:overlay val="0"/>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446847351190837E-2"/>
          <c:y val="4.3033022035036318E-2"/>
          <c:w val="0.66383153419578345"/>
          <c:h val="0.85986754562656409"/>
        </c:manualLayout>
      </c:layout>
      <c:barChart>
        <c:barDir val="col"/>
        <c:grouping val="stacked"/>
        <c:varyColors val="0"/>
        <c:ser>
          <c:idx val="0"/>
          <c:order val="0"/>
          <c:tx>
            <c:strRef>
              <c:f>Sheet1!$B$1</c:f>
              <c:strCache>
                <c:ptCount val="1"/>
                <c:pt idx="0">
                  <c:v>Unimportant</c:v>
                </c:pt>
              </c:strCache>
            </c:strRef>
          </c:tx>
          <c:spPr>
            <a:solidFill>
              <a:schemeClr val="tx1"/>
            </a:solidFill>
          </c:spPr>
          <c:invertIfNegative val="0"/>
          <c:cat>
            <c:strRef>
              <c:f>Sheet1!$A$2:$A$7</c:f>
              <c:strCache>
                <c:ptCount val="5"/>
                <c:pt idx="0">
                  <c:v>APS</c:v>
                </c:pt>
                <c:pt idx="2">
                  <c:v>WE</c:v>
                </c:pt>
                <c:pt idx="4">
                  <c:v>WM</c:v>
                </c:pt>
              </c:strCache>
            </c:strRef>
          </c:cat>
          <c:val>
            <c:numRef>
              <c:f>Sheet1!$B$2:$B$7</c:f>
              <c:numCache>
                <c:formatCode>General</c:formatCode>
                <c:ptCount val="6"/>
                <c:pt idx="0" formatCode="0%">
                  <c:v>0</c:v>
                </c:pt>
                <c:pt idx="2" formatCode="0%">
                  <c:v>0.03</c:v>
                </c:pt>
                <c:pt idx="4" formatCode="0%">
                  <c:v>0.05</c:v>
                </c:pt>
              </c:numCache>
            </c:numRef>
          </c:val>
        </c:ser>
        <c:ser>
          <c:idx val="1"/>
          <c:order val="1"/>
          <c:tx>
            <c:strRef>
              <c:f>Sheet1!$C$1</c:f>
              <c:strCache>
                <c:ptCount val="1"/>
                <c:pt idx="0">
                  <c:v>Of Little Importance</c:v>
                </c:pt>
              </c:strCache>
            </c:strRef>
          </c:tx>
          <c:spPr>
            <a:solidFill>
              <a:schemeClr val="bg1">
                <a:lumMod val="65000"/>
              </a:schemeClr>
            </a:solidFill>
          </c:spPr>
          <c:invertIfNegative val="0"/>
          <c:cat>
            <c:strRef>
              <c:f>Sheet1!$A$2:$A$7</c:f>
              <c:strCache>
                <c:ptCount val="5"/>
                <c:pt idx="0">
                  <c:v>APS</c:v>
                </c:pt>
                <c:pt idx="2">
                  <c:v>WE</c:v>
                </c:pt>
                <c:pt idx="4">
                  <c:v>WM</c:v>
                </c:pt>
              </c:strCache>
            </c:strRef>
          </c:cat>
          <c:val>
            <c:numRef>
              <c:f>Sheet1!$C$2:$C$7</c:f>
              <c:numCache>
                <c:formatCode>General</c:formatCode>
                <c:ptCount val="6"/>
                <c:pt idx="0" formatCode="0%">
                  <c:v>0</c:v>
                </c:pt>
                <c:pt idx="2" formatCode="0%">
                  <c:v>0.04</c:v>
                </c:pt>
                <c:pt idx="4" formatCode="0%">
                  <c:v>0.05</c:v>
                </c:pt>
              </c:numCache>
            </c:numRef>
          </c:val>
        </c:ser>
        <c:ser>
          <c:idx val="2"/>
          <c:order val="2"/>
          <c:tx>
            <c:strRef>
              <c:f>Sheet1!$D$1</c:f>
              <c:strCache>
                <c:ptCount val="1"/>
                <c:pt idx="0">
                  <c:v>Moderately Important</c:v>
                </c:pt>
              </c:strCache>
            </c:strRef>
          </c:tx>
          <c:spPr>
            <a:solidFill>
              <a:srgbClr val="92D050"/>
            </a:solidFill>
          </c:spPr>
          <c:invertIfNegative val="0"/>
          <c:cat>
            <c:strRef>
              <c:f>Sheet1!$A$2:$A$7</c:f>
              <c:strCache>
                <c:ptCount val="5"/>
                <c:pt idx="0">
                  <c:v>APS</c:v>
                </c:pt>
                <c:pt idx="2">
                  <c:v>WE</c:v>
                </c:pt>
                <c:pt idx="4">
                  <c:v>WM</c:v>
                </c:pt>
              </c:strCache>
            </c:strRef>
          </c:cat>
          <c:val>
            <c:numRef>
              <c:f>Sheet1!$D$2:$D$7</c:f>
              <c:numCache>
                <c:formatCode>General</c:formatCode>
                <c:ptCount val="6"/>
                <c:pt idx="0" formatCode="0%">
                  <c:v>0.09</c:v>
                </c:pt>
                <c:pt idx="2" formatCode="0%">
                  <c:v>0.13</c:v>
                </c:pt>
                <c:pt idx="4" formatCode="0%">
                  <c:v>0.19</c:v>
                </c:pt>
              </c:numCache>
            </c:numRef>
          </c:val>
        </c:ser>
        <c:ser>
          <c:idx val="3"/>
          <c:order val="3"/>
          <c:tx>
            <c:strRef>
              <c:f>Sheet1!$E$1</c:f>
              <c:strCache>
                <c:ptCount val="1"/>
                <c:pt idx="0">
                  <c:v>Important</c:v>
                </c:pt>
              </c:strCache>
            </c:strRef>
          </c:tx>
          <c:spPr>
            <a:solidFill>
              <a:schemeClr val="accent5"/>
            </a:solidFill>
            <a:ln>
              <a:noFill/>
            </a:ln>
          </c:spPr>
          <c:invertIfNegative val="0"/>
          <c:cat>
            <c:strRef>
              <c:f>Sheet1!$A$2:$A$7</c:f>
              <c:strCache>
                <c:ptCount val="5"/>
                <c:pt idx="0">
                  <c:v>APS</c:v>
                </c:pt>
                <c:pt idx="2">
                  <c:v>WE</c:v>
                </c:pt>
                <c:pt idx="4">
                  <c:v>WM</c:v>
                </c:pt>
              </c:strCache>
            </c:strRef>
          </c:cat>
          <c:val>
            <c:numRef>
              <c:f>Sheet1!$E$2:$E$7</c:f>
              <c:numCache>
                <c:formatCode>General</c:formatCode>
                <c:ptCount val="6"/>
                <c:pt idx="0" formatCode="0%">
                  <c:v>0.24</c:v>
                </c:pt>
                <c:pt idx="2" formatCode="0%">
                  <c:v>0.33</c:v>
                </c:pt>
                <c:pt idx="4" formatCode="0%">
                  <c:v>0.37</c:v>
                </c:pt>
              </c:numCache>
            </c:numRef>
          </c:val>
        </c:ser>
        <c:ser>
          <c:idx val="4"/>
          <c:order val="4"/>
          <c:tx>
            <c:strRef>
              <c:f>Sheet1!$F$1</c:f>
              <c:strCache>
                <c:ptCount val="1"/>
                <c:pt idx="0">
                  <c:v>Very Important</c:v>
                </c:pt>
              </c:strCache>
            </c:strRef>
          </c:tx>
          <c:spPr>
            <a:solidFill>
              <a:srgbClr val="FFC000"/>
            </a:solidFill>
          </c:spPr>
          <c:invertIfNegative val="0"/>
          <c:cat>
            <c:strRef>
              <c:f>Sheet1!$A$2:$A$7</c:f>
              <c:strCache>
                <c:ptCount val="5"/>
                <c:pt idx="0">
                  <c:v>APS</c:v>
                </c:pt>
                <c:pt idx="2">
                  <c:v>WE</c:v>
                </c:pt>
                <c:pt idx="4">
                  <c:v>WM</c:v>
                </c:pt>
              </c:strCache>
            </c:strRef>
          </c:cat>
          <c:val>
            <c:numRef>
              <c:f>Sheet1!$F$2:$F$7</c:f>
              <c:numCache>
                <c:formatCode>General</c:formatCode>
                <c:ptCount val="6"/>
                <c:pt idx="0" formatCode="0%">
                  <c:v>0.59</c:v>
                </c:pt>
                <c:pt idx="2" formatCode="0%">
                  <c:v>0.39</c:v>
                </c:pt>
                <c:pt idx="4" formatCode="0%">
                  <c:v>0.23</c:v>
                </c:pt>
              </c:numCache>
            </c:numRef>
          </c:val>
        </c:ser>
        <c:dLbls>
          <c:showLegendKey val="0"/>
          <c:showVal val="0"/>
          <c:showCatName val="0"/>
          <c:showSerName val="0"/>
          <c:showPercent val="0"/>
          <c:showBubbleSize val="0"/>
        </c:dLbls>
        <c:gapWidth val="150"/>
        <c:overlap val="100"/>
        <c:axId val="95721728"/>
        <c:axId val="95723520"/>
      </c:barChart>
      <c:catAx>
        <c:axId val="95721728"/>
        <c:scaling>
          <c:orientation val="minMax"/>
        </c:scaling>
        <c:delete val="0"/>
        <c:axPos val="b"/>
        <c:numFmt formatCode="General" sourceLinked="0"/>
        <c:majorTickMark val="out"/>
        <c:minorTickMark val="none"/>
        <c:tickLblPos val="nextTo"/>
        <c:txPr>
          <a:bodyPr/>
          <a:lstStyle/>
          <a:p>
            <a:pPr>
              <a:defRPr sz="1800"/>
            </a:pPr>
            <a:endParaRPr lang="en-US"/>
          </a:p>
        </c:txPr>
        <c:crossAx val="95723520"/>
        <c:crosses val="autoZero"/>
        <c:auto val="1"/>
        <c:lblAlgn val="ctr"/>
        <c:lblOffset val="100"/>
        <c:noMultiLvlLbl val="0"/>
      </c:catAx>
      <c:valAx>
        <c:axId val="95723520"/>
        <c:scaling>
          <c:orientation val="minMax"/>
        </c:scaling>
        <c:delete val="0"/>
        <c:axPos val="l"/>
        <c:numFmt formatCode="0%" sourceLinked="1"/>
        <c:majorTickMark val="out"/>
        <c:minorTickMark val="none"/>
        <c:tickLblPos val="nextTo"/>
        <c:txPr>
          <a:bodyPr/>
          <a:lstStyle/>
          <a:p>
            <a:pPr>
              <a:defRPr sz="2000"/>
            </a:pPr>
            <a:endParaRPr lang="en-US"/>
          </a:p>
        </c:txPr>
        <c:crossAx val="95721728"/>
        <c:crosses val="autoZero"/>
        <c:crossBetween val="between"/>
      </c:valAx>
    </c:plotArea>
    <c:legend>
      <c:legendPos val="r"/>
      <c:layout>
        <c:manualLayout>
          <c:xMode val="edge"/>
          <c:yMode val="edge"/>
          <c:x val="0.66940265388001152"/>
          <c:y val="0.12399586415334447"/>
          <c:w val="0.33059734611998848"/>
          <c:h val="0.75200827169331108"/>
        </c:manualLayout>
      </c:layout>
      <c:overlay val="0"/>
      <c:txPr>
        <a:bodyPr/>
        <a:lstStyle/>
        <a:p>
          <a:pPr>
            <a:defRPr sz="1600"/>
          </a:pPr>
          <a:endParaRPr lang="en-US"/>
        </a:p>
      </c:txPr>
    </c:legend>
    <c:plotVisOnly val="1"/>
    <c:dispBlanksAs val="gap"/>
    <c:showDLblsOverMax val="0"/>
  </c:chart>
  <c:spPr>
    <a:ln>
      <a:noFill/>
    </a:ln>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44EE85-A8F8-4918-B793-3C348A7F9070}" type="datetimeFigureOut">
              <a:rPr lang="en-US" smtClean="0"/>
              <a:t>10/8/2018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608522-D65A-4503-9E5E-F81410B6A75A}" type="slidenum">
              <a:rPr lang="en-US" smtClean="0"/>
              <a:t>‹#›</a:t>
            </a:fld>
            <a:endParaRPr lang="en-US" dirty="0"/>
          </a:p>
        </p:txBody>
      </p:sp>
    </p:spTree>
    <p:extLst>
      <p:ext uri="{BB962C8B-B14F-4D97-AF65-F5344CB8AC3E}">
        <p14:creationId xmlns:p14="http://schemas.microsoft.com/office/powerpoint/2010/main" val="3735790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608522-D65A-4503-9E5E-F81410B6A75A}" type="slidenum">
              <a:rPr lang="en-US" smtClean="0"/>
              <a:t>1</a:t>
            </a:fld>
            <a:endParaRPr lang="en-US" dirty="0"/>
          </a:p>
        </p:txBody>
      </p:sp>
    </p:spTree>
    <p:extLst>
      <p:ext uri="{BB962C8B-B14F-4D97-AF65-F5344CB8AC3E}">
        <p14:creationId xmlns:p14="http://schemas.microsoft.com/office/powerpoint/2010/main" val="380694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608522-D65A-4503-9E5E-F81410B6A75A}" type="slidenum">
              <a:rPr lang="en-US" smtClean="0"/>
              <a:t>2</a:t>
            </a:fld>
            <a:endParaRPr lang="en-US" dirty="0"/>
          </a:p>
        </p:txBody>
      </p:sp>
    </p:spTree>
    <p:extLst>
      <p:ext uri="{BB962C8B-B14F-4D97-AF65-F5344CB8AC3E}">
        <p14:creationId xmlns:p14="http://schemas.microsoft.com/office/powerpoint/2010/main" val="27357739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608522-D65A-4503-9E5E-F81410B6A75A}" type="slidenum">
              <a:rPr lang="en-US" smtClean="0"/>
              <a:t>3</a:t>
            </a:fld>
            <a:endParaRPr lang="en-US" dirty="0"/>
          </a:p>
        </p:txBody>
      </p:sp>
    </p:spTree>
    <p:extLst>
      <p:ext uri="{BB962C8B-B14F-4D97-AF65-F5344CB8AC3E}">
        <p14:creationId xmlns:p14="http://schemas.microsoft.com/office/powerpoint/2010/main" val="8397098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608522-D65A-4503-9E5E-F81410B6A75A}" type="slidenum">
              <a:rPr lang="en-US" smtClean="0"/>
              <a:t>6</a:t>
            </a:fld>
            <a:endParaRPr lang="en-US"/>
          </a:p>
        </p:txBody>
      </p:sp>
    </p:spTree>
    <p:extLst>
      <p:ext uri="{BB962C8B-B14F-4D97-AF65-F5344CB8AC3E}">
        <p14:creationId xmlns:p14="http://schemas.microsoft.com/office/powerpoint/2010/main" val="27453191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99587">
              <a:defRPr/>
            </a:pPr>
            <a:r>
              <a:rPr lang="en-US" dirty="0"/>
              <a:t>University of Guadalajara has applied the </a:t>
            </a:r>
            <a:r>
              <a:rPr lang="en-US" dirty="0" err="1"/>
              <a:t>Examen</a:t>
            </a:r>
            <a:r>
              <a:rPr lang="en-US" dirty="0"/>
              <a:t> General de </a:t>
            </a:r>
            <a:r>
              <a:rPr lang="en-US" dirty="0" err="1"/>
              <a:t>Egreso</a:t>
            </a:r>
            <a:r>
              <a:rPr lang="en-US" dirty="0"/>
              <a:t> de la </a:t>
            </a:r>
            <a:r>
              <a:rPr lang="en-US" dirty="0" err="1"/>
              <a:t>Licenciatura</a:t>
            </a:r>
            <a:r>
              <a:rPr lang="en-US" dirty="0"/>
              <a:t> (EGEL for its acronym in Spanish) since 1995.  This examination is elaborated and administered by the National Center for the Evaluation of Higher Education (CENEVAL for its acronym in Spanish).  The objective of the EGEL is to measure the learning outcomes of undergraduate students.  However, our institution currently has 55 bachelor's degree programs that do not have an EGEL exam related to their discipline, mainly because they are innovative multidisciplinary programs.</a:t>
            </a:r>
          </a:p>
          <a:p>
            <a:endParaRPr lang="en-US" dirty="0"/>
          </a:p>
        </p:txBody>
      </p:sp>
      <p:sp>
        <p:nvSpPr>
          <p:cNvPr id="4" name="Slide Number Placeholder 3"/>
          <p:cNvSpPr>
            <a:spLocks noGrp="1"/>
          </p:cNvSpPr>
          <p:nvPr>
            <p:ph type="sldNum" sz="quarter" idx="10"/>
          </p:nvPr>
        </p:nvSpPr>
        <p:spPr/>
        <p:txBody>
          <a:bodyPr/>
          <a:lstStyle/>
          <a:p>
            <a:fld id="{A3608522-D65A-4503-9E5E-F81410B6A75A}" type="slidenum">
              <a:rPr lang="en-US" smtClean="0"/>
              <a:t>27</a:t>
            </a:fld>
            <a:endParaRPr lang="en-US"/>
          </a:p>
        </p:txBody>
      </p:sp>
    </p:spTree>
    <p:extLst>
      <p:ext uri="{BB962C8B-B14F-4D97-AF65-F5344CB8AC3E}">
        <p14:creationId xmlns:p14="http://schemas.microsoft.com/office/powerpoint/2010/main" val="39296841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99587">
              <a:defRPr/>
            </a:pPr>
            <a:r>
              <a:rPr lang="en-US" baseline="0" dirty="0" smtClean="0"/>
              <a:t>Akita International University is a young university in Japan. They have been participating in CLA+ for 5 years. They use a traditional cross-sectional testing model, testing entering and exiting students. They are interested in their institutional value-added scores and mastery levels. </a:t>
            </a:r>
            <a:endParaRPr lang="en-US" dirty="0" smtClean="0"/>
          </a:p>
          <a:p>
            <a:endParaRPr lang="en-US" dirty="0"/>
          </a:p>
        </p:txBody>
      </p:sp>
      <p:sp>
        <p:nvSpPr>
          <p:cNvPr id="4" name="Slide Number Placeholder 3"/>
          <p:cNvSpPr>
            <a:spLocks noGrp="1"/>
          </p:cNvSpPr>
          <p:nvPr>
            <p:ph type="sldNum" sz="quarter" idx="10"/>
          </p:nvPr>
        </p:nvSpPr>
        <p:spPr/>
        <p:txBody>
          <a:bodyPr/>
          <a:lstStyle/>
          <a:p>
            <a:fld id="{A3608522-D65A-4503-9E5E-F81410B6A75A}" type="slidenum">
              <a:rPr lang="en-US" smtClean="0"/>
              <a:t>28</a:t>
            </a:fld>
            <a:endParaRPr lang="en-US"/>
          </a:p>
        </p:txBody>
      </p:sp>
    </p:spTree>
    <p:extLst>
      <p:ext uri="{BB962C8B-B14F-4D97-AF65-F5344CB8AC3E}">
        <p14:creationId xmlns:p14="http://schemas.microsoft.com/office/powerpoint/2010/main" val="10627004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608522-D65A-4503-9E5E-F81410B6A75A}" type="slidenum">
              <a:rPr lang="en-US" smtClean="0"/>
              <a:t>29</a:t>
            </a:fld>
            <a:endParaRPr lang="en-US"/>
          </a:p>
        </p:txBody>
      </p:sp>
    </p:spTree>
    <p:extLst>
      <p:ext uri="{BB962C8B-B14F-4D97-AF65-F5344CB8AC3E}">
        <p14:creationId xmlns:p14="http://schemas.microsoft.com/office/powerpoint/2010/main" val="1062700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F9DFB92-587A-44C1-B284-862AF47F8C63}" type="datetimeFigureOut">
              <a:rPr lang="en-US" smtClean="0"/>
              <a:t>10/8/2018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69B06D-BB0F-472E-923D-2DFB8AF52660}" type="slidenum">
              <a:rPr lang="en-US" smtClean="0"/>
              <a:t>‹#›</a:t>
            </a:fld>
            <a:endParaRPr lang="en-US" dirty="0"/>
          </a:p>
        </p:txBody>
      </p:sp>
    </p:spTree>
    <p:extLst>
      <p:ext uri="{BB962C8B-B14F-4D97-AF65-F5344CB8AC3E}">
        <p14:creationId xmlns:p14="http://schemas.microsoft.com/office/powerpoint/2010/main" val="1614269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9DFB92-587A-44C1-B284-862AF47F8C63}" type="datetimeFigureOut">
              <a:rPr lang="en-US" smtClean="0"/>
              <a:t>10/8/2018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69B06D-BB0F-472E-923D-2DFB8AF52660}" type="slidenum">
              <a:rPr lang="en-US" smtClean="0"/>
              <a:t>‹#›</a:t>
            </a:fld>
            <a:endParaRPr lang="en-US" dirty="0"/>
          </a:p>
        </p:txBody>
      </p:sp>
    </p:spTree>
    <p:extLst>
      <p:ext uri="{BB962C8B-B14F-4D97-AF65-F5344CB8AC3E}">
        <p14:creationId xmlns:p14="http://schemas.microsoft.com/office/powerpoint/2010/main" val="3963478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9DFB92-587A-44C1-B284-862AF47F8C63}" type="datetimeFigureOut">
              <a:rPr lang="en-US" smtClean="0"/>
              <a:t>10/8/2018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69B06D-BB0F-472E-923D-2DFB8AF52660}" type="slidenum">
              <a:rPr lang="en-US" smtClean="0"/>
              <a:t>‹#›</a:t>
            </a:fld>
            <a:endParaRPr lang="en-US" dirty="0"/>
          </a:p>
        </p:txBody>
      </p:sp>
    </p:spTree>
    <p:extLst>
      <p:ext uri="{BB962C8B-B14F-4D97-AF65-F5344CB8AC3E}">
        <p14:creationId xmlns:p14="http://schemas.microsoft.com/office/powerpoint/2010/main" val="28811514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895600"/>
            <a:ext cx="7772400" cy="1362075"/>
          </a:xfrm>
        </p:spPr>
        <p:txBody>
          <a:bodyPr anchor="t"/>
          <a:lstStyle>
            <a:lvl1pPr algn="l">
              <a:defRPr sz="4000" b="1" cap="all"/>
            </a:lvl1pPr>
          </a:lstStyle>
          <a:p>
            <a:r>
              <a:rPr lang="en-US" smtClean="0"/>
              <a:t>Click to edit Master title style</a:t>
            </a:r>
            <a:endParaRPr lang="en-US"/>
          </a:p>
        </p:txBody>
      </p:sp>
      <p:sp>
        <p:nvSpPr>
          <p:cNvPr id="4" name="Date Placeholder 3"/>
          <p:cNvSpPr>
            <a:spLocks noGrp="1"/>
          </p:cNvSpPr>
          <p:nvPr>
            <p:ph type="dt" sz="half" idx="10"/>
          </p:nvPr>
        </p:nvSpPr>
        <p:spPr/>
        <p:txBody>
          <a:bodyPr/>
          <a:lstStyle/>
          <a:p>
            <a:fld id="{8F9DFB92-587A-44C1-B284-862AF47F8C63}" type="datetimeFigureOut">
              <a:rPr lang="en-US" smtClean="0">
                <a:solidFill>
                  <a:prstClr val="black">
                    <a:tint val="75000"/>
                  </a:prstClr>
                </a:solidFill>
              </a:rPr>
              <a:pPr/>
              <a:t>10/8/2018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F69B06D-BB0F-472E-923D-2DFB8AF5266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1279369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9DFB92-587A-44C1-B284-862AF47F8C63}" type="datetimeFigureOut">
              <a:rPr lang="en-US" smtClean="0"/>
              <a:t>10/8/2018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69B06D-BB0F-472E-923D-2DFB8AF52660}" type="slidenum">
              <a:rPr lang="en-US" smtClean="0"/>
              <a:t>‹#›</a:t>
            </a:fld>
            <a:endParaRPr lang="en-US" dirty="0"/>
          </a:p>
        </p:txBody>
      </p:sp>
    </p:spTree>
    <p:extLst>
      <p:ext uri="{BB962C8B-B14F-4D97-AF65-F5344CB8AC3E}">
        <p14:creationId xmlns:p14="http://schemas.microsoft.com/office/powerpoint/2010/main" val="1475515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F9DFB92-587A-44C1-B284-862AF47F8C63}" type="datetimeFigureOut">
              <a:rPr lang="en-US" smtClean="0"/>
              <a:t>10/8/2018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69B06D-BB0F-472E-923D-2DFB8AF52660}" type="slidenum">
              <a:rPr lang="en-US" smtClean="0"/>
              <a:t>‹#›</a:t>
            </a:fld>
            <a:endParaRPr lang="en-US" dirty="0"/>
          </a:p>
        </p:txBody>
      </p:sp>
    </p:spTree>
    <p:extLst>
      <p:ext uri="{BB962C8B-B14F-4D97-AF65-F5344CB8AC3E}">
        <p14:creationId xmlns:p14="http://schemas.microsoft.com/office/powerpoint/2010/main" val="1438376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9DFB92-587A-44C1-B284-862AF47F8C63}" type="datetimeFigureOut">
              <a:rPr lang="en-US" smtClean="0"/>
              <a:t>10/8/2018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F69B06D-BB0F-472E-923D-2DFB8AF52660}" type="slidenum">
              <a:rPr lang="en-US" smtClean="0"/>
              <a:t>‹#›</a:t>
            </a:fld>
            <a:endParaRPr lang="en-US" dirty="0"/>
          </a:p>
        </p:txBody>
      </p:sp>
    </p:spTree>
    <p:extLst>
      <p:ext uri="{BB962C8B-B14F-4D97-AF65-F5344CB8AC3E}">
        <p14:creationId xmlns:p14="http://schemas.microsoft.com/office/powerpoint/2010/main" val="356340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F9DFB92-587A-44C1-B284-862AF47F8C63}" type="datetimeFigureOut">
              <a:rPr lang="en-US" smtClean="0"/>
              <a:t>10/8/2018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F69B06D-BB0F-472E-923D-2DFB8AF52660}" type="slidenum">
              <a:rPr lang="en-US" smtClean="0"/>
              <a:t>‹#›</a:t>
            </a:fld>
            <a:endParaRPr lang="en-US" dirty="0"/>
          </a:p>
        </p:txBody>
      </p:sp>
    </p:spTree>
    <p:extLst>
      <p:ext uri="{BB962C8B-B14F-4D97-AF65-F5344CB8AC3E}">
        <p14:creationId xmlns:p14="http://schemas.microsoft.com/office/powerpoint/2010/main" val="2373487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F9DFB92-587A-44C1-B284-862AF47F8C63}" type="datetimeFigureOut">
              <a:rPr lang="en-US" smtClean="0"/>
              <a:t>10/8/2018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F69B06D-BB0F-472E-923D-2DFB8AF52660}" type="slidenum">
              <a:rPr lang="en-US" smtClean="0"/>
              <a:t>‹#›</a:t>
            </a:fld>
            <a:endParaRPr lang="en-US" dirty="0"/>
          </a:p>
        </p:txBody>
      </p:sp>
    </p:spTree>
    <p:extLst>
      <p:ext uri="{BB962C8B-B14F-4D97-AF65-F5344CB8AC3E}">
        <p14:creationId xmlns:p14="http://schemas.microsoft.com/office/powerpoint/2010/main" val="3331187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9DFB92-587A-44C1-B284-862AF47F8C63}" type="datetimeFigureOut">
              <a:rPr lang="en-US" smtClean="0"/>
              <a:t>10/8/2018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F69B06D-BB0F-472E-923D-2DFB8AF52660}" type="slidenum">
              <a:rPr lang="en-US" smtClean="0"/>
              <a:t>‹#›</a:t>
            </a:fld>
            <a:endParaRPr lang="en-US" dirty="0"/>
          </a:p>
        </p:txBody>
      </p:sp>
    </p:spTree>
    <p:extLst>
      <p:ext uri="{BB962C8B-B14F-4D97-AF65-F5344CB8AC3E}">
        <p14:creationId xmlns:p14="http://schemas.microsoft.com/office/powerpoint/2010/main" val="1257572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9DFB92-587A-44C1-B284-862AF47F8C63}" type="datetimeFigureOut">
              <a:rPr lang="en-US" smtClean="0"/>
              <a:t>10/8/2018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F69B06D-BB0F-472E-923D-2DFB8AF52660}" type="slidenum">
              <a:rPr lang="en-US" smtClean="0"/>
              <a:t>‹#›</a:t>
            </a:fld>
            <a:endParaRPr lang="en-US" dirty="0"/>
          </a:p>
        </p:txBody>
      </p:sp>
    </p:spTree>
    <p:extLst>
      <p:ext uri="{BB962C8B-B14F-4D97-AF65-F5344CB8AC3E}">
        <p14:creationId xmlns:p14="http://schemas.microsoft.com/office/powerpoint/2010/main" val="1552324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9DFB92-587A-44C1-B284-862AF47F8C63}" type="datetimeFigureOut">
              <a:rPr lang="en-US" smtClean="0"/>
              <a:t>10/8/2018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F69B06D-BB0F-472E-923D-2DFB8AF52660}" type="slidenum">
              <a:rPr lang="en-US" smtClean="0"/>
              <a:t>‹#›</a:t>
            </a:fld>
            <a:endParaRPr lang="en-US" dirty="0"/>
          </a:p>
        </p:txBody>
      </p:sp>
    </p:spTree>
    <p:extLst>
      <p:ext uri="{BB962C8B-B14F-4D97-AF65-F5344CB8AC3E}">
        <p14:creationId xmlns:p14="http://schemas.microsoft.com/office/powerpoint/2010/main" val="2724142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85000"/>
              </a:schemeClr>
            </a:gs>
            <a:gs pos="50000">
              <a:schemeClr val="bg1">
                <a:lumMod val="95000"/>
              </a:schemeClr>
            </a:gs>
            <a:gs pos="100000">
              <a:schemeClr val="bg1">
                <a:lumMod val="95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9DFB92-587A-44C1-B284-862AF47F8C63}" type="datetimeFigureOut">
              <a:rPr lang="en-US" smtClean="0"/>
              <a:t>10/8/2018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69B06D-BB0F-472E-923D-2DFB8AF52660}" type="slidenum">
              <a:rPr lang="en-US" smtClean="0"/>
              <a:t>‹#›</a:t>
            </a:fld>
            <a:endParaRPr lang="en-US" dirty="0"/>
          </a:p>
        </p:txBody>
      </p:sp>
    </p:spTree>
    <p:extLst>
      <p:ext uri="{BB962C8B-B14F-4D97-AF65-F5344CB8AC3E}">
        <p14:creationId xmlns:p14="http://schemas.microsoft.com/office/powerpoint/2010/main" val="20857220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_ENREF_3"/><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6.jpeg"/><Relationship Id="rId7"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4.png"/><Relationship Id="rId9"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4.png"/><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4.png"/><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971800" y="2243982"/>
            <a:ext cx="0" cy="2166238"/>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3090333" y="2515284"/>
            <a:ext cx="6019800" cy="2123658"/>
          </a:xfrm>
          <a:prstGeom prst="rect">
            <a:avLst/>
          </a:prstGeom>
          <a:noFill/>
        </p:spPr>
        <p:txBody>
          <a:bodyPr wrap="square" rtlCol="0">
            <a:spAutoFit/>
          </a:bodyPr>
          <a:lstStyle/>
          <a:p>
            <a:r>
              <a:rPr lang="en-US" sz="3200" dirty="0" smtClean="0">
                <a:solidFill>
                  <a:schemeClr val="tx1">
                    <a:lumMod val="75000"/>
                    <a:lumOff val="25000"/>
                  </a:schemeClr>
                </a:solidFill>
              </a:rPr>
              <a:t>International Assessment of Generic Skills</a:t>
            </a:r>
          </a:p>
          <a:p>
            <a:endParaRPr lang="en-US" sz="1400" dirty="0" smtClean="0">
              <a:solidFill>
                <a:schemeClr val="tx1">
                  <a:lumMod val="75000"/>
                  <a:lumOff val="25000"/>
                </a:schemeClr>
              </a:solidFill>
            </a:endParaRPr>
          </a:p>
          <a:p>
            <a:r>
              <a:rPr lang="en-US" dirty="0" smtClean="0">
                <a:solidFill>
                  <a:schemeClr val="tx1">
                    <a:lumMod val="75000"/>
                    <a:lumOff val="25000"/>
                  </a:schemeClr>
                </a:solidFill>
              </a:rPr>
              <a:t>Doris Zahner</a:t>
            </a:r>
          </a:p>
          <a:p>
            <a:r>
              <a:rPr lang="en-US" dirty="0" smtClean="0">
                <a:solidFill>
                  <a:schemeClr val="tx1">
                    <a:lumMod val="75000"/>
                    <a:lumOff val="25000"/>
                  </a:schemeClr>
                </a:solidFill>
              </a:rPr>
              <a:t>Kelly Rotholz</a:t>
            </a:r>
          </a:p>
          <a:p>
            <a:r>
              <a:rPr lang="en-US" dirty="0" smtClean="0">
                <a:solidFill>
                  <a:schemeClr val="tx1">
                    <a:lumMod val="75000"/>
                    <a:lumOff val="25000"/>
                  </a:schemeClr>
                </a:solidFill>
              </a:rPr>
              <a:t>October 12,</a:t>
            </a:r>
            <a:r>
              <a:rPr lang="en-US" baseline="0" dirty="0" smtClean="0">
                <a:solidFill>
                  <a:schemeClr val="tx1">
                    <a:lumMod val="75000"/>
                    <a:lumOff val="25000"/>
                  </a:schemeClr>
                </a:solidFill>
              </a:rPr>
              <a:t> 2018 |</a:t>
            </a:r>
            <a:r>
              <a:rPr lang="en-US" dirty="0" smtClean="0">
                <a:solidFill>
                  <a:schemeClr val="tx1">
                    <a:lumMod val="75000"/>
                    <a:lumOff val="25000"/>
                  </a:schemeClr>
                </a:solidFill>
              </a:rPr>
              <a:t>Toronto, Canada</a:t>
            </a:r>
          </a:p>
        </p:txBody>
      </p:sp>
      <p:pic>
        <p:nvPicPr>
          <p:cNvPr id="7" name="Picture 2" descr="\\CAE-FS01\common\CAE Logos and Templates\CAE logos\PNG - uppercase\CAE_logo_cap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66800" y="3252652"/>
            <a:ext cx="1447800" cy="7859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8221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Post-University </a:t>
            </a:r>
            <a:r>
              <a:rPr lang="en-US" dirty="0"/>
              <a:t>Outcomes, Study 1</a:t>
            </a:r>
          </a:p>
        </p:txBody>
      </p:sp>
      <p:graphicFrame>
        <p:nvGraphicFramePr>
          <p:cNvPr id="5" name="Chart 4"/>
          <p:cNvGraphicFramePr>
            <a:graphicFrameLocks/>
          </p:cNvGraphicFramePr>
          <p:nvPr>
            <p:extLst>
              <p:ext uri="{D42A27DB-BD31-4B8C-83A1-F6EECF244321}">
                <p14:modId xmlns:p14="http://schemas.microsoft.com/office/powerpoint/2010/main" val="2070611330"/>
              </p:ext>
            </p:extLst>
          </p:nvPr>
        </p:nvGraphicFramePr>
        <p:xfrm>
          <a:off x="228600" y="1524000"/>
          <a:ext cx="8915400" cy="4833936"/>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2" descr="\\CAE-FS01\common\CAE Logos and Templates\CAE logos\PNG - uppercase\CAE_logo_cap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201217"/>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12261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Post-University Outcomes, Study 1</a:t>
            </a:r>
            <a:endParaRPr lang="en-US" dirty="0"/>
          </a:p>
        </p:txBody>
      </p:sp>
      <p:sp>
        <p:nvSpPr>
          <p:cNvPr id="3" name="Content Placeholder 2"/>
          <p:cNvSpPr>
            <a:spLocks noGrp="1"/>
          </p:cNvSpPr>
          <p:nvPr>
            <p:ph idx="1"/>
          </p:nvPr>
        </p:nvSpPr>
        <p:spPr/>
        <p:txBody>
          <a:bodyPr>
            <a:normAutofit fontScale="85000" lnSpcReduction="10000"/>
          </a:bodyPr>
          <a:lstStyle/>
          <a:p>
            <a:pPr lvl="0"/>
            <a:r>
              <a:rPr lang="en-US" dirty="0"/>
              <a:t>CLA+ is predictive of </a:t>
            </a:r>
            <a:r>
              <a:rPr lang="en-US" dirty="0" smtClean="0"/>
              <a:t>post-university </a:t>
            </a:r>
            <a:r>
              <a:rPr lang="en-US" dirty="0"/>
              <a:t>outcomes such as employment and salary. </a:t>
            </a:r>
            <a:endParaRPr lang="en-US" dirty="0" smtClean="0"/>
          </a:p>
          <a:p>
            <a:pPr lvl="0"/>
            <a:endParaRPr lang="en-US" dirty="0"/>
          </a:p>
          <a:p>
            <a:pPr lvl="0"/>
            <a:r>
              <a:rPr lang="en-US" dirty="0"/>
              <a:t>Use of CLA+ scores can address some of the challenges employers and recent graduates face by highlighting these critical skills. </a:t>
            </a:r>
            <a:endParaRPr lang="en-US" dirty="0" smtClean="0"/>
          </a:p>
          <a:p>
            <a:pPr lvl="0"/>
            <a:endParaRPr lang="en-US" dirty="0"/>
          </a:p>
          <a:p>
            <a:pPr lvl="0"/>
            <a:r>
              <a:rPr lang="en-US" dirty="0" smtClean="0"/>
              <a:t>Assessments </a:t>
            </a:r>
            <a:r>
              <a:rPr lang="en-US" dirty="0"/>
              <a:t>like the CLA+ serve as both an effective instrument for identifying high-achieving students from less and non-competitive institutions and making their skills more visible to perspective employees. </a:t>
            </a:r>
          </a:p>
          <a:p>
            <a:endParaRPr lang="en-US" dirty="0" smtClean="0"/>
          </a:p>
        </p:txBody>
      </p:sp>
      <p:pic>
        <p:nvPicPr>
          <p:cNvPr id="4" name="Picture 2" descr="\\CAE-FS01\common\CAE Logos and Templates\CAE logos\PNG - uppercase\CAE_logo_cap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6201217"/>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78341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895600"/>
            <a:ext cx="7772400" cy="1362075"/>
          </a:xfrm>
        </p:spPr>
        <p:txBody>
          <a:bodyPr>
            <a:normAutofit fontScale="90000"/>
          </a:bodyPr>
          <a:lstStyle/>
          <a:p>
            <a:r>
              <a:rPr lang="en-US" dirty="0" smtClean="0"/>
              <a:t>Post-UNIVERSITY outcomes</a:t>
            </a:r>
            <a:br>
              <a:rPr lang="en-US" dirty="0" smtClean="0"/>
            </a:br>
            <a:r>
              <a:rPr lang="en-US" dirty="0" smtClean="0"/>
              <a:t>Study 2</a:t>
            </a:r>
            <a:br>
              <a:rPr lang="en-US" dirty="0" smtClean="0"/>
            </a:br>
            <a:r>
              <a:rPr lang="en-US" sz="2700" dirty="0" smtClean="0"/>
              <a:t>Zahner &amp; Lehrfeld, 2017</a:t>
            </a:r>
            <a:endParaRPr lang="en-US" sz="2700" dirty="0"/>
          </a:p>
        </p:txBody>
      </p:sp>
      <p:pic>
        <p:nvPicPr>
          <p:cNvPr id="6" name="Picture 2" descr="\\CAE-FS01\common\CAE Logos and Templates\CAE logos\PNG - uppercase\CAE_logo_cap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6201217"/>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8768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t>Post-University </a:t>
            </a:r>
            <a:r>
              <a:rPr lang="en-US" dirty="0"/>
              <a:t>Outcomes, Study </a:t>
            </a:r>
            <a:r>
              <a:rPr lang="en-US" dirty="0" smtClean="0"/>
              <a:t>2</a:t>
            </a:r>
            <a:endParaRPr lang="en-US" dirty="0"/>
          </a:p>
        </p:txBody>
      </p:sp>
      <p:sp>
        <p:nvSpPr>
          <p:cNvPr id="5" name="Content Placeholder 2"/>
          <p:cNvSpPr txBox="1">
            <a:spLocks/>
          </p:cNvSpPr>
          <p:nvPr/>
        </p:nvSpPr>
        <p:spPr>
          <a:xfrm>
            <a:off x="228600" y="1600200"/>
            <a:ext cx="8610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Aft>
                <a:spcPts val="1200"/>
              </a:spcAft>
            </a:pPr>
            <a:r>
              <a:rPr lang="en-US" dirty="0" smtClean="0"/>
              <a:t>University seniors – took CLA+ in spring 2014</a:t>
            </a:r>
          </a:p>
          <a:p>
            <a:pPr>
              <a:spcAft>
                <a:spcPts val="1200"/>
              </a:spcAft>
            </a:pPr>
            <a:r>
              <a:rPr lang="en-US" dirty="0" smtClean="0"/>
              <a:t>Fall 2015 – Surveyed 75 employers of original cohort of students</a:t>
            </a:r>
          </a:p>
          <a:p>
            <a:endParaRPr lang="en-US" dirty="0"/>
          </a:p>
        </p:txBody>
      </p:sp>
      <p:sp>
        <p:nvSpPr>
          <p:cNvPr id="3" name="Rectangle 1"/>
          <p:cNvSpPr>
            <a:spLocks noChangeArrowheads="1"/>
          </p:cNvSpPr>
          <p:nvPr/>
        </p:nvSpPr>
        <p:spPr bwMode="auto">
          <a:xfrm>
            <a:off x="2079625" y="271621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pitchFamily="34" charset="0"/>
                <a:ea typeface="Calibri" pitchFamily="34" charset="0"/>
                <a:cs typeface="Arial" pitchFamily="34" charset="0"/>
              </a:rPr>
              <a:t/>
            </a:r>
            <a:br>
              <a:rPr kumimoji="0" lang="en-US" altLang="en-US" sz="1100" b="0" i="0" u="none" strike="noStrike" cap="none" normalizeH="0" baseline="0" smtClean="0">
                <a:ln>
                  <a:noFill/>
                </a:ln>
                <a:solidFill>
                  <a:schemeClr val="tx1"/>
                </a:solidFill>
                <a:effectLst/>
                <a:latin typeface="Arial" pitchFamily="34" charset="0"/>
                <a:ea typeface="Calibri" pitchFamily="34" charset="0"/>
                <a:cs typeface="Arial" pitchFamily="34" charset="0"/>
              </a:rPr>
            </a:br>
            <a:endParaRPr kumimoji="0" lang="en-US" alt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6" name="Picture 2" descr="\\CAE-FS01\common\CAE Logos and Templates\CAE logos\PNG - uppercase\CAE_logo_cap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6201217"/>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40307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t>Post-University </a:t>
            </a:r>
            <a:r>
              <a:rPr lang="en-US" dirty="0"/>
              <a:t>Outcomes, Study 2</a:t>
            </a:r>
          </a:p>
        </p:txBody>
      </p:sp>
      <p:sp>
        <p:nvSpPr>
          <p:cNvPr id="5" name="Content Placeholder 2"/>
          <p:cNvSpPr txBox="1">
            <a:spLocks/>
          </p:cNvSpPr>
          <p:nvPr/>
        </p:nvSpPr>
        <p:spPr>
          <a:xfrm>
            <a:off x="228600" y="1295400"/>
            <a:ext cx="8610600" cy="4830763"/>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800" dirty="0" smtClean="0"/>
              <a:t>On a scale from 1 – 5, </a:t>
            </a:r>
          </a:p>
          <a:p>
            <a:pPr marL="0" indent="0">
              <a:buNone/>
            </a:pPr>
            <a:endParaRPr lang="en-US" sz="2800" dirty="0" smtClean="0"/>
          </a:p>
          <a:p>
            <a:r>
              <a:rPr lang="en-US" sz="2800" dirty="0" smtClean="0"/>
              <a:t>How </a:t>
            </a:r>
            <a:r>
              <a:rPr lang="en-US" sz="2800" dirty="0"/>
              <a:t>important are the following skills to successful performance in the participant’s </a:t>
            </a:r>
            <a:r>
              <a:rPr lang="en-US" sz="2800" dirty="0" smtClean="0"/>
              <a:t>position: </a:t>
            </a:r>
          </a:p>
          <a:p>
            <a:pPr lvl="1"/>
            <a:r>
              <a:rPr lang="en-US" sz="2400" dirty="0" smtClean="0"/>
              <a:t>Analysis and Problem Solving</a:t>
            </a:r>
          </a:p>
          <a:p>
            <a:pPr lvl="1"/>
            <a:r>
              <a:rPr lang="en-US" sz="2400" dirty="0" smtClean="0"/>
              <a:t>Writing Effectiveness </a:t>
            </a:r>
          </a:p>
          <a:p>
            <a:pPr lvl="1"/>
            <a:r>
              <a:rPr lang="en-US" sz="2400" dirty="0" smtClean="0"/>
              <a:t>Writing Mechanics</a:t>
            </a:r>
          </a:p>
          <a:p>
            <a:endParaRPr lang="en-US" dirty="0" smtClean="0"/>
          </a:p>
          <a:p>
            <a:r>
              <a:rPr lang="en-US" sz="2800" dirty="0" smtClean="0"/>
              <a:t>How </a:t>
            </a:r>
            <a:r>
              <a:rPr lang="en-US" sz="2800" dirty="0"/>
              <a:t>would you rate the participant on the following </a:t>
            </a:r>
            <a:r>
              <a:rPr lang="en-US" sz="2800" dirty="0" smtClean="0"/>
              <a:t>skills:</a:t>
            </a:r>
          </a:p>
          <a:p>
            <a:pPr marL="0" indent="0">
              <a:buNone/>
            </a:pPr>
            <a:r>
              <a:rPr lang="en-US" sz="2800" dirty="0" smtClean="0"/>
              <a:t> </a:t>
            </a:r>
          </a:p>
          <a:p>
            <a:r>
              <a:rPr lang="en-US" sz="2800" dirty="0"/>
              <a:t>Overall, where does the participant’s performance rank compared to other recent </a:t>
            </a:r>
            <a:r>
              <a:rPr lang="en-US" sz="2800" dirty="0" smtClean="0"/>
              <a:t>university </a:t>
            </a:r>
            <a:r>
              <a:rPr lang="en-US" sz="2800" dirty="0"/>
              <a:t>graduates in your workplace?</a:t>
            </a:r>
          </a:p>
        </p:txBody>
      </p:sp>
      <p:sp>
        <p:nvSpPr>
          <p:cNvPr id="3" name="Rectangle 1"/>
          <p:cNvSpPr>
            <a:spLocks noChangeArrowheads="1"/>
          </p:cNvSpPr>
          <p:nvPr/>
        </p:nvSpPr>
        <p:spPr bwMode="auto">
          <a:xfrm>
            <a:off x="2079625" y="271621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pitchFamily="34" charset="0"/>
                <a:ea typeface="Calibri" pitchFamily="34" charset="0"/>
                <a:cs typeface="Arial" pitchFamily="34" charset="0"/>
              </a:rPr>
              <a:t/>
            </a:r>
            <a:br>
              <a:rPr kumimoji="0" lang="en-US" altLang="en-US" sz="1100" b="0" i="0" u="none" strike="noStrike" cap="none" normalizeH="0" baseline="0" smtClean="0">
                <a:ln>
                  <a:noFill/>
                </a:ln>
                <a:solidFill>
                  <a:schemeClr val="tx1"/>
                </a:solidFill>
                <a:effectLst/>
                <a:latin typeface="Arial" pitchFamily="34" charset="0"/>
                <a:ea typeface="Calibri" pitchFamily="34" charset="0"/>
                <a:cs typeface="Arial" pitchFamily="34" charset="0"/>
              </a:rPr>
            </a:br>
            <a:endParaRPr kumimoji="0" lang="en-US" alt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6" name="Picture 2" descr="\\CAE-FS01\common\CAE Logos and Templates\CAE logos\PNG - uppercase\CAE_logo_cap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6201217"/>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10149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Post-University </a:t>
            </a:r>
            <a:r>
              <a:rPr lang="en-US" dirty="0"/>
              <a:t>Outcomes, Study 2</a:t>
            </a:r>
          </a:p>
        </p:txBody>
      </p:sp>
      <p:graphicFrame>
        <p:nvGraphicFramePr>
          <p:cNvPr id="5" name="Chart 4"/>
          <p:cNvGraphicFramePr>
            <a:graphicFrameLocks/>
          </p:cNvGraphicFramePr>
          <p:nvPr>
            <p:extLst>
              <p:ext uri="{D42A27DB-BD31-4B8C-83A1-F6EECF244321}">
                <p14:modId xmlns:p14="http://schemas.microsoft.com/office/powerpoint/2010/main" val="632354147"/>
              </p:ext>
            </p:extLst>
          </p:nvPr>
        </p:nvGraphicFramePr>
        <p:xfrm>
          <a:off x="666750" y="1305236"/>
          <a:ext cx="7848600" cy="5105400"/>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2" descr="\\CAE-FS01\common\CAE Logos and Templates\CAE logos\PNG - uppercase\CAE_logo_cap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201217"/>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52096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Post-University </a:t>
            </a:r>
            <a:r>
              <a:rPr lang="en-US" dirty="0"/>
              <a:t>Outcomes, Study 2</a:t>
            </a:r>
          </a:p>
        </p:txBody>
      </p:sp>
      <p:graphicFrame>
        <p:nvGraphicFramePr>
          <p:cNvPr id="4" name="Table 3"/>
          <p:cNvGraphicFramePr>
            <a:graphicFrameLocks noGrp="1"/>
          </p:cNvGraphicFramePr>
          <p:nvPr>
            <p:extLst>
              <p:ext uri="{D42A27DB-BD31-4B8C-83A1-F6EECF244321}">
                <p14:modId xmlns:p14="http://schemas.microsoft.com/office/powerpoint/2010/main" val="2524255299"/>
              </p:ext>
            </p:extLst>
          </p:nvPr>
        </p:nvGraphicFramePr>
        <p:xfrm>
          <a:off x="440267" y="2815718"/>
          <a:ext cx="8363379" cy="2209800"/>
        </p:xfrm>
        <a:graphic>
          <a:graphicData uri="http://schemas.openxmlformats.org/drawingml/2006/table">
            <a:tbl>
              <a:tblPr firstRow="1" firstCol="1" bandRow="1">
                <a:tableStyleId>{5940675A-B579-460E-94D1-54222C63F5DA}</a:tableStyleId>
              </a:tblPr>
              <a:tblGrid>
                <a:gridCol w="1038854"/>
                <a:gridCol w="1631252"/>
                <a:gridCol w="1469072"/>
                <a:gridCol w="1313112"/>
                <a:gridCol w="1313112"/>
                <a:gridCol w="1597977"/>
              </a:tblGrid>
              <a:tr h="1063672">
                <a:tc>
                  <a:txBody>
                    <a:bodyPr/>
                    <a:lstStyle/>
                    <a:p>
                      <a:pPr marL="0" marR="0">
                        <a:spcBef>
                          <a:spcPts val="0"/>
                        </a:spcBef>
                        <a:spcAft>
                          <a:spcPts val="0"/>
                        </a:spcAft>
                      </a:pPr>
                      <a:r>
                        <a:rPr lang="en-US" sz="2800" dirty="0">
                          <a:effectLst/>
                        </a:rPr>
                        <a:t> </a:t>
                      </a:r>
                      <a:endParaRPr lang="en-US" sz="2800" dirty="0">
                        <a:effectLst/>
                        <a:latin typeface="Calibri"/>
                        <a:ea typeface="Calibri"/>
                        <a:cs typeface="Times New Roman"/>
                      </a:endParaRPr>
                    </a:p>
                  </a:txBody>
                  <a:tcPr marL="68580" marR="68580" marT="0" marB="0"/>
                </a:tc>
                <a:tc>
                  <a:txBody>
                    <a:bodyPr/>
                    <a:lstStyle/>
                    <a:p>
                      <a:endParaRPr lang="en-US" sz="2800" dirty="0"/>
                    </a:p>
                  </a:txBody>
                  <a:tcPr marL="68580" marR="68580" marT="0" marB="0"/>
                </a:tc>
                <a:tc>
                  <a:txBody>
                    <a:bodyPr/>
                    <a:lstStyle/>
                    <a:p>
                      <a:pPr marL="0" marR="0" algn="ctr">
                        <a:spcBef>
                          <a:spcPts val="0"/>
                        </a:spcBef>
                        <a:spcAft>
                          <a:spcPts val="0"/>
                        </a:spcAft>
                      </a:pPr>
                      <a:r>
                        <a:rPr lang="en-US" sz="2800" dirty="0" smtClean="0">
                          <a:effectLst/>
                        </a:rPr>
                        <a:t>APS</a:t>
                      </a:r>
                      <a:endParaRPr lang="en-US" sz="2800" dirty="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800" dirty="0" smtClean="0">
                          <a:effectLst/>
                          <a:latin typeface="+mn-lt"/>
                          <a:ea typeface="+mn-ea"/>
                          <a:cs typeface="+mn-cs"/>
                        </a:rPr>
                        <a:t>WE</a:t>
                      </a:r>
                      <a:endParaRPr lang="en-US" sz="2800" dirty="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800" dirty="0" smtClean="0">
                          <a:effectLst/>
                          <a:latin typeface="+mn-lt"/>
                          <a:ea typeface="+mn-ea"/>
                          <a:cs typeface="+mn-cs"/>
                        </a:rPr>
                        <a:t>WM</a:t>
                      </a:r>
                      <a:endParaRPr lang="en-US" sz="2800" dirty="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800" dirty="0" smtClean="0">
                          <a:effectLst/>
                        </a:rPr>
                        <a:t>Relative Rank</a:t>
                      </a:r>
                      <a:endParaRPr lang="en-US" sz="2800" dirty="0">
                        <a:effectLst/>
                        <a:latin typeface="Calibri"/>
                        <a:ea typeface="Calibri"/>
                        <a:cs typeface="Times New Roman"/>
                      </a:endParaRPr>
                    </a:p>
                  </a:txBody>
                  <a:tcPr marL="68580" marR="68580" marT="0" marB="0"/>
                </a:tc>
              </a:tr>
              <a:tr h="573064">
                <a:tc rowSpan="2">
                  <a:txBody>
                    <a:bodyPr/>
                    <a:lstStyle/>
                    <a:p>
                      <a:pPr marL="71755" marR="71755" algn="ctr">
                        <a:spcBef>
                          <a:spcPts val="0"/>
                        </a:spcBef>
                        <a:spcAft>
                          <a:spcPts val="0"/>
                        </a:spcAft>
                      </a:pPr>
                      <a:r>
                        <a:rPr lang="en-US" sz="2800" dirty="0">
                          <a:effectLst/>
                        </a:rPr>
                        <a:t>CLA</a:t>
                      </a:r>
                      <a:r>
                        <a:rPr lang="en-US" sz="2800" dirty="0" smtClean="0">
                          <a:effectLst/>
                        </a:rPr>
                        <a:t>+</a:t>
                      </a:r>
                      <a:endParaRPr lang="en-US" sz="2800" dirty="0">
                        <a:effectLst/>
                        <a:latin typeface="Calibri"/>
                        <a:ea typeface="Calibri"/>
                        <a:cs typeface="Times New Roman"/>
                      </a:endParaRPr>
                    </a:p>
                  </a:txBody>
                  <a:tcPr marL="68580" marR="68580" marT="0" marB="0" vert="vert270"/>
                </a:tc>
                <a:tc>
                  <a:txBody>
                    <a:bodyPr/>
                    <a:lstStyle/>
                    <a:p>
                      <a:pPr marL="0" marR="0" algn="ctr">
                        <a:spcBef>
                          <a:spcPts val="0"/>
                        </a:spcBef>
                        <a:spcAft>
                          <a:spcPts val="0"/>
                        </a:spcAft>
                      </a:pPr>
                      <a:r>
                        <a:rPr lang="en-US" sz="2800" dirty="0">
                          <a:effectLst/>
                        </a:rPr>
                        <a:t> </a:t>
                      </a:r>
                      <a:endParaRPr lang="en-US" sz="28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2800" dirty="0">
                          <a:effectLst/>
                        </a:rPr>
                        <a:t>*</a:t>
                      </a:r>
                      <a:endParaRPr lang="en-US" sz="28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2800" dirty="0" smtClean="0">
                          <a:effectLst/>
                        </a:rPr>
                        <a:t>*</a:t>
                      </a:r>
                      <a:r>
                        <a:rPr lang="en-US" sz="2800" dirty="0">
                          <a:effectLst/>
                        </a:rPr>
                        <a:t> </a:t>
                      </a:r>
                      <a:endParaRPr lang="en-US" sz="28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2800" dirty="0">
                          <a:effectLst/>
                        </a:rPr>
                        <a:t>*</a:t>
                      </a:r>
                      <a:endParaRPr lang="en-US" sz="28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2800" dirty="0" smtClean="0">
                          <a:effectLst/>
                        </a:rPr>
                        <a:t>*</a:t>
                      </a:r>
                      <a:r>
                        <a:rPr lang="en-US" sz="2800" dirty="0">
                          <a:effectLst/>
                        </a:rPr>
                        <a:t> </a:t>
                      </a:r>
                      <a:endParaRPr lang="en-US" sz="2800" dirty="0">
                        <a:effectLst/>
                        <a:latin typeface="Calibri"/>
                        <a:ea typeface="Calibri"/>
                        <a:cs typeface="Times New Roman"/>
                      </a:endParaRPr>
                    </a:p>
                  </a:txBody>
                  <a:tcPr marL="68580" marR="68580" marT="0" marB="0" anchor="ctr"/>
                </a:tc>
              </a:tr>
              <a:tr h="573064">
                <a:tc vMerge="1">
                  <a:txBody>
                    <a:bodyPr/>
                    <a:lstStyle/>
                    <a:p>
                      <a:endParaRPr lang="en-US"/>
                    </a:p>
                  </a:txBody>
                  <a:tcPr/>
                </a:tc>
                <a:tc>
                  <a:txBody>
                    <a:bodyPr/>
                    <a:lstStyle/>
                    <a:p>
                      <a:pPr marL="0" marR="0" algn="ctr">
                        <a:spcBef>
                          <a:spcPts val="0"/>
                        </a:spcBef>
                        <a:spcAft>
                          <a:spcPts val="0"/>
                        </a:spcAft>
                      </a:pPr>
                      <a:r>
                        <a:rPr lang="en-US" sz="2800" dirty="0">
                          <a:effectLst/>
                        </a:rPr>
                        <a:t> </a:t>
                      </a:r>
                      <a:r>
                        <a:rPr lang="en-US" sz="2800" dirty="0" smtClean="0">
                          <a:effectLst/>
                        </a:rPr>
                        <a:t>t-statistic</a:t>
                      </a:r>
                      <a:endParaRPr lang="en-US" sz="28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2800" dirty="0">
                          <a:effectLst/>
                        </a:rPr>
                        <a:t> </a:t>
                      </a:r>
                      <a:r>
                        <a:rPr lang="en-US" sz="2800" dirty="0" smtClean="0">
                          <a:effectLst/>
                        </a:rPr>
                        <a:t>17.55**</a:t>
                      </a:r>
                      <a:endParaRPr lang="en-US" sz="28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2800" dirty="0" smtClean="0">
                          <a:effectLst/>
                        </a:rPr>
                        <a:t>26.00*</a:t>
                      </a:r>
                      <a:r>
                        <a:rPr lang="en-US" sz="2800" dirty="0">
                          <a:effectLst/>
                        </a:rPr>
                        <a:t> </a:t>
                      </a:r>
                      <a:endParaRPr lang="en-US" sz="28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2800" dirty="0" smtClean="0">
                          <a:effectLst/>
                        </a:rPr>
                        <a:t>23.80**</a:t>
                      </a:r>
                      <a:endParaRPr lang="en-US" sz="2800" dirty="0">
                        <a:effectLst/>
                        <a:latin typeface="Calibri"/>
                        <a:ea typeface="Calibri"/>
                        <a:cs typeface="Times New Roman"/>
                      </a:endParaRPr>
                    </a:p>
                  </a:txBody>
                  <a:tcPr marL="68580" marR="68580" marT="0" marB="0" anchor="ctr"/>
                </a:tc>
                <a:tc>
                  <a:txBody>
                    <a:bodyPr/>
                    <a:lstStyle/>
                    <a:p>
                      <a:pPr marL="0" marR="0" algn="ctr">
                        <a:spcBef>
                          <a:spcPts val="0"/>
                        </a:spcBef>
                        <a:spcAft>
                          <a:spcPts val="0"/>
                        </a:spcAft>
                      </a:pPr>
                      <a:r>
                        <a:rPr lang="en-US" sz="2800" dirty="0" smtClean="0">
                          <a:effectLst/>
                        </a:rPr>
                        <a:t>16.56**</a:t>
                      </a:r>
                      <a:r>
                        <a:rPr lang="en-US" sz="2800" dirty="0">
                          <a:effectLst/>
                        </a:rPr>
                        <a:t> </a:t>
                      </a:r>
                      <a:endParaRPr lang="en-US" sz="2800" dirty="0">
                        <a:effectLst/>
                        <a:latin typeface="Calibri"/>
                        <a:ea typeface="Calibri"/>
                        <a:cs typeface="Times New Roman"/>
                      </a:endParaRPr>
                    </a:p>
                  </a:txBody>
                  <a:tcPr marL="68580" marR="68580" marT="0" marB="0" anchor="ctr"/>
                </a:tc>
              </a:tr>
            </a:tbl>
          </a:graphicData>
        </a:graphic>
      </p:graphicFrame>
      <p:sp>
        <p:nvSpPr>
          <p:cNvPr id="3" name="Rectangle 2"/>
          <p:cNvSpPr/>
          <p:nvPr/>
        </p:nvSpPr>
        <p:spPr>
          <a:xfrm>
            <a:off x="457200" y="1920240"/>
            <a:ext cx="8153400" cy="830997"/>
          </a:xfrm>
          <a:prstGeom prst="rect">
            <a:avLst/>
          </a:prstGeom>
        </p:spPr>
        <p:txBody>
          <a:bodyPr wrap="square">
            <a:spAutoFit/>
          </a:bodyPr>
          <a:lstStyle/>
          <a:p>
            <a:r>
              <a:rPr lang="en-US" sz="2400" dirty="0"/>
              <a:t>Ordinal logistic regression models for predicting participants’ </a:t>
            </a:r>
            <a:r>
              <a:rPr lang="en-US" sz="2400" dirty="0" smtClean="0"/>
              <a:t>post-university performance as measured by their managers</a:t>
            </a:r>
            <a:endParaRPr lang="en-US" sz="2400" dirty="0"/>
          </a:p>
        </p:txBody>
      </p:sp>
      <p:pic>
        <p:nvPicPr>
          <p:cNvPr id="5" name="Picture 2" descr="\\CAE-FS01\common\CAE Logos and Templates\CAE logos\PNG - uppercase\CAE_logo_cap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6201217"/>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06316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Post-University </a:t>
            </a:r>
            <a:r>
              <a:rPr lang="en-US" dirty="0"/>
              <a:t>Outcomes, Study 2</a:t>
            </a:r>
          </a:p>
        </p:txBody>
      </p:sp>
      <p:sp>
        <p:nvSpPr>
          <p:cNvPr id="3" name="Content Placeholder 2"/>
          <p:cNvSpPr>
            <a:spLocks noGrp="1"/>
          </p:cNvSpPr>
          <p:nvPr>
            <p:ph idx="1"/>
          </p:nvPr>
        </p:nvSpPr>
        <p:spPr>
          <a:xfrm>
            <a:off x="457200" y="1447800"/>
            <a:ext cx="8229600" cy="5181600"/>
          </a:xfrm>
        </p:spPr>
        <p:txBody>
          <a:bodyPr>
            <a:noAutofit/>
          </a:bodyPr>
          <a:lstStyle/>
          <a:p>
            <a:r>
              <a:rPr lang="en-US" sz="2400" dirty="0"/>
              <a:t>Employers </a:t>
            </a:r>
            <a:r>
              <a:rPr lang="en-US" sz="2400" dirty="0" smtClean="0"/>
              <a:t>find </a:t>
            </a:r>
            <a:r>
              <a:rPr lang="en-US" sz="2400" dirty="0"/>
              <a:t>critical thinking and written communication skills to be important or very important for entry-level positions in the </a:t>
            </a:r>
            <a:r>
              <a:rPr lang="en-US" sz="2400" dirty="0" smtClean="0"/>
              <a:t>workforce. </a:t>
            </a:r>
          </a:p>
          <a:p>
            <a:pPr marL="0" indent="0">
              <a:buNone/>
            </a:pPr>
            <a:endParaRPr lang="en-US" sz="2400" dirty="0" smtClean="0"/>
          </a:p>
          <a:p>
            <a:r>
              <a:rPr lang="en-US" sz="2400" dirty="0" smtClean="0"/>
              <a:t>Students with higher CLA+ plus scores tended to have higher ratings from their employers</a:t>
            </a:r>
          </a:p>
          <a:p>
            <a:endParaRPr lang="en-US" sz="2400" dirty="0" smtClean="0"/>
          </a:p>
          <a:p>
            <a:r>
              <a:rPr lang="en-US" sz="2400" dirty="0" smtClean="0"/>
              <a:t>Findings </a:t>
            </a:r>
            <a:r>
              <a:rPr lang="en-US" sz="2400" dirty="0"/>
              <a:t>from this study offer support for the conclusion that critical-thinking and written-communication skills are important in predicting career placement and workplace success (</a:t>
            </a:r>
            <a:r>
              <a:rPr lang="en-US" sz="2400" dirty="0">
                <a:hlinkClick r:id="rId2" action="ppaction://hlinkfile" tooltip="Arum, 2014 #927"/>
              </a:rPr>
              <a:t>Arum &amp; </a:t>
            </a:r>
            <a:r>
              <a:rPr lang="en-US" sz="2400" dirty="0" err="1">
                <a:hlinkClick r:id="rId2" action="ppaction://hlinkfile" tooltip="Arum, 2014 #927"/>
              </a:rPr>
              <a:t>Roksa</a:t>
            </a:r>
            <a:r>
              <a:rPr lang="en-US" sz="2400" dirty="0">
                <a:hlinkClick r:id="rId2" action="ppaction://hlinkfile" tooltip="Arum, 2014 #927"/>
              </a:rPr>
              <a:t>, 2014</a:t>
            </a:r>
            <a:r>
              <a:rPr lang="en-US" sz="2400" dirty="0"/>
              <a:t>). </a:t>
            </a:r>
            <a:endParaRPr lang="en-US" sz="2400" dirty="0" smtClean="0"/>
          </a:p>
        </p:txBody>
      </p:sp>
      <p:pic>
        <p:nvPicPr>
          <p:cNvPr id="4" name="Picture 2" descr="\\CAE-FS01\common\CAE Logos and Templates\CAE logos\PNG - uppercase\CAE_logo_cap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201217"/>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0144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6750" y="2743200"/>
            <a:ext cx="7772400" cy="1362075"/>
          </a:xfrm>
        </p:spPr>
        <p:txBody>
          <a:bodyPr/>
          <a:lstStyle/>
          <a:p>
            <a:r>
              <a:rPr lang="en-US" dirty="0" smtClean="0">
                <a:solidFill>
                  <a:schemeClr val="tx1">
                    <a:lumMod val="75000"/>
                    <a:lumOff val="25000"/>
                  </a:schemeClr>
                </a:solidFill>
                <a:latin typeface="+mn-lt"/>
              </a:rPr>
              <a:t>CLA+ International</a:t>
            </a:r>
            <a:endParaRPr lang="en-US" dirty="0">
              <a:solidFill>
                <a:schemeClr val="tx1">
                  <a:lumMod val="75000"/>
                  <a:lumOff val="25000"/>
                </a:schemeClr>
              </a:solidFill>
              <a:latin typeface="+mn-lt"/>
            </a:endParaRPr>
          </a:p>
        </p:txBody>
      </p:sp>
      <p:pic>
        <p:nvPicPr>
          <p:cNvPr id="6" name="Picture 2" descr="\\CAE-FS01\common\CAE Branding and Design\CAE Brand Collateral\Powerpoint Slides\cae-white-tran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599521"/>
            <a:ext cx="399245" cy="21559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AE-FS01\common\CAE Logos and Templates\CAE logos\PNG - uppercase\CAE_logo_cap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248400"/>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71445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lumMod val="75000"/>
                    <a:lumOff val="25000"/>
                  </a:schemeClr>
                </a:solidFill>
                <a:latin typeface="+mn-lt"/>
              </a:rPr>
              <a:t>CLA+ International</a:t>
            </a:r>
            <a:endParaRPr lang="en-US" dirty="0">
              <a:solidFill>
                <a:schemeClr val="tx1">
                  <a:lumMod val="75000"/>
                  <a:lumOff val="25000"/>
                </a:schemeClr>
              </a:solidFill>
              <a:latin typeface="+mn-lt"/>
            </a:endParaRPr>
          </a:p>
        </p:txBody>
      </p:sp>
      <p:sp>
        <p:nvSpPr>
          <p:cNvPr id="3" name="Content Placeholder 2"/>
          <p:cNvSpPr>
            <a:spLocks noGrp="1"/>
          </p:cNvSpPr>
          <p:nvPr>
            <p:ph idx="1"/>
          </p:nvPr>
        </p:nvSpPr>
        <p:spPr/>
        <p:txBody>
          <a:bodyPr>
            <a:normAutofit/>
          </a:bodyPr>
          <a:lstStyle/>
          <a:p>
            <a:r>
              <a:rPr lang="en-US" sz="2700" dirty="0" smtClean="0">
                <a:solidFill>
                  <a:schemeClr val="tx1">
                    <a:lumMod val="75000"/>
                    <a:lumOff val="25000"/>
                  </a:schemeClr>
                </a:solidFill>
              </a:rPr>
              <a:t>90 minute assessment of generic skills based on the Collegiate Learning </a:t>
            </a:r>
            <a:r>
              <a:rPr lang="en-US" sz="2700" dirty="0">
                <a:solidFill>
                  <a:schemeClr val="tx1">
                    <a:lumMod val="75000"/>
                    <a:lumOff val="25000"/>
                  </a:schemeClr>
                </a:solidFill>
              </a:rPr>
              <a:t>A</a:t>
            </a:r>
            <a:r>
              <a:rPr lang="en-US" sz="2700" dirty="0" smtClean="0">
                <a:solidFill>
                  <a:schemeClr val="tx1">
                    <a:lumMod val="75000"/>
                    <a:lumOff val="25000"/>
                  </a:schemeClr>
                </a:solidFill>
              </a:rPr>
              <a:t>ssessment which requires the student to demonstrate their generic thinking abilities.</a:t>
            </a:r>
          </a:p>
          <a:p>
            <a:r>
              <a:rPr lang="en-US" sz="2700" dirty="0" smtClean="0">
                <a:solidFill>
                  <a:schemeClr val="tx1">
                    <a:lumMod val="75000"/>
                    <a:lumOff val="25000"/>
                  </a:schemeClr>
                </a:solidFill>
              </a:rPr>
              <a:t>It features:</a:t>
            </a:r>
          </a:p>
          <a:p>
            <a:pPr lvl="1"/>
            <a:r>
              <a:rPr lang="en-US" sz="2700" dirty="0">
                <a:solidFill>
                  <a:schemeClr val="tx1">
                    <a:lumMod val="75000"/>
                    <a:lumOff val="25000"/>
                  </a:schemeClr>
                </a:solidFill>
              </a:rPr>
              <a:t>P</a:t>
            </a:r>
            <a:r>
              <a:rPr lang="en-US" sz="2700" dirty="0" smtClean="0">
                <a:solidFill>
                  <a:schemeClr val="tx1">
                    <a:lumMod val="75000"/>
                    <a:lumOff val="25000"/>
                  </a:schemeClr>
                </a:solidFill>
              </a:rPr>
              <a:t>erformance </a:t>
            </a:r>
            <a:r>
              <a:rPr lang="en-US" sz="2700" dirty="0">
                <a:solidFill>
                  <a:schemeClr val="tx1">
                    <a:lumMod val="75000"/>
                    <a:lumOff val="25000"/>
                  </a:schemeClr>
                </a:solidFill>
              </a:rPr>
              <a:t>T</a:t>
            </a:r>
            <a:r>
              <a:rPr lang="en-US" sz="2700" dirty="0" smtClean="0">
                <a:solidFill>
                  <a:schemeClr val="tx1">
                    <a:lumMod val="75000"/>
                    <a:lumOff val="25000"/>
                  </a:schemeClr>
                </a:solidFill>
              </a:rPr>
              <a:t>ask (a real world problem) that is document based and requires an open ended response (60 minutes)</a:t>
            </a:r>
          </a:p>
          <a:p>
            <a:pPr lvl="1"/>
            <a:r>
              <a:rPr lang="en-US" sz="2700" dirty="0" smtClean="0">
                <a:solidFill>
                  <a:schemeClr val="tx1">
                    <a:lumMod val="75000"/>
                    <a:lumOff val="25000"/>
                  </a:schemeClr>
                </a:solidFill>
              </a:rPr>
              <a:t>25 selected response questions (30 minutes)</a:t>
            </a:r>
          </a:p>
          <a:p>
            <a:endParaRPr lang="en-US" sz="2800" dirty="0" smtClean="0">
              <a:solidFill>
                <a:schemeClr val="tx1">
                  <a:lumMod val="75000"/>
                  <a:lumOff val="25000"/>
                </a:schemeClr>
              </a:solidFill>
            </a:endParaRPr>
          </a:p>
          <a:p>
            <a:pPr lvl="1"/>
            <a:endParaRPr lang="en-US" sz="2400" dirty="0" smtClean="0">
              <a:solidFill>
                <a:schemeClr val="tx1">
                  <a:lumMod val="75000"/>
                  <a:lumOff val="25000"/>
                </a:schemeClr>
              </a:solidFill>
            </a:endParaRPr>
          </a:p>
          <a:p>
            <a:pPr marL="457200" lvl="1" indent="0">
              <a:buNone/>
            </a:pPr>
            <a:endParaRPr lang="en-US" sz="2400" dirty="0">
              <a:solidFill>
                <a:schemeClr val="tx1">
                  <a:lumMod val="75000"/>
                  <a:lumOff val="25000"/>
                </a:schemeClr>
              </a:solidFill>
            </a:endParaRPr>
          </a:p>
        </p:txBody>
      </p:sp>
      <p:pic>
        <p:nvPicPr>
          <p:cNvPr id="6" name="Picture 2" descr="\\CAE-FS01\common\CAE Branding and Design\CAE Brand Collateral\Powerpoint Slides\cae-white-tran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599521"/>
            <a:ext cx="399245" cy="21559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AE-FS01\common\CAE Logos and Templates\CAE logos\PNG - uppercase\CAE_logo_cap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248400"/>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29320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2971800"/>
            <a:ext cx="7772400" cy="1362075"/>
          </a:xfrm>
        </p:spPr>
        <p:txBody>
          <a:bodyPr/>
          <a:lstStyle/>
          <a:p>
            <a:r>
              <a:rPr lang="en-US" dirty="0" smtClean="0">
                <a:solidFill>
                  <a:schemeClr val="tx1">
                    <a:lumMod val="75000"/>
                    <a:lumOff val="25000"/>
                  </a:schemeClr>
                </a:solidFill>
              </a:rPr>
              <a:t>Overview &amp; Introduction</a:t>
            </a:r>
            <a:endParaRPr lang="en-US" dirty="0">
              <a:solidFill>
                <a:schemeClr val="tx1">
                  <a:lumMod val="75000"/>
                  <a:lumOff val="25000"/>
                </a:schemeClr>
              </a:solidFill>
            </a:endParaRPr>
          </a:p>
        </p:txBody>
      </p:sp>
      <p:pic>
        <p:nvPicPr>
          <p:cNvPr id="5" name="Picture 2" descr="\\CAE-FS01\common\CAE Logos and Templates\CAE logos\PNG - uppercase\CAE_logo_cap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248400"/>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25857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tx1">
                    <a:lumMod val="75000"/>
                    <a:lumOff val="25000"/>
                  </a:schemeClr>
                </a:solidFill>
                <a:latin typeface="+mn-lt"/>
              </a:rPr>
              <a:t>The CLA+ International Protocol</a:t>
            </a:r>
            <a:endParaRPr lang="en-US" dirty="0">
              <a:solidFill>
                <a:schemeClr val="tx1">
                  <a:lumMod val="75000"/>
                  <a:lumOff val="25000"/>
                </a:schemeClr>
              </a:solidFill>
              <a:latin typeface="+mn-lt"/>
            </a:endParaRPr>
          </a:p>
        </p:txBody>
      </p:sp>
      <p:sp>
        <p:nvSpPr>
          <p:cNvPr id="3" name="Content Placeholder 2"/>
          <p:cNvSpPr>
            <a:spLocks noGrp="1"/>
          </p:cNvSpPr>
          <p:nvPr>
            <p:ph idx="1"/>
          </p:nvPr>
        </p:nvSpPr>
        <p:spPr/>
        <p:txBody>
          <a:bodyPr>
            <a:normAutofit lnSpcReduction="10000"/>
          </a:bodyPr>
          <a:lstStyle/>
          <a:p>
            <a:pPr marL="0" indent="0">
              <a:buNone/>
            </a:pPr>
            <a:r>
              <a:rPr lang="en-US" dirty="0" smtClean="0">
                <a:solidFill>
                  <a:schemeClr val="tx1">
                    <a:lumMod val="75000"/>
                    <a:lumOff val="25000"/>
                  </a:schemeClr>
                </a:solidFill>
              </a:rPr>
              <a:t>Measures six sub scores</a:t>
            </a:r>
          </a:p>
          <a:p>
            <a:pPr marL="0" indent="0">
              <a:buNone/>
            </a:pPr>
            <a:r>
              <a:rPr lang="en-US" dirty="0" smtClean="0">
                <a:solidFill>
                  <a:schemeClr val="tx1">
                    <a:lumMod val="75000"/>
                    <a:lumOff val="25000"/>
                  </a:schemeClr>
                </a:solidFill>
              </a:rPr>
              <a:t>PT: </a:t>
            </a:r>
          </a:p>
          <a:p>
            <a:pPr lvl="1"/>
            <a:r>
              <a:rPr lang="en-US" dirty="0" smtClean="0">
                <a:solidFill>
                  <a:schemeClr val="tx1">
                    <a:lumMod val="75000"/>
                    <a:lumOff val="25000"/>
                  </a:schemeClr>
                </a:solidFill>
              </a:rPr>
              <a:t>Analysis and Problem Solving (APS)</a:t>
            </a:r>
          </a:p>
          <a:p>
            <a:pPr lvl="1"/>
            <a:r>
              <a:rPr lang="en-US" dirty="0" smtClean="0">
                <a:solidFill>
                  <a:schemeClr val="tx1">
                    <a:lumMod val="75000"/>
                    <a:lumOff val="25000"/>
                  </a:schemeClr>
                </a:solidFill>
              </a:rPr>
              <a:t>Writing Effectiveness (WE)</a:t>
            </a:r>
          </a:p>
          <a:p>
            <a:pPr lvl="1"/>
            <a:r>
              <a:rPr lang="en-US" dirty="0" smtClean="0">
                <a:solidFill>
                  <a:schemeClr val="tx1">
                    <a:lumMod val="75000"/>
                    <a:lumOff val="25000"/>
                  </a:schemeClr>
                </a:solidFill>
              </a:rPr>
              <a:t>Writing Mechanics (WM)</a:t>
            </a:r>
          </a:p>
          <a:p>
            <a:pPr marL="57150" indent="0">
              <a:buNone/>
            </a:pPr>
            <a:r>
              <a:rPr lang="en-US" dirty="0" smtClean="0">
                <a:solidFill>
                  <a:schemeClr val="tx1">
                    <a:lumMod val="75000"/>
                    <a:lumOff val="25000"/>
                  </a:schemeClr>
                </a:solidFill>
              </a:rPr>
              <a:t>SRQ</a:t>
            </a:r>
          </a:p>
          <a:p>
            <a:pPr lvl="1"/>
            <a:r>
              <a:rPr lang="en-US" dirty="0" smtClean="0">
                <a:solidFill>
                  <a:schemeClr val="tx1">
                    <a:lumMod val="75000"/>
                    <a:lumOff val="25000"/>
                  </a:schemeClr>
                </a:solidFill>
              </a:rPr>
              <a:t>Critical Reading and Evaluation (CRE)</a:t>
            </a:r>
          </a:p>
          <a:p>
            <a:pPr lvl="1"/>
            <a:r>
              <a:rPr lang="en-US" dirty="0" smtClean="0">
                <a:solidFill>
                  <a:schemeClr val="tx1">
                    <a:lumMod val="75000"/>
                    <a:lumOff val="25000"/>
                  </a:schemeClr>
                </a:solidFill>
              </a:rPr>
              <a:t>Critique an Argument (CA)</a:t>
            </a:r>
          </a:p>
          <a:p>
            <a:pPr lvl="1"/>
            <a:r>
              <a:rPr lang="en-US" dirty="0" smtClean="0">
                <a:solidFill>
                  <a:schemeClr val="tx1">
                    <a:lumMod val="75000"/>
                    <a:lumOff val="25000"/>
                  </a:schemeClr>
                </a:solidFill>
              </a:rPr>
              <a:t>Scientific and Quantitative Reasoning (SRQ)</a:t>
            </a:r>
          </a:p>
          <a:p>
            <a:pPr marL="457200" lvl="1" indent="0">
              <a:buNone/>
            </a:pPr>
            <a:endParaRPr lang="en-US" dirty="0">
              <a:solidFill>
                <a:schemeClr val="tx1">
                  <a:lumMod val="75000"/>
                  <a:lumOff val="25000"/>
                </a:schemeClr>
              </a:solidFill>
            </a:endParaRPr>
          </a:p>
        </p:txBody>
      </p:sp>
      <p:pic>
        <p:nvPicPr>
          <p:cNvPr id="6" name="Picture 2" descr="\\CAE-FS01\common\CAE Branding and Design\CAE Brand Collateral\Powerpoint Slides\cae-white-tran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599521"/>
            <a:ext cx="399245" cy="21559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AE-FS01\common\CAE Logos and Templates\CAE logos\PNG - uppercase\CAE_logo_cap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248400"/>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971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Important Milestones and Activities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Online test </a:t>
            </a:r>
            <a:r>
              <a:rPr lang="en-US" dirty="0"/>
              <a:t>platform will be </a:t>
            </a:r>
            <a:r>
              <a:rPr lang="en-US" dirty="0" smtClean="0"/>
              <a:t>refitted </a:t>
            </a:r>
            <a:r>
              <a:rPr lang="en-US" dirty="0"/>
              <a:t>and translated into one </a:t>
            </a:r>
            <a:r>
              <a:rPr lang="en-US" dirty="0" smtClean="0"/>
              <a:t>language per </a:t>
            </a:r>
            <a:r>
              <a:rPr lang="en-US" dirty="0"/>
              <a:t>country/association</a:t>
            </a:r>
          </a:p>
          <a:p>
            <a:r>
              <a:rPr lang="en-US" dirty="0"/>
              <a:t>Translation of all test materials and scoring rubrics </a:t>
            </a:r>
            <a:endParaRPr lang="en-US" dirty="0" smtClean="0"/>
          </a:p>
          <a:p>
            <a:r>
              <a:rPr lang="en-US" dirty="0" smtClean="0"/>
              <a:t>Administrative </a:t>
            </a:r>
            <a:r>
              <a:rPr lang="en-US" dirty="0"/>
              <a:t>instructions and guides provided to member teams</a:t>
            </a:r>
          </a:p>
          <a:p>
            <a:r>
              <a:rPr lang="en-US" dirty="0"/>
              <a:t>Cognitive labs performed with CAE oversight</a:t>
            </a:r>
          </a:p>
          <a:p>
            <a:r>
              <a:rPr lang="en-US" dirty="0"/>
              <a:t>Exemplary best practices, communications materials, training and logistics </a:t>
            </a:r>
            <a:r>
              <a:rPr lang="en-US" dirty="0" smtClean="0"/>
              <a:t>guidance provided</a:t>
            </a:r>
            <a:endParaRPr lang="en-US" dirty="0"/>
          </a:p>
          <a:p>
            <a:r>
              <a:rPr lang="en-US" dirty="0"/>
              <a:t>Student recruitment with CAE support</a:t>
            </a:r>
          </a:p>
          <a:p>
            <a:r>
              <a:rPr lang="en-US" dirty="0"/>
              <a:t>Test administration using secure online testing platform</a:t>
            </a:r>
          </a:p>
          <a:p>
            <a:r>
              <a:rPr lang="en-US" dirty="0"/>
              <a:t>Program-wide in-person training of Lead Scorers by CAE</a:t>
            </a:r>
          </a:p>
          <a:p>
            <a:r>
              <a:rPr lang="en-US" dirty="0"/>
              <a:t>Scoring by member scorers using CAE’s secure online scoring platform</a:t>
            </a:r>
          </a:p>
          <a:p>
            <a:r>
              <a:rPr lang="en-US" dirty="0"/>
              <a:t>CAE review and analysis of data followed by preparation of member reports</a:t>
            </a:r>
          </a:p>
          <a:p>
            <a:r>
              <a:rPr lang="en-US" dirty="0"/>
              <a:t>Individual student reports and secure badges/</a:t>
            </a:r>
            <a:r>
              <a:rPr lang="en-US" dirty="0" err="1"/>
              <a:t>certicates</a:t>
            </a:r>
            <a:r>
              <a:rPr lang="en-US" dirty="0"/>
              <a:t> prepared and distributed by </a:t>
            </a:r>
            <a:r>
              <a:rPr lang="en-US" dirty="0" smtClean="0"/>
              <a:t>CAE and/or </a:t>
            </a:r>
            <a:r>
              <a:rPr lang="en-US" dirty="0"/>
              <a:t>member</a:t>
            </a:r>
            <a:endParaRPr lang="en-US" dirty="0"/>
          </a:p>
        </p:txBody>
      </p:sp>
      <p:pic>
        <p:nvPicPr>
          <p:cNvPr id="4" name="Picture 2" descr="\\CAE-FS01\common\CAE Logos and Templates\CAE logos\PNG - uppercase\CAE_logo_cap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6248400"/>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67966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Translation and Adaptation Overview</a:t>
            </a:r>
            <a:endParaRPr lang="en-US" dirty="0"/>
          </a:p>
        </p:txBody>
      </p:sp>
      <p:sp>
        <p:nvSpPr>
          <p:cNvPr id="3" name="Content Placeholder 2"/>
          <p:cNvSpPr>
            <a:spLocks noGrp="1"/>
          </p:cNvSpPr>
          <p:nvPr>
            <p:ph idx="1"/>
          </p:nvPr>
        </p:nvSpPr>
        <p:spPr/>
        <p:txBody>
          <a:bodyPr/>
          <a:lstStyle/>
          <a:p>
            <a:pPr marL="514350" indent="-514350">
              <a:buAutoNum type="arabicPeriod"/>
            </a:pPr>
            <a:r>
              <a:rPr lang="en-US" dirty="0" smtClean="0"/>
              <a:t>Translatability overview</a:t>
            </a:r>
          </a:p>
          <a:p>
            <a:pPr marL="514350" indent="-514350">
              <a:buAutoNum type="arabicPeriod"/>
            </a:pPr>
            <a:r>
              <a:rPr lang="en-US" dirty="0" smtClean="0"/>
              <a:t>Double translation and adaptation</a:t>
            </a:r>
          </a:p>
          <a:p>
            <a:pPr marL="514350" indent="-514350">
              <a:buAutoNum type="arabicPeriod"/>
            </a:pPr>
            <a:r>
              <a:rPr lang="en-US" dirty="0" smtClean="0"/>
              <a:t>Member team review</a:t>
            </a:r>
          </a:p>
          <a:p>
            <a:pPr marL="514350" indent="-514350">
              <a:buAutoNum type="arabicPeriod"/>
            </a:pPr>
            <a:r>
              <a:rPr lang="en-US" dirty="0" smtClean="0"/>
              <a:t>Focused verification</a:t>
            </a:r>
          </a:p>
          <a:p>
            <a:pPr marL="514350" indent="-514350">
              <a:buAutoNum type="arabicPeriod"/>
            </a:pPr>
            <a:r>
              <a:rPr lang="en-US" dirty="0" smtClean="0"/>
              <a:t>Cognitive labs</a:t>
            </a:r>
            <a:endParaRPr lang="en-US" dirty="0"/>
          </a:p>
        </p:txBody>
      </p:sp>
      <p:pic>
        <p:nvPicPr>
          <p:cNvPr id="4" name="Picture 2" descr="\\CAE-FS01\common\CAE Logos and Templates\CAE logos\PNG - uppercase\CAE_logo_cap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6248400"/>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8062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95600"/>
            <a:ext cx="8077200" cy="1362075"/>
          </a:xfrm>
        </p:spPr>
        <p:txBody>
          <a:bodyPr>
            <a:normAutofit fontScale="90000"/>
          </a:bodyPr>
          <a:lstStyle/>
          <a:p>
            <a:r>
              <a:rPr lang="en-US" dirty="0" smtClean="0">
                <a:solidFill>
                  <a:schemeClr val="tx1">
                    <a:lumMod val="75000"/>
                    <a:lumOff val="25000"/>
                  </a:schemeClr>
                </a:solidFill>
              </a:rPr>
              <a:t>Example use cases for </a:t>
            </a:r>
            <a:br>
              <a:rPr lang="en-US" dirty="0" smtClean="0">
                <a:solidFill>
                  <a:schemeClr val="tx1">
                    <a:lumMod val="75000"/>
                    <a:lumOff val="25000"/>
                  </a:schemeClr>
                </a:solidFill>
              </a:rPr>
            </a:br>
            <a:r>
              <a:rPr lang="en-US" dirty="0" smtClean="0">
                <a:solidFill>
                  <a:schemeClr val="tx1">
                    <a:lumMod val="75000"/>
                    <a:lumOff val="25000"/>
                  </a:schemeClr>
                </a:solidFill>
              </a:rPr>
              <a:t>CLA+ international</a:t>
            </a:r>
            <a:br>
              <a:rPr lang="en-US" dirty="0" smtClean="0">
                <a:solidFill>
                  <a:schemeClr val="tx1">
                    <a:lumMod val="75000"/>
                    <a:lumOff val="25000"/>
                  </a:schemeClr>
                </a:solidFill>
              </a:rPr>
            </a:br>
            <a:endParaRPr lang="en-US" sz="2400" dirty="0">
              <a:solidFill>
                <a:schemeClr val="tx1">
                  <a:lumMod val="75000"/>
                  <a:lumOff val="25000"/>
                </a:schemeClr>
              </a:solidFill>
            </a:endParaRPr>
          </a:p>
        </p:txBody>
      </p:sp>
      <p:pic>
        <p:nvPicPr>
          <p:cNvPr id="6" name="Picture 2" descr="\\CAE-FS01\common\CAE Logos and Templates\CAE logos\PNG - uppercase\CAE_logo_cap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6201217"/>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35279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0" indent="0">
              <a:buNone/>
            </a:pPr>
            <a:r>
              <a:rPr lang="en-US" b="1" dirty="0" smtClean="0">
                <a:solidFill>
                  <a:schemeClr val="tx1">
                    <a:lumMod val="75000"/>
                    <a:lumOff val="25000"/>
                  </a:schemeClr>
                </a:solidFill>
              </a:rPr>
              <a:t>Institutions, consortia, and ministries use </a:t>
            </a:r>
          </a:p>
          <a:p>
            <a:pPr marL="0" indent="0">
              <a:buNone/>
            </a:pPr>
            <a:r>
              <a:rPr lang="en-US" b="1" dirty="0" smtClean="0">
                <a:solidFill>
                  <a:schemeClr val="tx1">
                    <a:lumMod val="75000"/>
                    <a:lumOff val="25000"/>
                  </a:schemeClr>
                </a:solidFill>
              </a:rPr>
              <a:t>CLA</a:t>
            </a:r>
            <a:r>
              <a:rPr lang="en-US" b="1" dirty="0">
                <a:solidFill>
                  <a:schemeClr val="tx1">
                    <a:lumMod val="75000"/>
                    <a:lumOff val="25000"/>
                  </a:schemeClr>
                </a:solidFill>
              </a:rPr>
              <a:t>+ </a:t>
            </a:r>
            <a:r>
              <a:rPr lang="en-US" b="1" dirty="0" smtClean="0">
                <a:solidFill>
                  <a:schemeClr val="tx1">
                    <a:lumMod val="75000"/>
                    <a:lumOff val="25000"/>
                  </a:schemeClr>
                </a:solidFill>
              </a:rPr>
              <a:t>International to</a:t>
            </a:r>
            <a:r>
              <a:rPr lang="en-US" b="1" dirty="0">
                <a:solidFill>
                  <a:schemeClr val="tx1">
                    <a:lumMod val="75000"/>
                    <a:lumOff val="25000"/>
                  </a:schemeClr>
                </a:solidFill>
              </a:rPr>
              <a:t>: </a:t>
            </a:r>
            <a:endParaRPr lang="en-US" dirty="0">
              <a:solidFill>
                <a:schemeClr val="tx1">
                  <a:lumMod val="75000"/>
                  <a:lumOff val="25000"/>
                </a:schemeClr>
              </a:solidFill>
            </a:endParaRPr>
          </a:p>
          <a:p>
            <a:r>
              <a:rPr lang="en-US" dirty="0">
                <a:solidFill>
                  <a:schemeClr val="tx1">
                    <a:lumMod val="75000"/>
                    <a:lumOff val="25000"/>
                  </a:schemeClr>
                </a:solidFill>
              </a:rPr>
              <a:t>Estimate institutional and individual </a:t>
            </a:r>
            <a:r>
              <a:rPr lang="en-US" dirty="0" smtClean="0">
                <a:solidFill>
                  <a:schemeClr val="tx1">
                    <a:lumMod val="75000"/>
                    <a:lumOff val="25000"/>
                  </a:schemeClr>
                </a:solidFill>
              </a:rPr>
              <a:t>student learning gains in </a:t>
            </a:r>
            <a:r>
              <a:rPr lang="en-US" dirty="0">
                <a:solidFill>
                  <a:schemeClr val="tx1">
                    <a:lumMod val="75000"/>
                    <a:lumOff val="25000"/>
                  </a:schemeClr>
                </a:solidFill>
              </a:rPr>
              <a:t>critical-thinking </a:t>
            </a:r>
            <a:r>
              <a:rPr lang="en-US" dirty="0" smtClean="0">
                <a:solidFill>
                  <a:schemeClr val="tx1">
                    <a:lumMod val="75000"/>
                    <a:lumOff val="25000"/>
                  </a:schemeClr>
                </a:solidFill>
              </a:rPr>
              <a:t>and written communication</a:t>
            </a:r>
            <a:endParaRPr lang="en-US" dirty="0">
              <a:solidFill>
                <a:schemeClr val="tx1">
                  <a:lumMod val="75000"/>
                  <a:lumOff val="25000"/>
                </a:schemeClr>
              </a:solidFill>
            </a:endParaRPr>
          </a:p>
          <a:p>
            <a:r>
              <a:rPr lang="en-US" dirty="0">
                <a:solidFill>
                  <a:schemeClr val="tx1">
                    <a:lumMod val="75000"/>
                    <a:lumOff val="25000"/>
                  </a:schemeClr>
                </a:solidFill>
              </a:rPr>
              <a:t>Research the efficacy of general education programs and curriculum changes</a:t>
            </a:r>
          </a:p>
          <a:p>
            <a:r>
              <a:rPr lang="en-US" dirty="0">
                <a:solidFill>
                  <a:schemeClr val="tx1">
                    <a:lumMod val="75000"/>
                    <a:lumOff val="25000"/>
                  </a:schemeClr>
                </a:solidFill>
              </a:rPr>
              <a:t>Demonstrate individual, </a:t>
            </a:r>
            <a:r>
              <a:rPr lang="en-US" dirty="0" smtClean="0">
                <a:solidFill>
                  <a:schemeClr val="tx1">
                    <a:lumMod val="75000"/>
                    <a:lumOff val="25000"/>
                  </a:schemeClr>
                </a:solidFill>
              </a:rPr>
              <a:t>class, </a:t>
            </a:r>
            <a:r>
              <a:rPr lang="en-US" dirty="0">
                <a:solidFill>
                  <a:schemeClr val="tx1">
                    <a:lumMod val="75000"/>
                    <a:lumOff val="25000"/>
                  </a:schemeClr>
                </a:solidFill>
              </a:rPr>
              <a:t>and institutional proficiency </a:t>
            </a:r>
          </a:p>
          <a:p>
            <a:endParaRPr lang="en-US" dirty="0">
              <a:solidFill>
                <a:schemeClr val="tx1">
                  <a:lumMod val="75000"/>
                  <a:lumOff val="25000"/>
                </a:schemeClr>
              </a:solidFill>
            </a:endParaRPr>
          </a:p>
        </p:txBody>
      </p:sp>
      <p:pic>
        <p:nvPicPr>
          <p:cNvPr id="5" name="Picture 4" descr="\\CAE-FS01\common\CAE Test Program Identity\Logos\cla_white_transparent_100.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611838"/>
            <a:ext cx="381000" cy="1905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5848" y="381000"/>
            <a:ext cx="1825752" cy="914400"/>
          </a:xfrm>
          <a:prstGeom prst="rect">
            <a:avLst/>
          </a:prstGeom>
        </p:spPr>
      </p:pic>
      <p:pic>
        <p:nvPicPr>
          <p:cNvPr id="6" name="Picture 2" descr="\\CAE-FS01\common\CAE Logos and Templates\CAE logos\PNG - uppercase\CAE_logo_caps.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 y="6201217"/>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52624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874837"/>
            <a:ext cx="8229600" cy="4525963"/>
          </a:xfrm>
        </p:spPr>
        <p:txBody>
          <a:bodyPr>
            <a:normAutofit/>
          </a:bodyPr>
          <a:lstStyle/>
          <a:p>
            <a:pPr marL="0" indent="0">
              <a:buNone/>
            </a:pPr>
            <a:r>
              <a:rPr lang="en-US" b="1" dirty="0" smtClean="0">
                <a:solidFill>
                  <a:schemeClr val="tx1">
                    <a:lumMod val="75000"/>
                    <a:lumOff val="25000"/>
                  </a:schemeClr>
                </a:solidFill>
              </a:rPr>
              <a:t>ANVUR TECO Testing</a:t>
            </a:r>
          </a:p>
          <a:p>
            <a:r>
              <a:rPr lang="en-US" dirty="0" smtClean="0">
                <a:solidFill>
                  <a:schemeClr val="tx1">
                    <a:lumMod val="75000"/>
                    <a:lumOff val="25000"/>
                  </a:schemeClr>
                </a:solidFill>
              </a:rPr>
              <a:t>Legal mandate to evaluate learning outcomes </a:t>
            </a:r>
          </a:p>
          <a:p>
            <a:r>
              <a:rPr lang="en-US" dirty="0" smtClean="0">
                <a:solidFill>
                  <a:schemeClr val="tx1">
                    <a:lumMod val="75000"/>
                    <a:lumOff val="25000"/>
                  </a:schemeClr>
                </a:solidFill>
              </a:rPr>
              <a:t>Translated and adapted CLA+ to Italian in 2013 and 2015</a:t>
            </a:r>
          </a:p>
          <a:p>
            <a:r>
              <a:rPr lang="en-US" dirty="0" smtClean="0">
                <a:solidFill>
                  <a:schemeClr val="tx1">
                    <a:lumMod val="75000"/>
                    <a:lumOff val="25000"/>
                  </a:schemeClr>
                </a:solidFill>
              </a:rPr>
              <a:t>Assessed over 11,000 exiting students across 23 universities</a:t>
            </a:r>
            <a:endParaRPr lang="en-US" dirty="0">
              <a:solidFill>
                <a:schemeClr val="tx1">
                  <a:lumMod val="75000"/>
                  <a:lumOff val="25000"/>
                </a:schemeClr>
              </a:solidFill>
            </a:endParaRPr>
          </a:p>
          <a:p>
            <a:pPr marL="0" indent="0">
              <a:buNone/>
            </a:pPr>
            <a:endParaRPr lang="en-US" sz="1700" dirty="0" smtClean="0">
              <a:solidFill>
                <a:schemeClr val="tx1">
                  <a:lumMod val="75000"/>
                  <a:lumOff val="25000"/>
                </a:schemeClr>
              </a:solidFill>
            </a:endParaRPr>
          </a:p>
          <a:p>
            <a:pPr marL="0" indent="0">
              <a:buNone/>
            </a:pPr>
            <a:r>
              <a:rPr lang="en-US" sz="1400" dirty="0"/>
              <a:t>Zahner, D., &amp; Ciolfi, A. (2018). International Comparison of a Performance-Based Assessment in Higher Education. </a:t>
            </a:r>
            <a:r>
              <a:rPr lang="en-US" sz="1400" dirty="0" smtClean="0"/>
              <a:t>In O. Troitschanskaia (Ed.), </a:t>
            </a:r>
            <a:r>
              <a:rPr lang="en-US" sz="1400" i="1" dirty="0"/>
              <a:t>Assessment of Learning Outcomes in higher education – Cross-national comparisons and perspectives. </a:t>
            </a:r>
            <a:r>
              <a:rPr lang="en-US" sz="1400" dirty="0" smtClean="0"/>
              <a:t>(pp. 215-244). New York, NY: Springer</a:t>
            </a:r>
            <a:r>
              <a:rPr lang="en-US" sz="1400" dirty="0"/>
              <a:t>. </a:t>
            </a:r>
          </a:p>
        </p:txBody>
      </p:sp>
      <p:pic>
        <p:nvPicPr>
          <p:cNvPr id="6" name="Picture 4" descr="\\CAE-FS01\common\CAE Test Program Identity\Logos\cla_white_transparent_100.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611838"/>
            <a:ext cx="381000" cy="190500"/>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C:\Users\KSinger\Desktop\ANVUR-1024x288.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4600" y="203102"/>
            <a:ext cx="4967459" cy="139709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42" y="0"/>
            <a:ext cx="1825752" cy="914400"/>
          </a:xfrm>
          <a:prstGeom prst="rect">
            <a:avLst/>
          </a:prstGeom>
        </p:spPr>
      </p:pic>
      <p:pic>
        <p:nvPicPr>
          <p:cNvPr id="8" name="Picture 2" descr="\\CAE-FS01\common\CAE Logos and Templates\CAE logos\PNG - uppercase\CAE_logo_caps.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6200" y="6306095"/>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29139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00200"/>
            <a:ext cx="8915399" cy="4876800"/>
          </a:xfrm>
        </p:spPr>
        <p:txBody>
          <a:bodyPr>
            <a:normAutofit fontScale="92500"/>
          </a:bodyPr>
          <a:lstStyle/>
          <a:p>
            <a:pPr marL="0" indent="0">
              <a:buNone/>
            </a:pPr>
            <a:r>
              <a:rPr lang="en-US" b="1" dirty="0" smtClean="0">
                <a:solidFill>
                  <a:schemeClr val="tx1">
                    <a:lumMod val="75000"/>
                    <a:lumOff val="25000"/>
                  </a:schemeClr>
                </a:solidFill>
              </a:rPr>
              <a:t>England</a:t>
            </a:r>
          </a:p>
          <a:p>
            <a:r>
              <a:rPr lang="en-US" sz="3000" dirty="0" smtClean="0">
                <a:solidFill>
                  <a:schemeClr val="tx1">
                    <a:lumMod val="75000"/>
                    <a:lumOff val="25000"/>
                  </a:schemeClr>
                </a:solidFill>
              </a:rPr>
              <a:t>HEFCE funded pilot project to measure Learning Gains in universities across England</a:t>
            </a:r>
          </a:p>
          <a:p>
            <a:r>
              <a:rPr lang="en-US" sz="3000" dirty="0" smtClean="0">
                <a:solidFill>
                  <a:schemeClr val="tx1">
                    <a:lumMod val="75000"/>
                    <a:lumOff val="25000"/>
                  </a:schemeClr>
                </a:solidFill>
              </a:rPr>
              <a:t>Birmingham City University is leading a consortium of 4 partners (Coventry University, Liverpool John </a:t>
            </a:r>
            <a:r>
              <a:rPr lang="en-US" sz="3000" dirty="0" err="1" smtClean="0">
                <a:solidFill>
                  <a:schemeClr val="tx1">
                    <a:lumMod val="75000"/>
                    <a:lumOff val="25000"/>
                  </a:schemeClr>
                </a:solidFill>
              </a:rPr>
              <a:t>Moores</a:t>
            </a:r>
            <a:r>
              <a:rPr lang="en-US" sz="3000" dirty="0" smtClean="0">
                <a:solidFill>
                  <a:schemeClr val="tx1">
                    <a:lumMod val="75000"/>
                    <a:lumOff val="25000"/>
                  </a:schemeClr>
                </a:solidFill>
              </a:rPr>
              <a:t> University, Staffordshire University)</a:t>
            </a:r>
          </a:p>
          <a:p>
            <a:r>
              <a:rPr lang="en-US" sz="3000" dirty="0" smtClean="0">
                <a:solidFill>
                  <a:schemeClr val="tx1">
                    <a:lumMod val="75000"/>
                    <a:lumOff val="25000"/>
                  </a:schemeClr>
                </a:solidFill>
              </a:rPr>
              <a:t>University of Reading is participating independently, but collaborating with the BCU consortium</a:t>
            </a:r>
          </a:p>
          <a:p>
            <a:r>
              <a:rPr lang="en-US" sz="3000" dirty="0" smtClean="0">
                <a:solidFill>
                  <a:schemeClr val="tx1">
                    <a:lumMod val="75000"/>
                    <a:lumOff val="25000"/>
                  </a:schemeClr>
                </a:solidFill>
              </a:rPr>
              <a:t>Adapted testing platform and test items to British English</a:t>
            </a:r>
          </a:p>
          <a:p>
            <a:r>
              <a:rPr lang="en-US" sz="3000" dirty="0" smtClean="0">
                <a:solidFill>
                  <a:schemeClr val="tx1">
                    <a:lumMod val="75000"/>
                    <a:lumOff val="25000"/>
                  </a:schemeClr>
                </a:solidFill>
              </a:rPr>
              <a:t>Longitudinal and Cross-sectional testing model</a:t>
            </a:r>
          </a:p>
          <a:p>
            <a:endParaRPr lang="en-US" b="1" dirty="0">
              <a:solidFill>
                <a:schemeClr val="tx1">
                  <a:lumMod val="75000"/>
                  <a:lumOff val="25000"/>
                </a:schemeClr>
              </a:solidFill>
              <a:latin typeface="AkkuratStd Light" pitchFamily="34" charset="0"/>
            </a:endParaRPr>
          </a:p>
          <a:p>
            <a:endParaRPr lang="en-US" dirty="0">
              <a:solidFill>
                <a:schemeClr val="tx1">
                  <a:lumMod val="75000"/>
                  <a:lumOff val="25000"/>
                </a:schemeClr>
              </a:solidFill>
            </a:endParaRPr>
          </a:p>
        </p:txBody>
      </p:sp>
      <p:pic>
        <p:nvPicPr>
          <p:cNvPr id="6" name="Picture 4" descr="\\CAE-FS01\common\CAE Test Program Identity\Logos\cla_white_transparent_100.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611838"/>
            <a:ext cx="381000" cy="1905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C:\Users\KSinger\Desktop\Birmingham_City_University_logo_with_white_tiger.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317543"/>
            <a:ext cx="1228725" cy="122872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42" y="15557"/>
            <a:ext cx="1825752" cy="914400"/>
          </a:xfrm>
          <a:prstGeom prst="rect">
            <a:avLst/>
          </a:prstGeom>
        </p:spPr>
      </p:pic>
      <p:pic>
        <p:nvPicPr>
          <p:cNvPr id="1026" name="Picture 2" descr="University of Readi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63138" y="1231943"/>
            <a:ext cx="1951862" cy="673057"/>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4" descr="Liverpool John Moores University log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Liverpool John Moores University logo"/>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8" descr="Liverpool John Moores University logo"/>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AutoShape 10" descr="Liverpool John Moores University logo"/>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AutoShape 12" descr="Liverpool John Moores University logo"/>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AutoShape 14" descr="Liverpool John Moores University logo"/>
          <p:cNvSpPr>
            <a:spLocks noChangeAspect="1" noChangeArrowheads="1"/>
          </p:cNvSpPr>
          <p:nvPr/>
        </p:nvSpPr>
        <p:spPr bwMode="auto">
          <a:xfrm>
            <a:off x="917575" y="617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AutoShape 16" descr="Liverpool John Moores University logo"/>
          <p:cNvSpPr>
            <a:spLocks noChangeAspect="1" noChangeArrowheads="1"/>
          </p:cNvSpPr>
          <p:nvPr/>
        </p:nvSpPr>
        <p:spPr bwMode="auto">
          <a:xfrm>
            <a:off x="1069975" y="769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42" name="Picture 18" descr="The new logo for Liverpool John Moores University from 2013.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14725" y="317543"/>
            <a:ext cx="2381250" cy="685800"/>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Staffordshire University"/>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95975" y="322304"/>
            <a:ext cx="1152525" cy="1219201"/>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Coventry University logo.sv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105650" y="317543"/>
            <a:ext cx="1428750" cy="981076"/>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CAE-FS01\common\CAE Logos and Templates\CAE logos\PNG - uppercase\CAE_logo_caps.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8229600" y="6382295"/>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79990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www.udg.mx/sites/default/files/udg_shiel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3600" y="46037"/>
            <a:ext cx="2495550" cy="243045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457200" y="1646237"/>
            <a:ext cx="8229600" cy="4525963"/>
          </a:xfrm>
        </p:spPr>
        <p:txBody>
          <a:bodyPr>
            <a:normAutofit/>
          </a:bodyPr>
          <a:lstStyle/>
          <a:p>
            <a:pPr marL="0" indent="0">
              <a:buNone/>
            </a:pPr>
            <a:r>
              <a:rPr lang="en-US" b="1" dirty="0">
                <a:solidFill>
                  <a:schemeClr val="tx1">
                    <a:lumMod val="75000"/>
                    <a:lumOff val="25000"/>
                  </a:schemeClr>
                </a:solidFill>
              </a:rPr>
              <a:t>Universidad de </a:t>
            </a:r>
            <a:r>
              <a:rPr lang="en-US" b="1" dirty="0" smtClean="0">
                <a:solidFill>
                  <a:schemeClr val="tx1">
                    <a:lumMod val="75000"/>
                    <a:lumOff val="25000"/>
                  </a:schemeClr>
                </a:solidFill>
              </a:rPr>
              <a:t>Guadalajara</a:t>
            </a:r>
          </a:p>
          <a:p>
            <a:r>
              <a:rPr lang="en-US" dirty="0" smtClean="0">
                <a:solidFill>
                  <a:schemeClr val="tx1">
                    <a:lumMod val="75000"/>
                    <a:lumOff val="25000"/>
                  </a:schemeClr>
                </a:solidFill>
              </a:rPr>
              <a:t>Translation and Adaptation of CLA+ to Spanish</a:t>
            </a:r>
            <a:endParaRPr lang="en-US" dirty="0">
              <a:solidFill>
                <a:schemeClr val="tx1">
                  <a:lumMod val="75000"/>
                  <a:lumOff val="25000"/>
                </a:schemeClr>
              </a:solidFill>
            </a:endParaRPr>
          </a:p>
          <a:p>
            <a:r>
              <a:rPr lang="en-US" dirty="0">
                <a:solidFill>
                  <a:schemeClr val="tx1">
                    <a:lumMod val="75000"/>
                    <a:lumOff val="25000"/>
                  </a:schemeClr>
                </a:solidFill>
              </a:rPr>
              <a:t>Assessment of learning outcomes for over </a:t>
            </a:r>
            <a:r>
              <a:rPr lang="en-US" dirty="0" smtClean="0">
                <a:solidFill>
                  <a:schemeClr val="tx1">
                    <a:lumMod val="75000"/>
                    <a:lumOff val="25000"/>
                  </a:schemeClr>
                </a:solidFill>
              </a:rPr>
              <a:t>6,000 </a:t>
            </a:r>
            <a:r>
              <a:rPr lang="en-US" dirty="0">
                <a:solidFill>
                  <a:schemeClr val="tx1">
                    <a:lumMod val="75000"/>
                    <a:lumOff val="25000"/>
                  </a:schemeClr>
                </a:solidFill>
              </a:rPr>
              <a:t>students across 55 bachelors degree </a:t>
            </a:r>
            <a:r>
              <a:rPr lang="en-US" dirty="0" smtClean="0">
                <a:solidFill>
                  <a:schemeClr val="tx1">
                    <a:lumMod val="75000"/>
                    <a:lumOff val="25000"/>
                  </a:schemeClr>
                </a:solidFill>
              </a:rPr>
              <a:t>programs</a:t>
            </a:r>
          </a:p>
          <a:p>
            <a:r>
              <a:rPr lang="en-US" dirty="0" smtClean="0">
                <a:solidFill>
                  <a:schemeClr val="tx1">
                    <a:lumMod val="75000"/>
                    <a:lumOff val="25000"/>
                  </a:schemeClr>
                </a:solidFill>
              </a:rPr>
              <a:t>Longitudinal and Cross-sectional</a:t>
            </a:r>
          </a:p>
          <a:p>
            <a:r>
              <a:rPr lang="en-US" dirty="0" smtClean="0">
                <a:solidFill>
                  <a:schemeClr val="tx1">
                    <a:lumMod val="75000"/>
                    <a:lumOff val="25000"/>
                  </a:schemeClr>
                </a:solidFill>
              </a:rPr>
              <a:t>Control Group (completed both EGEL and CLA+)</a:t>
            </a:r>
            <a:endParaRPr lang="en-US" dirty="0">
              <a:solidFill>
                <a:schemeClr val="tx1">
                  <a:lumMod val="75000"/>
                  <a:lumOff val="25000"/>
                </a:schemeClr>
              </a:solidFill>
            </a:endParaRPr>
          </a:p>
        </p:txBody>
      </p:sp>
      <p:pic>
        <p:nvPicPr>
          <p:cNvPr id="6" name="Picture 4" descr="\\CAE-FS01\common\CAE Test Program Identity\Logos\cla_white_transparent_10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2400" y="6611838"/>
            <a:ext cx="381000" cy="1905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8100" y="0"/>
            <a:ext cx="1825752" cy="914400"/>
          </a:xfrm>
          <a:prstGeom prst="rect">
            <a:avLst/>
          </a:prstGeom>
        </p:spPr>
      </p:pic>
      <p:pic>
        <p:nvPicPr>
          <p:cNvPr id="8" name="Picture 2" descr="\\CAE-FS01\common\CAE Logos and Templates\CAE logos\PNG - uppercase\CAE_logo_caps.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400" y="6229895"/>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02526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609600" y="1951037"/>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b="1" dirty="0" smtClean="0">
                <a:solidFill>
                  <a:schemeClr val="tx1">
                    <a:lumMod val="75000"/>
                    <a:lumOff val="25000"/>
                  </a:schemeClr>
                </a:solidFill>
              </a:rPr>
              <a:t>Akita International University </a:t>
            </a:r>
            <a:endParaRPr lang="en-US" dirty="0" smtClean="0">
              <a:solidFill>
                <a:schemeClr val="tx1">
                  <a:lumMod val="75000"/>
                  <a:lumOff val="25000"/>
                </a:schemeClr>
              </a:solidFill>
            </a:endParaRPr>
          </a:p>
          <a:p>
            <a:r>
              <a:rPr lang="en-US" dirty="0" smtClean="0">
                <a:solidFill>
                  <a:schemeClr val="tx1">
                    <a:lumMod val="75000"/>
                    <a:lumOff val="25000"/>
                  </a:schemeClr>
                </a:solidFill>
              </a:rPr>
              <a:t>Cross-sectional testing model</a:t>
            </a:r>
          </a:p>
          <a:p>
            <a:r>
              <a:rPr lang="en-US" dirty="0" smtClean="0">
                <a:solidFill>
                  <a:schemeClr val="tx1">
                    <a:lumMod val="75000"/>
                    <a:lumOff val="25000"/>
                  </a:schemeClr>
                </a:solidFill>
              </a:rPr>
              <a:t>Cohort 1: Incoming students during orientation</a:t>
            </a:r>
          </a:p>
          <a:p>
            <a:r>
              <a:rPr lang="en-US" dirty="0" smtClean="0">
                <a:solidFill>
                  <a:schemeClr val="tx1">
                    <a:lumMod val="75000"/>
                    <a:lumOff val="25000"/>
                  </a:schemeClr>
                </a:solidFill>
              </a:rPr>
              <a:t>Cohort 2: Exiting students approaching degree completion</a:t>
            </a:r>
          </a:p>
          <a:p>
            <a:endParaRPr lang="en-US" dirty="0">
              <a:solidFill>
                <a:schemeClr val="tx1">
                  <a:lumMod val="75000"/>
                  <a:lumOff val="25000"/>
                </a:schemeClr>
              </a:solidFill>
            </a:endParaRPr>
          </a:p>
        </p:txBody>
      </p:sp>
      <p:pic>
        <p:nvPicPr>
          <p:cNvPr id="7" name="Picture 4" descr="https://encrypted-tbn0.gstatic.com/images?q=tbn:ANd9GcSnuGyfXaq-MPShNZfFsAUg3_lBATkzL8j-w1DwE0Vp4zz4wElOEJnhmXfj"/>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76200"/>
            <a:ext cx="2833772" cy="182304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CAE-FS01\common\CAE Test Program Identity\Logos\cla_white_transparent_10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2400" y="6611838"/>
            <a:ext cx="381000" cy="1905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386" y="0"/>
            <a:ext cx="1825752" cy="914400"/>
          </a:xfrm>
          <a:prstGeom prst="rect">
            <a:avLst/>
          </a:prstGeom>
        </p:spPr>
      </p:pic>
      <p:pic>
        <p:nvPicPr>
          <p:cNvPr id="11" name="Picture 2" descr="\\CAE-FS01\common\CAE Logos and Templates\CAE logos\PNG - uppercase\CAE_logo_caps.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28600" y="6201217"/>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598419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609600" y="2179637"/>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b="1" dirty="0" smtClean="0">
                <a:solidFill>
                  <a:schemeClr val="tx1">
                    <a:lumMod val="75000"/>
                    <a:lumOff val="25000"/>
                  </a:schemeClr>
                </a:solidFill>
              </a:rPr>
              <a:t>18 Universities in Finland </a:t>
            </a:r>
            <a:endParaRPr lang="en-US" dirty="0" smtClean="0">
              <a:solidFill>
                <a:schemeClr val="tx1">
                  <a:lumMod val="75000"/>
                  <a:lumOff val="25000"/>
                </a:schemeClr>
              </a:solidFill>
            </a:endParaRPr>
          </a:p>
          <a:p>
            <a:r>
              <a:rPr lang="en-US" dirty="0" smtClean="0">
                <a:solidFill>
                  <a:schemeClr val="tx1">
                    <a:lumMod val="75000"/>
                    <a:lumOff val="25000"/>
                  </a:schemeClr>
                </a:solidFill>
              </a:rPr>
              <a:t>Universities, applied sciences, art, and defense </a:t>
            </a:r>
          </a:p>
          <a:p>
            <a:r>
              <a:rPr lang="en-US" dirty="0" smtClean="0">
                <a:solidFill>
                  <a:schemeClr val="tx1">
                    <a:lumMod val="75000"/>
                    <a:lumOff val="25000"/>
                  </a:schemeClr>
                </a:solidFill>
              </a:rPr>
              <a:t>Cross-sectional testing model</a:t>
            </a:r>
          </a:p>
          <a:p>
            <a:r>
              <a:rPr lang="en-US" dirty="0" smtClean="0">
                <a:solidFill>
                  <a:schemeClr val="tx1">
                    <a:lumMod val="75000"/>
                    <a:lumOff val="25000"/>
                  </a:schemeClr>
                </a:solidFill>
              </a:rPr>
              <a:t>Spring 2019</a:t>
            </a:r>
            <a:endParaRPr lang="en-US" dirty="0">
              <a:solidFill>
                <a:schemeClr val="tx1">
                  <a:lumMod val="75000"/>
                  <a:lumOff val="25000"/>
                </a:schemeClr>
              </a:solidFill>
            </a:endParaRPr>
          </a:p>
        </p:txBody>
      </p:sp>
      <p:pic>
        <p:nvPicPr>
          <p:cNvPr id="9" name="Picture 4" descr="\\CAE-FS01\common\CAE Test Program Identity\Logos\cla_white_transparent_10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6611838"/>
            <a:ext cx="381000" cy="1905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86" y="0"/>
            <a:ext cx="1825752" cy="914400"/>
          </a:xfrm>
          <a:prstGeom prst="rect">
            <a:avLst/>
          </a:prstGeom>
        </p:spPr>
      </p:pic>
      <p:pic>
        <p:nvPicPr>
          <p:cNvPr id="11" name="Picture 2" descr="\\CAE-FS01\common\CAE Logos and Templates\CAE logos\PNG - uppercase\CAE_logo_caps.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28600" y="6201217"/>
            <a:ext cx="876300" cy="475705"/>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048000" y="31700"/>
            <a:ext cx="3124200" cy="1873300"/>
          </a:xfrm>
          <a:prstGeom prst="rect">
            <a:avLst/>
          </a:prstGeom>
        </p:spPr>
      </p:pic>
    </p:spTree>
    <p:extLst>
      <p:ext uri="{BB962C8B-B14F-4D97-AF65-F5344CB8AC3E}">
        <p14:creationId xmlns:p14="http://schemas.microsoft.com/office/powerpoint/2010/main" val="13729594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lumMod val="75000"/>
                    <a:lumOff val="25000"/>
                  </a:schemeClr>
                </a:solidFill>
              </a:rPr>
              <a:t>Overview</a:t>
            </a:r>
            <a:endParaRPr lang="en-US" dirty="0">
              <a:solidFill>
                <a:schemeClr val="tx1">
                  <a:lumMod val="75000"/>
                  <a:lumOff val="25000"/>
                </a:schemeClr>
              </a:solidFill>
            </a:endParaRPr>
          </a:p>
        </p:txBody>
      </p:sp>
      <p:sp>
        <p:nvSpPr>
          <p:cNvPr id="3" name="Content Placeholder 2"/>
          <p:cNvSpPr>
            <a:spLocks noGrp="1"/>
          </p:cNvSpPr>
          <p:nvPr>
            <p:ph idx="1"/>
          </p:nvPr>
        </p:nvSpPr>
        <p:spPr>
          <a:xfrm>
            <a:off x="666750" y="1600200"/>
            <a:ext cx="8324850" cy="4525963"/>
          </a:xfrm>
        </p:spPr>
        <p:txBody>
          <a:bodyPr>
            <a:normAutofit/>
          </a:bodyPr>
          <a:lstStyle/>
          <a:p>
            <a:r>
              <a:rPr lang="en-US" dirty="0" smtClean="0">
                <a:solidFill>
                  <a:schemeClr val="tx1">
                    <a:lumMod val="65000"/>
                    <a:lumOff val="35000"/>
                  </a:schemeClr>
                </a:solidFill>
              </a:rPr>
              <a:t>The focus on Generic Skills</a:t>
            </a:r>
          </a:p>
          <a:p>
            <a:r>
              <a:rPr lang="en-US" dirty="0">
                <a:solidFill>
                  <a:schemeClr val="tx1">
                    <a:lumMod val="65000"/>
                    <a:lumOff val="35000"/>
                  </a:schemeClr>
                </a:solidFill>
              </a:rPr>
              <a:t>Predictive </a:t>
            </a:r>
            <a:r>
              <a:rPr lang="en-US" dirty="0" smtClean="0">
                <a:solidFill>
                  <a:schemeClr val="tx1">
                    <a:lumMod val="65000"/>
                    <a:lumOff val="35000"/>
                  </a:schemeClr>
                </a:solidFill>
              </a:rPr>
              <a:t>Validity</a:t>
            </a:r>
          </a:p>
          <a:p>
            <a:r>
              <a:rPr lang="en-US" dirty="0" smtClean="0">
                <a:solidFill>
                  <a:schemeClr val="tx1">
                    <a:lumMod val="65000"/>
                    <a:lumOff val="35000"/>
                  </a:schemeClr>
                </a:solidFill>
              </a:rPr>
              <a:t>CLA+ International Example Use Cases</a:t>
            </a:r>
          </a:p>
          <a:p>
            <a:r>
              <a:rPr lang="en-US" dirty="0" smtClean="0">
                <a:solidFill>
                  <a:schemeClr val="tx1">
                    <a:lumMod val="65000"/>
                    <a:lumOff val="35000"/>
                  </a:schemeClr>
                </a:solidFill>
              </a:rPr>
              <a:t>Research &amp; Development</a:t>
            </a:r>
            <a:r>
              <a:rPr lang="en-US" dirty="0">
                <a:solidFill>
                  <a:schemeClr val="tx1">
                    <a:lumMod val="65000"/>
                    <a:lumOff val="35000"/>
                  </a:schemeClr>
                </a:solidFill>
              </a:rPr>
              <a:t>	</a:t>
            </a:r>
          </a:p>
        </p:txBody>
      </p:sp>
      <p:pic>
        <p:nvPicPr>
          <p:cNvPr id="5" name="Picture 2" descr="\\CAE-FS01\common\CAE Logos and Templates\CAE logos\PNG - uppercase\CAE_logo_cap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248400"/>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06957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895600"/>
            <a:ext cx="7772400" cy="1362075"/>
          </a:xfrm>
        </p:spPr>
        <p:txBody>
          <a:bodyPr/>
          <a:lstStyle/>
          <a:p>
            <a:r>
              <a:rPr lang="en-US" dirty="0" smtClean="0">
                <a:solidFill>
                  <a:schemeClr val="tx1">
                    <a:lumMod val="75000"/>
                    <a:lumOff val="25000"/>
                  </a:schemeClr>
                </a:solidFill>
              </a:rPr>
              <a:t>Future research</a:t>
            </a:r>
            <a:br>
              <a:rPr lang="en-US" dirty="0" smtClean="0">
                <a:solidFill>
                  <a:schemeClr val="tx1">
                    <a:lumMod val="75000"/>
                    <a:lumOff val="25000"/>
                  </a:schemeClr>
                </a:solidFill>
              </a:rPr>
            </a:br>
            <a:endParaRPr lang="en-US" sz="2400" dirty="0">
              <a:solidFill>
                <a:schemeClr val="tx1">
                  <a:lumMod val="75000"/>
                  <a:lumOff val="25000"/>
                </a:schemeClr>
              </a:solidFill>
            </a:endParaRPr>
          </a:p>
        </p:txBody>
      </p:sp>
      <p:pic>
        <p:nvPicPr>
          <p:cNvPr id="6" name="Picture 2" descr="\\CAE-FS01\common\CAE Logos and Templates\CAE logos\PNG - uppercase\CAE_logo_cap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6201217"/>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237289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lumMod val="75000"/>
                    <a:lumOff val="25000"/>
                  </a:schemeClr>
                </a:solidFill>
              </a:rPr>
              <a:t>Future Research &amp; Development</a:t>
            </a:r>
            <a:endParaRPr lang="en-US" dirty="0">
              <a:solidFill>
                <a:schemeClr val="tx1">
                  <a:lumMod val="75000"/>
                  <a:lumOff val="25000"/>
                </a:schemeClr>
              </a:solidFill>
            </a:endParaRPr>
          </a:p>
        </p:txBody>
      </p:sp>
      <p:sp>
        <p:nvSpPr>
          <p:cNvPr id="3" name="Content Placeholder 2"/>
          <p:cNvSpPr>
            <a:spLocks noGrp="1"/>
          </p:cNvSpPr>
          <p:nvPr>
            <p:ph idx="1"/>
          </p:nvPr>
        </p:nvSpPr>
        <p:spPr/>
        <p:txBody>
          <a:bodyPr>
            <a:normAutofit fontScale="92500" lnSpcReduction="20000"/>
          </a:bodyPr>
          <a:lstStyle/>
          <a:p>
            <a:r>
              <a:rPr lang="en-US" dirty="0" smtClean="0">
                <a:solidFill>
                  <a:schemeClr val="tx1">
                    <a:lumMod val="75000"/>
                    <a:lumOff val="25000"/>
                  </a:schemeClr>
                </a:solidFill>
              </a:rPr>
              <a:t>CLA+ Deconstructed</a:t>
            </a:r>
          </a:p>
          <a:p>
            <a:endParaRPr lang="en-US" dirty="0" smtClean="0">
              <a:solidFill>
                <a:schemeClr val="tx1">
                  <a:lumMod val="75000"/>
                  <a:lumOff val="25000"/>
                </a:schemeClr>
              </a:solidFill>
            </a:endParaRPr>
          </a:p>
          <a:p>
            <a:r>
              <a:rPr lang="en-US" dirty="0" smtClean="0">
                <a:solidFill>
                  <a:schemeClr val="tx1">
                    <a:lumMod val="75000"/>
                    <a:lumOff val="25000"/>
                  </a:schemeClr>
                </a:solidFill>
              </a:rPr>
              <a:t>Predictive validity</a:t>
            </a:r>
          </a:p>
          <a:p>
            <a:endParaRPr lang="en-US" dirty="0" smtClean="0">
              <a:solidFill>
                <a:schemeClr val="tx1">
                  <a:lumMod val="75000"/>
                  <a:lumOff val="25000"/>
                </a:schemeClr>
              </a:solidFill>
            </a:endParaRPr>
          </a:p>
          <a:p>
            <a:r>
              <a:rPr lang="en-US" dirty="0" smtClean="0">
                <a:solidFill>
                  <a:schemeClr val="tx1">
                    <a:lumMod val="75000"/>
                    <a:lumOff val="25000"/>
                  </a:schemeClr>
                </a:solidFill>
              </a:rPr>
              <a:t>Efficacy of programs</a:t>
            </a:r>
          </a:p>
          <a:p>
            <a:endParaRPr lang="en-US" dirty="0" smtClean="0">
              <a:solidFill>
                <a:schemeClr val="tx1">
                  <a:lumMod val="75000"/>
                  <a:lumOff val="25000"/>
                </a:schemeClr>
              </a:solidFill>
            </a:endParaRPr>
          </a:p>
          <a:p>
            <a:r>
              <a:rPr lang="en-US" dirty="0" smtClean="0">
                <a:solidFill>
                  <a:schemeClr val="tx1">
                    <a:lumMod val="75000"/>
                    <a:lumOff val="25000"/>
                  </a:schemeClr>
                </a:solidFill>
              </a:rPr>
              <a:t>Construct equivalence across countries</a:t>
            </a:r>
          </a:p>
          <a:p>
            <a:endParaRPr lang="en-US" dirty="0">
              <a:solidFill>
                <a:schemeClr val="tx1">
                  <a:lumMod val="75000"/>
                  <a:lumOff val="25000"/>
                </a:schemeClr>
              </a:solidFill>
            </a:endParaRPr>
          </a:p>
          <a:p>
            <a:r>
              <a:rPr lang="en-US" dirty="0" smtClean="0">
                <a:solidFill>
                  <a:schemeClr val="tx1">
                    <a:lumMod val="75000"/>
                    <a:lumOff val="25000"/>
                  </a:schemeClr>
                </a:solidFill>
              </a:rPr>
              <a:t>Educational policy impact (e.g., skills gap, leveling the playing field) </a:t>
            </a:r>
            <a:endParaRPr lang="en-US" dirty="0">
              <a:solidFill>
                <a:schemeClr val="tx1">
                  <a:lumMod val="75000"/>
                  <a:lumOff val="25000"/>
                </a:schemeClr>
              </a:solidFill>
            </a:endParaRPr>
          </a:p>
        </p:txBody>
      </p:sp>
      <p:pic>
        <p:nvPicPr>
          <p:cNvPr id="4" name="Picture 2" descr="\\CAE-FS01\common\CAE Logos and Templates\CAE logos\PNG - uppercase\CAE_logo_cap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6201217"/>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623733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lumMod val="75000"/>
                    <a:lumOff val="25000"/>
                  </a:schemeClr>
                </a:solidFill>
              </a:rPr>
              <a:t>SkillMetric</a:t>
            </a:r>
            <a:endParaRPr lang="en-US" dirty="0">
              <a:solidFill>
                <a:schemeClr val="tx1">
                  <a:lumMod val="75000"/>
                  <a:lumOff val="25000"/>
                </a:schemeClr>
              </a:solidFill>
            </a:endParaRPr>
          </a:p>
        </p:txBody>
      </p:sp>
      <p:sp>
        <p:nvSpPr>
          <p:cNvPr id="3" name="Content Placeholder 2"/>
          <p:cNvSpPr>
            <a:spLocks noGrp="1"/>
          </p:cNvSpPr>
          <p:nvPr>
            <p:ph idx="1"/>
          </p:nvPr>
        </p:nvSpPr>
        <p:spPr/>
        <p:txBody>
          <a:bodyPr>
            <a:normAutofit/>
          </a:bodyPr>
          <a:lstStyle/>
          <a:p>
            <a:r>
              <a:rPr lang="en-US" sz="2700" dirty="0" smtClean="0">
                <a:solidFill>
                  <a:schemeClr val="tx1">
                    <a:lumMod val="75000"/>
                    <a:lumOff val="25000"/>
                  </a:schemeClr>
                </a:solidFill>
              </a:rPr>
              <a:t>60 </a:t>
            </a:r>
            <a:r>
              <a:rPr lang="en-US" sz="2700" dirty="0">
                <a:solidFill>
                  <a:schemeClr val="tx1">
                    <a:lumMod val="75000"/>
                    <a:lumOff val="25000"/>
                  </a:schemeClr>
                </a:solidFill>
              </a:rPr>
              <a:t>minute assessment of generic skills based on the </a:t>
            </a:r>
            <a:r>
              <a:rPr lang="en-US" sz="2700" dirty="0" smtClean="0">
                <a:solidFill>
                  <a:schemeClr val="tx1">
                    <a:lumMod val="75000"/>
                    <a:lumOff val="25000"/>
                  </a:schemeClr>
                </a:solidFill>
              </a:rPr>
              <a:t>CLA+ </a:t>
            </a:r>
          </a:p>
          <a:p>
            <a:r>
              <a:rPr lang="en-US" sz="2700" dirty="0" smtClean="0">
                <a:solidFill>
                  <a:schemeClr val="tx1">
                    <a:lumMod val="75000"/>
                    <a:lumOff val="25000"/>
                  </a:schemeClr>
                </a:solidFill>
              </a:rPr>
              <a:t>It </a:t>
            </a:r>
            <a:r>
              <a:rPr lang="en-US" sz="2700" dirty="0">
                <a:solidFill>
                  <a:schemeClr val="tx1">
                    <a:lumMod val="75000"/>
                    <a:lumOff val="25000"/>
                  </a:schemeClr>
                </a:solidFill>
              </a:rPr>
              <a:t>features:</a:t>
            </a:r>
          </a:p>
          <a:p>
            <a:pPr lvl="1"/>
            <a:r>
              <a:rPr lang="en-US" sz="2700" dirty="0">
                <a:solidFill>
                  <a:schemeClr val="tx1">
                    <a:lumMod val="75000"/>
                    <a:lumOff val="25000"/>
                  </a:schemeClr>
                </a:solidFill>
              </a:rPr>
              <a:t>Performance Task </a:t>
            </a:r>
            <a:r>
              <a:rPr lang="en-US" sz="2700" dirty="0" smtClean="0">
                <a:solidFill>
                  <a:schemeClr val="tx1">
                    <a:lumMod val="75000"/>
                    <a:lumOff val="25000"/>
                  </a:schemeClr>
                </a:solidFill>
              </a:rPr>
              <a:t>(a real world problem) that is document based and requires students to demonstrate their analysis and problem solving skills (30 </a:t>
            </a:r>
            <a:r>
              <a:rPr lang="en-US" sz="2700" dirty="0">
                <a:solidFill>
                  <a:schemeClr val="tx1">
                    <a:lumMod val="75000"/>
                    <a:lumOff val="25000"/>
                  </a:schemeClr>
                </a:solidFill>
              </a:rPr>
              <a:t>minutes)</a:t>
            </a:r>
          </a:p>
          <a:p>
            <a:pPr lvl="1"/>
            <a:r>
              <a:rPr lang="en-US" sz="2700" dirty="0">
                <a:solidFill>
                  <a:schemeClr val="tx1">
                    <a:lumMod val="75000"/>
                    <a:lumOff val="25000"/>
                  </a:schemeClr>
                </a:solidFill>
              </a:rPr>
              <a:t>25 selected response questions (30 minutes)</a:t>
            </a:r>
          </a:p>
          <a:p>
            <a:endParaRPr lang="en-US" sz="2800" dirty="0">
              <a:solidFill>
                <a:schemeClr val="tx1">
                  <a:lumMod val="75000"/>
                  <a:lumOff val="25000"/>
                </a:schemeClr>
              </a:solidFill>
            </a:endParaRPr>
          </a:p>
          <a:p>
            <a:endParaRPr lang="en-US" dirty="0">
              <a:solidFill>
                <a:schemeClr val="tx1">
                  <a:lumMod val="75000"/>
                  <a:lumOff val="25000"/>
                </a:schemeClr>
              </a:solidFill>
            </a:endParaRPr>
          </a:p>
        </p:txBody>
      </p:sp>
      <p:pic>
        <p:nvPicPr>
          <p:cNvPr id="4" name="Picture 2" descr="\\CAE-FS01\common\CAE Logos and Templates\CAE logos\PNG - uppercase\CAE_logo_cap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6201217"/>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097220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tx1">
                    <a:lumMod val="75000"/>
                    <a:lumOff val="25000"/>
                  </a:schemeClr>
                </a:solidFill>
              </a:rPr>
              <a:t>SkillMetric</a:t>
            </a:r>
            <a:endParaRPr lang="en-US" dirty="0">
              <a:solidFill>
                <a:schemeClr val="tx1">
                  <a:lumMod val="75000"/>
                  <a:lumOff val="25000"/>
                </a:schemeClr>
              </a:solidFill>
              <a:latin typeface="+mn-lt"/>
            </a:endParaRPr>
          </a:p>
        </p:txBody>
      </p:sp>
      <p:sp>
        <p:nvSpPr>
          <p:cNvPr id="3" name="Content Placeholder 2"/>
          <p:cNvSpPr>
            <a:spLocks noGrp="1"/>
          </p:cNvSpPr>
          <p:nvPr>
            <p:ph idx="1"/>
          </p:nvPr>
        </p:nvSpPr>
        <p:spPr/>
        <p:txBody>
          <a:bodyPr>
            <a:normAutofit lnSpcReduction="10000"/>
          </a:bodyPr>
          <a:lstStyle/>
          <a:p>
            <a:pPr marL="0" indent="0">
              <a:buNone/>
            </a:pPr>
            <a:r>
              <a:rPr lang="en-US" dirty="0" smtClean="0">
                <a:solidFill>
                  <a:schemeClr val="tx1">
                    <a:lumMod val="75000"/>
                    <a:lumOff val="25000"/>
                  </a:schemeClr>
                </a:solidFill>
              </a:rPr>
              <a:t>Measures Analytic Reasoning and Evaluation and Problem Solving with an optional writing section </a:t>
            </a:r>
          </a:p>
          <a:p>
            <a:pPr marL="0" indent="0">
              <a:buNone/>
            </a:pPr>
            <a:r>
              <a:rPr lang="en-US" dirty="0" smtClean="0">
                <a:solidFill>
                  <a:schemeClr val="tx1">
                    <a:lumMod val="75000"/>
                    <a:lumOff val="25000"/>
                  </a:schemeClr>
                </a:solidFill>
              </a:rPr>
              <a:t>PT: </a:t>
            </a:r>
          </a:p>
          <a:p>
            <a:pPr lvl="1"/>
            <a:r>
              <a:rPr lang="en-US" dirty="0" smtClean="0">
                <a:solidFill>
                  <a:schemeClr val="tx1">
                    <a:lumMod val="75000"/>
                    <a:lumOff val="25000"/>
                  </a:schemeClr>
                </a:solidFill>
              </a:rPr>
              <a:t>Analysis and Problem Solving (APS)</a:t>
            </a:r>
          </a:p>
          <a:p>
            <a:pPr marL="57150" indent="0">
              <a:buNone/>
            </a:pPr>
            <a:r>
              <a:rPr lang="en-US" dirty="0" smtClean="0">
                <a:solidFill>
                  <a:schemeClr val="tx1">
                    <a:lumMod val="75000"/>
                    <a:lumOff val="25000"/>
                  </a:schemeClr>
                </a:solidFill>
              </a:rPr>
              <a:t>SRQ</a:t>
            </a:r>
          </a:p>
          <a:p>
            <a:pPr lvl="1"/>
            <a:r>
              <a:rPr lang="en-US" dirty="0" smtClean="0">
                <a:solidFill>
                  <a:schemeClr val="tx1">
                    <a:lumMod val="75000"/>
                    <a:lumOff val="25000"/>
                  </a:schemeClr>
                </a:solidFill>
              </a:rPr>
              <a:t>Critical Reading and Evaluation (CRE)</a:t>
            </a:r>
          </a:p>
          <a:p>
            <a:pPr lvl="1"/>
            <a:r>
              <a:rPr lang="en-US" dirty="0" smtClean="0">
                <a:solidFill>
                  <a:schemeClr val="tx1">
                    <a:lumMod val="75000"/>
                    <a:lumOff val="25000"/>
                  </a:schemeClr>
                </a:solidFill>
              </a:rPr>
              <a:t>Critique an Argument (CA)</a:t>
            </a:r>
          </a:p>
          <a:p>
            <a:pPr lvl="1"/>
            <a:r>
              <a:rPr lang="en-US" dirty="0" smtClean="0">
                <a:solidFill>
                  <a:schemeClr val="tx1">
                    <a:lumMod val="75000"/>
                    <a:lumOff val="25000"/>
                  </a:schemeClr>
                </a:solidFill>
              </a:rPr>
              <a:t>Scientific and Quantitative Reasoning (SRQ)</a:t>
            </a:r>
          </a:p>
          <a:p>
            <a:pPr marL="457200" lvl="1" indent="0">
              <a:buNone/>
            </a:pPr>
            <a:endParaRPr lang="en-US" dirty="0">
              <a:solidFill>
                <a:schemeClr val="tx1">
                  <a:lumMod val="75000"/>
                  <a:lumOff val="25000"/>
                </a:schemeClr>
              </a:solidFill>
            </a:endParaRPr>
          </a:p>
        </p:txBody>
      </p:sp>
      <p:pic>
        <p:nvPicPr>
          <p:cNvPr id="6" name="Picture 2" descr="\\CAE-FS01\common\CAE Branding and Design\CAE Brand Collateral\Powerpoint Slides\cae-white-tran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599521"/>
            <a:ext cx="399245" cy="21559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AE-FS01\common\CAE Logos and Templates\CAE logos\PNG - uppercase\CAE_logo_cap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248400"/>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583537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tx1">
                    <a:lumMod val="75000"/>
                    <a:lumOff val="25000"/>
                  </a:schemeClr>
                </a:solidFill>
              </a:rPr>
              <a:t>SkillMetric</a:t>
            </a:r>
            <a:endParaRPr lang="en-US" dirty="0">
              <a:solidFill>
                <a:schemeClr val="tx1">
                  <a:lumMod val="75000"/>
                  <a:lumOff val="25000"/>
                </a:schemeClr>
              </a:solidFill>
              <a:latin typeface="+mn-lt"/>
            </a:endParaRPr>
          </a:p>
        </p:txBody>
      </p:sp>
      <p:sp>
        <p:nvSpPr>
          <p:cNvPr id="3" name="Content Placeholder 2"/>
          <p:cNvSpPr>
            <a:spLocks noGrp="1"/>
          </p:cNvSpPr>
          <p:nvPr>
            <p:ph idx="1"/>
          </p:nvPr>
        </p:nvSpPr>
        <p:spPr/>
        <p:txBody>
          <a:bodyPr>
            <a:normAutofit lnSpcReduction="10000"/>
          </a:bodyPr>
          <a:lstStyle/>
          <a:p>
            <a:pPr marL="0" indent="0">
              <a:buNone/>
            </a:pPr>
            <a:r>
              <a:rPr lang="en-US" dirty="0" smtClean="0">
                <a:solidFill>
                  <a:schemeClr val="tx1">
                    <a:lumMod val="75000"/>
                    <a:lumOff val="25000"/>
                  </a:schemeClr>
                </a:solidFill>
              </a:rPr>
              <a:t>Completed: </a:t>
            </a:r>
          </a:p>
          <a:p>
            <a:r>
              <a:rPr lang="en-US" dirty="0" smtClean="0">
                <a:solidFill>
                  <a:schemeClr val="tx1">
                    <a:lumMod val="75000"/>
                    <a:lumOff val="25000"/>
                  </a:schemeClr>
                </a:solidFill>
              </a:rPr>
              <a:t>Assessment development</a:t>
            </a:r>
          </a:p>
          <a:p>
            <a:r>
              <a:rPr lang="en-US" dirty="0" smtClean="0">
                <a:solidFill>
                  <a:schemeClr val="tx1">
                    <a:lumMod val="75000"/>
                    <a:lumOff val="25000"/>
                  </a:schemeClr>
                </a:solidFill>
              </a:rPr>
              <a:t>Scoring key </a:t>
            </a:r>
          </a:p>
          <a:p>
            <a:r>
              <a:rPr lang="en-US" dirty="0" smtClean="0">
                <a:solidFill>
                  <a:schemeClr val="tx1">
                    <a:lumMod val="75000"/>
                    <a:lumOff val="25000"/>
                  </a:schemeClr>
                </a:solidFill>
              </a:rPr>
              <a:t>Pilot testing</a:t>
            </a:r>
          </a:p>
          <a:p>
            <a:r>
              <a:rPr lang="en-US" dirty="0" smtClean="0">
                <a:solidFill>
                  <a:schemeClr val="tx1">
                    <a:lumMod val="75000"/>
                    <a:lumOff val="25000"/>
                  </a:schemeClr>
                </a:solidFill>
              </a:rPr>
              <a:t>Scoring</a:t>
            </a:r>
          </a:p>
          <a:p>
            <a:r>
              <a:rPr lang="en-US" dirty="0" smtClean="0">
                <a:solidFill>
                  <a:schemeClr val="tx1">
                    <a:lumMod val="75000"/>
                    <a:lumOff val="25000"/>
                  </a:schemeClr>
                </a:solidFill>
              </a:rPr>
              <a:t>Item </a:t>
            </a:r>
            <a:r>
              <a:rPr lang="en-US" dirty="0">
                <a:solidFill>
                  <a:schemeClr val="tx1">
                    <a:lumMod val="75000"/>
                    <a:lumOff val="25000"/>
                  </a:schemeClr>
                </a:solidFill>
              </a:rPr>
              <a:t>and data analysis</a:t>
            </a:r>
          </a:p>
          <a:p>
            <a:r>
              <a:rPr lang="en-US" dirty="0">
                <a:solidFill>
                  <a:schemeClr val="tx1">
                    <a:lumMod val="75000"/>
                    <a:lumOff val="25000"/>
                  </a:schemeClr>
                </a:solidFill>
              </a:rPr>
              <a:t>Scaling and equating</a:t>
            </a:r>
          </a:p>
          <a:p>
            <a:r>
              <a:rPr lang="en-US" dirty="0">
                <a:solidFill>
                  <a:schemeClr val="tx1">
                    <a:lumMod val="75000"/>
                    <a:lumOff val="25000"/>
                  </a:schemeClr>
                </a:solidFill>
              </a:rPr>
              <a:t>Standard setting study</a:t>
            </a:r>
          </a:p>
        </p:txBody>
      </p:sp>
      <p:pic>
        <p:nvPicPr>
          <p:cNvPr id="6" name="Picture 2" descr="\\CAE-FS01\common\CAE Branding and Design\CAE Brand Collateral\Powerpoint Slides\cae-white-tran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599521"/>
            <a:ext cx="399245" cy="21559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AE-FS01\common\CAE Logos and Templates\CAE logos\PNG - uppercase\CAE_logo_cap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248400"/>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3157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tx1">
                    <a:lumMod val="75000"/>
                    <a:lumOff val="25000"/>
                  </a:schemeClr>
                </a:solidFill>
              </a:rPr>
              <a:t>SkillMetric</a:t>
            </a:r>
            <a:endParaRPr lang="en-US" dirty="0">
              <a:solidFill>
                <a:schemeClr val="tx1">
                  <a:lumMod val="75000"/>
                  <a:lumOff val="25000"/>
                </a:schemeClr>
              </a:solidFill>
              <a:latin typeface="+mn-lt"/>
            </a:endParaRPr>
          </a:p>
        </p:txBody>
      </p:sp>
      <p:sp>
        <p:nvSpPr>
          <p:cNvPr id="3" name="Content Placeholder 2"/>
          <p:cNvSpPr>
            <a:spLocks noGrp="1"/>
          </p:cNvSpPr>
          <p:nvPr>
            <p:ph idx="1"/>
          </p:nvPr>
        </p:nvSpPr>
        <p:spPr/>
        <p:txBody>
          <a:bodyPr>
            <a:normAutofit/>
          </a:bodyPr>
          <a:lstStyle/>
          <a:p>
            <a:pPr marL="0" indent="0">
              <a:buNone/>
            </a:pPr>
            <a:r>
              <a:rPr lang="en-US" dirty="0" smtClean="0">
                <a:solidFill>
                  <a:schemeClr val="tx1">
                    <a:lumMod val="75000"/>
                    <a:lumOff val="25000"/>
                  </a:schemeClr>
                </a:solidFill>
              </a:rPr>
              <a:t>To be completed: </a:t>
            </a:r>
          </a:p>
          <a:p>
            <a:r>
              <a:rPr lang="en-US" dirty="0" smtClean="0">
                <a:solidFill>
                  <a:schemeClr val="tx1">
                    <a:lumMod val="75000"/>
                    <a:lumOff val="25000"/>
                  </a:schemeClr>
                </a:solidFill>
              </a:rPr>
              <a:t>Equivalency </a:t>
            </a:r>
            <a:r>
              <a:rPr lang="en-US" dirty="0">
                <a:solidFill>
                  <a:schemeClr val="tx1">
                    <a:lumMod val="75000"/>
                    <a:lumOff val="25000"/>
                  </a:schemeClr>
                </a:solidFill>
              </a:rPr>
              <a:t>(to CLA+) </a:t>
            </a:r>
            <a:r>
              <a:rPr lang="en-US" dirty="0" smtClean="0">
                <a:solidFill>
                  <a:schemeClr val="tx1">
                    <a:lumMod val="75000"/>
                    <a:lumOff val="25000"/>
                  </a:schemeClr>
                </a:solidFill>
              </a:rPr>
              <a:t>study</a:t>
            </a:r>
          </a:p>
          <a:p>
            <a:r>
              <a:rPr lang="en-US" dirty="0" smtClean="0">
                <a:solidFill>
                  <a:schemeClr val="tx1">
                    <a:lumMod val="75000"/>
                    <a:lumOff val="25000"/>
                  </a:schemeClr>
                </a:solidFill>
              </a:rPr>
              <a:t>Marketing and Branding</a:t>
            </a:r>
          </a:p>
          <a:p>
            <a:r>
              <a:rPr lang="en-US" dirty="0" smtClean="0">
                <a:solidFill>
                  <a:schemeClr val="tx1">
                    <a:lumMod val="75000"/>
                    <a:lumOff val="25000"/>
                  </a:schemeClr>
                </a:solidFill>
              </a:rPr>
              <a:t>Website</a:t>
            </a:r>
          </a:p>
          <a:p>
            <a:pPr marL="457200" lvl="1" indent="0">
              <a:buNone/>
            </a:pPr>
            <a:endParaRPr lang="en-US" dirty="0">
              <a:solidFill>
                <a:schemeClr val="tx1">
                  <a:lumMod val="75000"/>
                  <a:lumOff val="25000"/>
                </a:schemeClr>
              </a:solidFill>
            </a:endParaRPr>
          </a:p>
        </p:txBody>
      </p:sp>
      <p:pic>
        <p:nvPicPr>
          <p:cNvPr id="6" name="Picture 2" descr="\\CAE-FS01\common\CAE Branding and Design\CAE Brand Collateral\Powerpoint Slides\cae-white-tran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599521"/>
            <a:ext cx="399245" cy="21559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AE-FS01\common\CAE Logos and Templates\CAE logos\PNG - uppercase\CAE_logo_cap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248400"/>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550968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sz="2800" dirty="0">
              <a:solidFill>
                <a:schemeClr val="tx1">
                  <a:lumMod val="75000"/>
                  <a:lumOff val="25000"/>
                </a:schemeClr>
              </a:solidFill>
            </a:endParaRPr>
          </a:p>
          <a:p>
            <a:endParaRPr lang="en-US" dirty="0">
              <a:solidFill>
                <a:schemeClr val="tx1">
                  <a:lumMod val="75000"/>
                  <a:lumOff val="25000"/>
                </a:schemeClr>
              </a:solidFill>
            </a:endParaRPr>
          </a:p>
        </p:txBody>
      </p:sp>
      <p:pic>
        <p:nvPicPr>
          <p:cNvPr id="4" name="Picture 2" descr="\\CAE-FS01\common\CAE Logos and Templates\CAE logos\PNG - uppercase\CAE_logo_cap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6201217"/>
            <a:ext cx="876300" cy="475705"/>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l="21667" r="23182"/>
          <a:stretch/>
        </p:blipFill>
        <p:spPr>
          <a:xfrm>
            <a:off x="1981200" y="0"/>
            <a:ext cx="7162800" cy="6854510"/>
          </a:xfrm>
          <a:prstGeom prst="rect">
            <a:avLst/>
          </a:prstGeom>
        </p:spPr>
      </p:pic>
    </p:spTree>
    <p:extLst>
      <p:ext uri="{BB962C8B-B14F-4D97-AF65-F5344CB8AC3E}">
        <p14:creationId xmlns:p14="http://schemas.microsoft.com/office/powerpoint/2010/main" val="343735962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sz="2800" dirty="0">
              <a:solidFill>
                <a:schemeClr val="tx1">
                  <a:lumMod val="75000"/>
                  <a:lumOff val="25000"/>
                </a:schemeClr>
              </a:solidFill>
            </a:endParaRPr>
          </a:p>
          <a:p>
            <a:endParaRPr lang="en-US" dirty="0">
              <a:solidFill>
                <a:schemeClr val="tx1">
                  <a:lumMod val="75000"/>
                  <a:lumOff val="25000"/>
                </a:schemeClr>
              </a:solidFill>
            </a:endParaRPr>
          </a:p>
        </p:txBody>
      </p:sp>
      <p:pic>
        <p:nvPicPr>
          <p:cNvPr id="4" name="Picture 2" descr="\\CAE-FS01\common\CAE Logos and Templates\CAE logos\PNG - uppercase\CAE_logo_cap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6201217"/>
            <a:ext cx="876300" cy="475705"/>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l="20454" t="10296" r="21363"/>
          <a:stretch/>
        </p:blipFill>
        <p:spPr>
          <a:xfrm>
            <a:off x="1676400" y="45274"/>
            <a:ext cx="7578436" cy="6888926"/>
          </a:xfrm>
          <a:prstGeom prst="rect">
            <a:avLst/>
          </a:prstGeom>
        </p:spPr>
      </p:pic>
    </p:spTree>
    <p:extLst>
      <p:ext uri="{BB962C8B-B14F-4D97-AF65-F5344CB8AC3E}">
        <p14:creationId xmlns:p14="http://schemas.microsoft.com/office/powerpoint/2010/main" val="302915700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sz="2800" dirty="0">
              <a:solidFill>
                <a:schemeClr val="tx1">
                  <a:lumMod val="75000"/>
                  <a:lumOff val="25000"/>
                </a:schemeClr>
              </a:solidFill>
            </a:endParaRPr>
          </a:p>
          <a:p>
            <a:endParaRPr lang="en-US" dirty="0">
              <a:solidFill>
                <a:schemeClr val="tx1">
                  <a:lumMod val="75000"/>
                  <a:lumOff val="25000"/>
                </a:schemeClr>
              </a:solidFill>
            </a:endParaRPr>
          </a:p>
        </p:txBody>
      </p:sp>
      <p:pic>
        <p:nvPicPr>
          <p:cNvPr id="4" name="Picture 2" descr="\\CAE-FS01\common\CAE Logos and Templates\CAE logos\PNG - uppercase\CAE_logo_cap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6201217"/>
            <a:ext cx="876300" cy="47570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20909" t="11475" r="22727"/>
          <a:stretch/>
        </p:blipFill>
        <p:spPr>
          <a:xfrm>
            <a:off x="1911926" y="80300"/>
            <a:ext cx="7242526" cy="6777700"/>
          </a:xfrm>
          <a:prstGeom prst="rect">
            <a:avLst/>
          </a:prstGeom>
        </p:spPr>
      </p:pic>
    </p:spTree>
    <p:extLst>
      <p:ext uri="{BB962C8B-B14F-4D97-AF65-F5344CB8AC3E}">
        <p14:creationId xmlns:p14="http://schemas.microsoft.com/office/powerpoint/2010/main" val="16684766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895600"/>
            <a:ext cx="7772400" cy="1362075"/>
          </a:xfrm>
        </p:spPr>
        <p:txBody>
          <a:bodyPr/>
          <a:lstStyle/>
          <a:p>
            <a:r>
              <a:rPr lang="en-US" dirty="0" smtClean="0">
                <a:solidFill>
                  <a:schemeClr val="tx1">
                    <a:lumMod val="75000"/>
                    <a:lumOff val="25000"/>
                  </a:schemeClr>
                </a:solidFill>
              </a:rPr>
              <a:t>Questions &amp; Comments</a:t>
            </a:r>
            <a:endParaRPr lang="en-US" sz="2400" dirty="0">
              <a:solidFill>
                <a:schemeClr val="tx1">
                  <a:lumMod val="75000"/>
                  <a:lumOff val="25000"/>
                </a:schemeClr>
              </a:solidFill>
            </a:endParaRPr>
          </a:p>
        </p:txBody>
      </p:sp>
      <p:pic>
        <p:nvPicPr>
          <p:cNvPr id="6" name="Picture 2" descr="\\CAE-FS01\common\CAE Logos and Templates\CAE logos\PNG - uppercase\CAE_logo_cap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6201217"/>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96431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lumMod val="75000"/>
                    <a:lumOff val="25000"/>
                  </a:schemeClr>
                </a:solidFill>
                <a:latin typeface="+mn-lt"/>
              </a:rPr>
              <a:t>Why Focus on Generic Skills?</a:t>
            </a:r>
            <a:endParaRPr lang="en-US" dirty="0">
              <a:solidFill>
                <a:schemeClr val="tx1">
                  <a:lumMod val="75000"/>
                  <a:lumOff val="25000"/>
                </a:schemeClr>
              </a:solidFill>
              <a:latin typeface="+mn-lt"/>
            </a:endParaRPr>
          </a:p>
        </p:txBody>
      </p:sp>
      <p:sp>
        <p:nvSpPr>
          <p:cNvPr id="3" name="Content Placeholder 2"/>
          <p:cNvSpPr>
            <a:spLocks noGrp="1"/>
          </p:cNvSpPr>
          <p:nvPr>
            <p:ph idx="1"/>
          </p:nvPr>
        </p:nvSpPr>
        <p:spPr/>
        <p:txBody>
          <a:bodyPr>
            <a:normAutofit/>
          </a:bodyPr>
          <a:lstStyle/>
          <a:p>
            <a:pPr marL="0" indent="0">
              <a:buNone/>
            </a:pPr>
            <a:r>
              <a:rPr lang="en-US" sz="2700" dirty="0" smtClean="0">
                <a:solidFill>
                  <a:schemeClr val="tx1">
                    <a:lumMod val="75000"/>
                    <a:lumOff val="25000"/>
                  </a:schemeClr>
                </a:solidFill>
              </a:rPr>
              <a:t>Generic skills:</a:t>
            </a:r>
          </a:p>
          <a:p>
            <a:pPr marL="0" indent="0">
              <a:buNone/>
            </a:pPr>
            <a:endParaRPr lang="en-US" sz="2700" dirty="0" smtClean="0">
              <a:solidFill>
                <a:schemeClr val="tx1">
                  <a:lumMod val="75000"/>
                  <a:lumOff val="25000"/>
                </a:schemeClr>
              </a:solidFill>
            </a:endParaRPr>
          </a:p>
          <a:p>
            <a:r>
              <a:rPr lang="en-US" sz="2700" dirty="0" smtClean="0">
                <a:solidFill>
                  <a:schemeClr val="tx1">
                    <a:lumMod val="75000"/>
                    <a:lumOff val="25000"/>
                  </a:schemeClr>
                </a:solidFill>
              </a:rPr>
              <a:t>critical thinking</a:t>
            </a:r>
          </a:p>
          <a:p>
            <a:r>
              <a:rPr lang="en-US" sz="2700" dirty="0" smtClean="0">
                <a:solidFill>
                  <a:schemeClr val="tx1">
                    <a:lumMod val="75000"/>
                    <a:lumOff val="25000"/>
                  </a:schemeClr>
                </a:solidFill>
              </a:rPr>
              <a:t>problem solving</a:t>
            </a:r>
          </a:p>
          <a:p>
            <a:r>
              <a:rPr lang="en-US" sz="2700" dirty="0" smtClean="0">
                <a:solidFill>
                  <a:schemeClr val="tx1">
                    <a:lumMod val="75000"/>
                    <a:lumOff val="25000"/>
                  </a:schemeClr>
                </a:solidFill>
              </a:rPr>
              <a:t>qualitative and quantitative reasoning</a:t>
            </a:r>
          </a:p>
          <a:p>
            <a:r>
              <a:rPr lang="en-US" sz="2700" dirty="0" smtClean="0">
                <a:solidFill>
                  <a:schemeClr val="tx1">
                    <a:lumMod val="75000"/>
                    <a:lumOff val="25000"/>
                  </a:schemeClr>
                </a:solidFill>
              </a:rPr>
              <a:t>written communication </a:t>
            </a:r>
          </a:p>
          <a:p>
            <a:pPr marL="0" indent="0">
              <a:buNone/>
            </a:pPr>
            <a:endParaRPr lang="en-US" sz="2700" dirty="0">
              <a:solidFill>
                <a:schemeClr val="tx1">
                  <a:lumMod val="75000"/>
                  <a:lumOff val="25000"/>
                </a:schemeClr>
              </a:solidFill>
            </a:endParaRPr>
          </a:p>
          <a:p>
            <a:pPr marL="0" indent="0">
              <a:buNone/>
            </a:pPr>
            <a:r>
              <a:rPr lang="en-US" sz="2700" dirty="0" smtClean="0">
                <a:solidFill>
                  <a:schemeClr val="tx1">
                    <a:lumMod val="75000"/>
                    <a:lumOff val="25000"/>
                  </a:schemeClr>
                </a:solidFill>
              </a:rPr>
              <a:t>are judged by employers, professors, and thought leaders to be very important in today’s knowledge </a:t>
            </a:r>
            <a:r>
              <a:rPr lang="en-US" sz="2700" dirty="0">
                <a:solidFill>
                  <a:schemeClr val="tx1">
                    <a:lumMod val="75000"/>
                    <a:lumOff val="25000"/>
                  </a:schemeClr>
                </a:solidFill>
              </a:rPr>
              <a:t>e</a:t>
            </a:r>
            <a:r>
              <a:rPr lang="en-US" sz="2700" dirty="0" smtClean="0">
                <a:solidFill>
                  <a:schemeClr val="tx1">
                    <a:lumMod val="75000"/>
                    <a:lumOff val="25000"/>
                  </a:schemeClr>
                </a:solidFill>
              </a:rPr>
              <a:t>conomy.</a:t>
            </a:r>
          </a:p>
          <a:p>
            <a:endParaRPr lang="en-US" sz="2400" dirty="0">
              <a:solidFill>
                <a:schemeClr val="tx1">
                  <a:lumMod val="75000"/>
                  <a:lumOff val="25000"/>
                </a:schemeClr>
              </a:solidFill>
            </a:endParaRPr>
          </a:p>
        </p:txBody>
      </p:sp>
      <p:pic>
        <p:nvPicPr>
          <p:cNvPr id="6" name="Picture 2" descr="\\CAE-FS01\common\CAE Branding and Design\CAE Brand Collateral\Powerpoint Slides\cae-white-tran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599521"/>
            <a:ext cx="399245" cy="21559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AE-FS01\common\CAE Logos and Templates\CAE logos\PNG - uppercase\CAE_logo_cap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248400"/>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1835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022" y="304800"/>
            <a:ext cx="8229600" cy="1143000"/>
          </a:xfrm>
        </p:spPr>
        <p:txBody>
          <a:bodyPr/>
          <a:lstStyle/>
          <a:p>
            <a:r>
              <a:rPr lang="en-US" dirty="0" smtClean="0">
                <a:solidFill>
                  <a:schemeClr val="tx1">
                    <a:lumMod val="75000"/>
                    <a:lumOff val="25000"/>
                  </a:schemeClr>
                </a:solidFill>
                <a:latin typeface="+mn-lt"/>
              </a:rPr>
              <a:t>Specifically</a:t>
            </a:r>
            <a:endParaRPr lang="en-US" dirty="0">
              <a:solidFill>
                <a:schemeClr val="tx1">
                  <a:lumMod val="75000"/>
                  <a:lumOff val="25000"/>
                </a:schemeClr>
              </a:solidFill>
              <a:latin typeface="+mn-lt"/>
            </a:endParaRPr>
          </a:p>
        </p:txBody>
      </p:sp>
      <p:sp>
        <p:nvSpPr>
          <p:cNvPr id="3" name="Content Placeholder 2"/>
          <p:cNvSpPr>
            <a:spLocks noGrp="1"/>
          </p:cNvSpPr>
          <p:nvPr>
            <p:ph idx="1"/>
          </p:nvPr>
        </p:nvSpPr>
        <p:spPr/>
        <p:txBody>
          <a:bodyPr>
            <a:normAutofit fontScale="85000" lnSpcReduction="20000"/>
          </a:bodyPr>
          <a:lstStyle/>
          <a:p>
            <a:r>
              <a:rPr lang="en-US" dirty="0">
                <a:solidFill>
                  <a:schemeClr val="tx1">
                    <a:lumMod val="75000"/>
                    <a:lumOff val="25000"/>
                  </a:schemeClr>
                </a:solidFill>
              </a:rPr>
              <a:t>National leaders want to know how well their universities are preparing their students </a:t>
            </a:r>
          </a:p>
          <a:p>
            <a:r>
              <a:rPr lang="en-US" dirty="0">
                <a:solidFill>
                  <a:schemeClr val="tx1">
                    <a:lumMod val="75000"/>
                    <a:lumOff val="25000"/>
                  </a:schemeClr>
                </a:solidFill>
              </a:rPr>
              <a:t>Faculty and administrators want to know how to improve their teaching and learning</a:t>
            </a:r>
          </a:p>
          <a:p>
            <a:r>
              <a:rPr lang="en-US" dirty="0">
                <a:solidFill>
                  <a:schemeClr val="tx1">
                    <a:lumMod val="75000"/>
                    <a:lumOff val="25000"/>
                  </a:schemeClr>
                </a:solidFill>
              </a:rPr>
              <a:t>Students want credible, third-party evidence </a:t>
            </a:r>
            <a:r>
              <a:rPr lang="en-US" dirty="0" smtClean="0">
                <a:solidFill>
                  <a:schemeClr val="tx1">
                    <a:lumMod val="75000"/>
                    <a:lumOff val="25000"/>
                  </a:schemeClr>
                </a:solidFill>
              </a:rPr>
              <a:t>(certificates</a:t>
            </a:r>
            <a:r>
              <a:rPr lang="en-US" dirty="0">
                <a:solidFill>
                  <a:schemeClr val="tx1">
                    <a:lumMod val="75000"/>
                    <a:lumOff val="25000"/>
                  </a:schemeClr>
                </a:solidFill>
              </a:rPr>
              <a:t>) of their skill levels obtained when they graduate to show potential employers</a:t>
            </a:r>
          </a:p>
          <a:p>
            <a:r>
              <a:rPr lang="en-US" dirty="0">
                <a:solidFill>
                  <a:schemeClr val="tx1">
                    <a:lumMod val="75000"/>
                    <a:lumOff val="25000"/>
                  </a:schemeClr>
                </a:solidFill>
              </a:rPr>
              <a:t>Employers want credible evidence of the skill levels job applicants have not only grades students’ received in </a:t>
            </a:r>
            <a:r>
              <a:rPr lang="en-US" dirty="0" smtClean="0">
                <a:solidFill>
                  <a:schemeClr val="tx1">
                    <a:lumMod val="75000"/>
                    <a:lumOff val="25000"/>
                  </a:schemeClr>
                </a:solidFill>
              </a:rPr>
              <a:t>college</a:t>
            </a:r>
          </a:p>
          <a:p>
            <a:r>
              <a:rPr lang="en-US" dirty="0">
                <a:solidFill>
                  <a:schemeClr val="tx1">
                    <a:lumMod val="75000"/>
                    <a:lumOff val="25000"/>
                  </a:schemeClr>
                </a:solidFill>
              </a:rPr>
              <a:t>Context: Over 100 million college students world wide today.  Up to 500 million projected by 2030.</a:t>
            </a:r>
          </a:p>
          <a:p>
            <a:pPr marL="457200" lvl="1" indent="0">
              <a:buNone/>
            </a:pPr>
            <a:endParaRPr lang="en-US" sz="2000" dirty="0" smtClean="0">
              <a:solidFill>
                <a:schemeClr val="tx1">
                  <a:lumMod val="75000"/>
                  <a:lumOff val="25000"/>
                </a:schemeClr>
              </a:solidFill>
            </a:endParaRPr>
          </a:p>
        </p:txBody>
      </p:sp>
      <p:pic>
        <p:nvPicPr>
          <p:cNvPr id="6" name="Picture 2" descr="\\CAE-FS01\common\CAE Branding and Design\CAE Brand Collateral\Powerpoint Slides\cae-white-tran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6599521"/>
            <a:ext cx="399245" cy="21559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AE-FS01\common\CAE Logos and Templates\CAE logos\PNG - uppercase\CAE_logo_cap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248400"/>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0831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lumMod val="65000"/>
                    <a:lumOff val="35000"/>
                  </a:schemeClr>
                </a:solidFill>
              </a:rPr>
              <a:t>Critical Policy Issues</a:t>
            </a:r>
            <a:endParaRPr lang="en-US" dirty="0">
              <a:solidFill>
                <a:schemeClr val="tx1">
                  <a:lumMod val="65000"/>
                  <a:lumOff val="35000"/>
                </a:schemeClr>
              </a:solidFill>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solidFill>
                  <a:schemeClr val="tx1">
                    <a:lumMod val="65000"/>
                    <a:lumOff val="35000"/>
                  </a:schemeClr>
                </a:solidFill>
              </a:rPr>
              <a:t>CLA+ International attempts to evaluate and solve the following kinds of problems: </a:t>
            </a:r>
          </a:p>
          <a:p>
            <a:r>
              <a:rPr lang="en-US" dirty="0" smtClean="0">
                <a:solidFill>
                  <a:schemeClr val="tx1">
                    <a:lumMod val="65000"/>
                    <a:lumOff val="35000"/>
                  </a:schemeClr>
                </a:solidFill>
              </a:rPr>
              <a:t>The inability of employers to identify high ability students who attend less selective universities</a:t>
            </a:r>
          </a:p>
          <a:p>
            <a:r>
              <a:rPr lang="en-US" dirty="0" smtClean="0">
                <a:solidFill>
                  <a:schemeClr val="tx1">
                    <a:lumMod val="65000"/>
                    <a:lumOff val="35000"/>
                  </a:schemeClr>
                </a:solidFill>
              </a:rPr>
              <a:t>The national level measurement of generic skills in tracking economic productivity growth</a:t>
            </a:r>
          </a:p>
          <a:p>
            <a:r>
              <a:rPr lang="en-US" dirty="0" smtClean="0">
                <a:solidFill>
                  <a:schemeClr val="tx1">
                    <a:lumMod val="65000"/>
                    <a:lumOff val="35000"/>
                  </a:schemeClr>
                </a:solidFill>
              </a:rPr>
              <a:t>The rising costs, access deficits, disruptive changes such as student loan debt, and the decline of permanent faculty affects the quality of student learning</a:t>
            </a:r>
            <a:endParaRPr lang="en-US" dirty="0">
              <a:solidFill>
                <a:schemeClr val="tx1">
                  <a:lumMod val="65000"/>
                  <a:lumOff val="35000"/>
                </a:schemeClr>
              </a:solidFill>
            </a:endParaRPr>
          </a:p>
        </p:txBody>
      </p:sp>
    </p:spTree>
    <p:extLst>
      <p:ext uri="{BB962C8B-B14F-4D97-AF65-F5344CB8AC3E}">
        <p14:creationId xmlns:p14="http://schemas.microsoft.com/office/powerpoint/2010/main" val="1056595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895600"/>
            <a:ext cx="7772400" cy="1362075"/>
          </a:xfrm>
        </p:spPr>
        <p:txBody>
          <a:bodyPr>
            <a:normAutofit fontScale="90000"/>
          </a:bodyPr>
          <a:lstStyle/>
          <a:p>
            <a:r>
              <a:rPr lang="en-US" dirty="0" smtClean="0"/>
              <a:t>Post-UNIVERSITY outcomes</a:t>
            </a:r>
            <a:br>
              <a:rPr lang="en-US" dirty="0" smtClean="0"/>
            </a:br>
            <a:r>
              <a:rPr lang="en-US" dirty="0" smtClean="0"/>
              <a:t>Study 1</a:t>
            </a:r>
            <a:br>
              <a:rPr lang="en-US" dirty="0" smtClean="0"/>
            </a:br>
            <a:r>
              <a:rPr lang="en-US" sz="2700" dirty="0" smtClean="0"/>
              <a:t>Zahner &amp; James, 2016</a:t>
            </a:r>
            <a:endParaRPr lang="en-US" sz="2700" dirty="0"/>
          </a:p>
        </p:txBody>
      </p:sp>
      <p:pic>
        <p:nvPicPr>
          <p:cNvPr id="6" name="Picture 2" descr="\\CAE-FS01\common\CAE Logos and Templates\CAE logos\PNG - uppercase\CAE_logo_cap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6201217"/>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28579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t>Post-University </a:t>
            </a:r>
            <a:r>
              <a:rPr lang="en-US" dirty="0"/>
              <a:t>Outcomes, Study 1</a:t>
            </a:r>
          </a:p>
        </p:txBody>
      </p:sp>
      <p:sp>
        <p:nvSpPr>
          <p:cNvPr id="5" name="Content Placeholder 2"/>
          <p:cNvSpPr txBox="1">
            <a:spLocks/>
          </p:cNvSpPr>
          <p:nvPr/>
        </p:nvSpPr>
        <p:spPr>
          <a:xfrm>
            <a:off x="228600" y="1600200"/>
            <a:ext cx="8610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Aft>
                <a:spcPts val="1200"/>
              </a:spcAft>
            </a:pPr>
            <a:r>
              <a:rPr lang="en-US" dirty="0" smtClean="0"/>
              <a:t>University seniors – CLA+ in spring 2014</a:t>
            </a:r>
          </a:p>
          <a:p>
            <a:pPr>
              <a:spcAft>
                <a:spcPts val="1200"/>
              </a:spcAft>
            </a:pPr>
            <a:r>
              <a:rPr lang="en-US" dirty="0" smtClean="0"/>
              <a:t>Surveyed 3, 6, and 12 months following graduation </a:t>
            </a:r>
          </a:p>
          <a:p>
            <a:r>
              <a:rPr lang="en-US" dirty="0" smtClean="0"/>
              <a:t>Approximately 13,000+ students </a:t>
            </a:r>
          </a:p>
          <a:p>
            <a:pPr lvl="1"/>
            <a:r>
              <a:rPr lang="en-US" dirty="0" smtClean="0"/>
              <a:t>1,585 agreed to participate in the survey</a:t>
            </a:r>
          </a:p>
          <a:p>
            <a:pPr lvl="1"/>
            <a:r>
              <a:rPr lang="en-US" dirty="0" smtClean="0"/>
              <a:t>993 persisted through all three phases</a:t>
            </a:r>
          </a:p>
          <a:p>
            <a:endParaRPr lang="en-US" dirty="0"/>
          </a:p>
        </p:txBody>
      </p:sp>
      <p:pic>
        <p:nvPicPr>
          <p:cNvPr id="6" name="Picture 2" descr="\\CAE-FS01\common\CAE Logos and Templates\CAE logos\PNG - uppercase\CAE_logo_cap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6201217"/>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49305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609600" y="427038"/>
            <a:ext cx="8229600" cy="1143000"/>
          </a:xfrm>
        </p:spPr>
        <p:txBody>
          <a:bodyPr/>
          <a:lstStyle/>
          <a:p>
            <a:r>
              <a:rPr lang="en-US" dirty="0" smtClean="0"/>
              <a:t>Post-University </a:t>
            </a:r>
            <a:r>
              <a:rPr lang="en-US" dirty="0"/>
              <a:t>Outcomes, Study 1</a:t>
            </a:r>
          </a:p>
        </p:txBody>
      </p:sp>
      <p:graphicFrame>
        <p:nvGraphicFramePr>
          <p:cNvPr id="9" name="Table 8"/>
          <p:cNvGraphicFramePr>
            <a:graphicFrameLocks noGrp="1"/>
          </p:cNvGraphicFramePr>
          <p:nvPr>
            <p:extLst>
              <p:ext uri="{D42A27DB-BD31-4B8C-83A1-F6EECF244321}">
                <p14:modId xmlns:p14="http://schemas.microsoft.com/office/powerpoint/2010/main" val="3752056943"/>
              </p:ext>
            </p:extLst>
          </p:nvPr>
        </p:nvGraphicFramePr>
        <p:xfrm>
          <a:off x="203736" y="2108200"/>
          <a:ext cx="8864064" cy="3149600"/>
        </p:xfrm>
        <a:graphic>
          <a:graphicData uri="http://schemas.openxmlformats.org/drawingml/2006/table">
            <a:tbl>
              <a:tblPr firstRow="1" firstCol="1" bandRow="1">
                <a:tableStyleId>{5940675A-B579-460E-94D1-54222C63F5DA}</a:tableStyleId>
              </a:tblPr>
              <a:tblGrid>
                <a:gridCol w="980487"/>
                <a:gridCol w="1959864"/>
                <a:gridCol w="1197763"/>
                <a:gridCol w="1188352"/>
                <a:gridCol w="1239336"/>
                <a:gridCol w="1239336"/>
                <a:gridCol w="1058926"/>
              </a:tblGrid>
              <a:tr h="819150">
                <a:tc>
                  <a:txBody>
                    <a:bodyPr/>
                    <a:lstStyle/>
                    <a:p>
                      <a:pPr marL="0" marR="0">
                        <a:spcBef>
                          <a:spcPts val="0"/>
                        </a:spcBef>
                        <a:spcAft>
                          <a:spcPts val="0"/>
                        </a:spcAft>
                      </a:pPr>
                      <a:r>
                        <a:rPr lang="en-US" sz="2000" dirty="0">
                          <a:effectLst/>
                        </a:rPr>
                        <a:t> </a:t>
                      </a:r>
                      <a:endParaRPr lang="en-US" sz="2000" dirty="0">
                        <a:effectLst/>
                        <a:latin typeface="Calibri"/>
                        <a:ea typeface="Calibri"/>
                        <a:cs typeface="Times New Roman"/>
                      </a:endParaRPr>
                    </a:p>
                  </a:txBody>
                  <a:tcPr marL="68580" marR="68580" marT="0" marB="0"/>
                </a:tc>
                <a:tc>
                  <a:txBody>
                    <a:bodyPr/>
                    <a:lstStyle/>
                    <a:p>
                      <a:pPr marL="0" marR="0">
                        <a:spcBef>
                          <a:spcPts val="0"/>
                        </a:spcBef>
                        <a:spcAft>
                          <a:spcPts val="0"/>
                        </a:spcAft>
                      </a:pPr>
                      <a:r>
                        <a:rPr lang="en-US" sz="2000" dirty="0">
                          <a:effectLst/>
                        </a:rPr>
                        <a:t> </a:t>
                      </a:r>
                      <a:endParaRPr lang="en-US" sz="2000" dirty="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dirty="0" smtClean="0">
                          <a:effectLst/>
                        </a:rPr>
                        <a:t>Post-university </a:t>
                      </a:r>
                      <a:r>
                        <a:rPr lang="en-US" sz="2000" dirty="0">
                          <a:effectLst/>
                        </a:rPr>
                        <a:t>outcomes (all)</a:t>
                      </a:r>
                      <a:endParaRPr lang="en-US" sz="2000" dirty="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a:effectLst/>
                        </a:rPr>
                        <a:t>Salary</a:t>
                      </a:r>
                      <a:endParaRPr lang="en-US" sz="20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dirty="0" smtClean="0">
                          <a:effectLst/>
                        </a:rPr>
                        <a:t>Employ</a:t>
                      </a:r>
                      <a:endParaRPr lang="en-US" sz="2000" dirty="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dirty="0">
                          <a:effectLst/>
                        </a:rPr>
                        <a:t>Full-time </a:t>
                      </a:r>
                      <a:r>
                        <a:rPr lang="en-US" sz="2000" dirty="0" smtClean="0">
                          <a:effectLst/>
                        </a:rPr>
                        <a:t>employ</a:t>
                      </a:r>
                      <a:endParaRPr lang="en-US" sz="2000" dirty="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dirty="0" smtClean="0">
                          <a:effectLst/>
                        </a:rPr>
                        <a:t>Grad</a:t>
                      </a:r>
                    </a:p>
                    <a:p>
                      <a:pPr marL="0" marR="0" algn="ctr">
                        <a:spcBef>
                          <a:spcPts val="0"/>
                        </a:spcBef>
                        <a:spcAft>
                          <a:spcPts val="0"/>
                        </a:spcAft>
                      </a:pPr>
                      <a:r>
                        <a:rPr lang="en-US" sz="2000" dirty="0" smtClean="0">
                          <a:effectLst/>
                        </a:rPr>
                        <a:t>school</a:t>
                      </a:r>
                      <a:endParaRPr lang="en-US" sz="2000" dirty="0">
                        <a:effectLst/>
                        <a:latin typeface="Calibri"/>
                        <a:ea typeface="Calibri"/>
                        <a:cs typeface="Times New Roman"/>
                      </a:endParaRPr>
                    </a:p>
                  </a:txBody>
                  <a:tcPr marL="68580" marR="68580" marT="0" marB="0"/>
                </a:tc>
              </a:tr>
              <a:tr h="273050">
                <a:tc rowSpan="6">
                  <a:txBody>
                    <a:bodyPr/>
                    <a:lstStyle/>
                    <a:p>
                      <a:pPr marL="71755" marR="71755" algn="ctr">
                        <a:spcBef>
                          <a:spcPts val="0"/>
                        </a:spcBef>
                        <a:spcAft>
                          <a:spcPts val="0"/>
                        </a:spcAft>
                      </a:pPr>
                      <a:r>
                        <a:rPr lang="en-US" sz="2000" dirty="0">
                          <a:effectLst/>
                        </a:rPr>
                        <a:t>CLA+ and</a:t>
                      </a:r>
                      <a:endParaRPr lang="en-US" sz="2000" dirty="0">
                        <a:effectLst/>
                        <a:latin typeface="Calibri"/>
                        <a:ea typeface="Calibri"/>
                        <a:cs typeface="Times New Roman"/>
                      </a:endParaRPr>
                    </a:p>
                  </a:txBody>
                  <a:tcPr marL="68580" marR="68580" marT="0" marB="0" vert="vert270"/>
                </a:tc>
                <a:tc>
                  <a:txBody>
                    <a:bodyPr/>
                    <a:lstStyle/>
                    <a:p>
                      <a:pPr marL="0" marR="0">
                        <a:spcBef>
                          <a:spcPts val="0"/>
                        </a:spcBef>
                        <a:spcAft>
                          <a:spcPts val="0"/>
                        </a:spcAft>
                      </a:pPr>
                      <a:r>
                        <a:rPr lang="en-US" sz="2000" dirty="0">
                          <a:effectLst/>
                        </a:rPr>
                        <a:t>EAA</a:t>
                      </a:r>
                      <a:endParaRPr lang="en-US" sz="2000" dirty="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a:effectLst/>
                        </a:rPr>
                        <a:t> </a:t>
                      </a:r>
                      <a:endParaRPr lang="en-US" sz="20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dirty="0">
                          <a:effectLst/>
                        </a:rPr>
                        <a:t>*</a:t>
                      </a:r>
                      <a:endParaRPr lang="en-US" sz="2000" dirty="0">
                        <a:effectLst/>
                        <a:latin typeface="Calibri"/>
                        <a:ea typeface="Calibri"/>
                        <a:cs typeface="Times New Roman"/>
                      </a:endParaRPr>
                    </a:p>
                  </a:txBody>
                  <a:tcPr marL="68580" marR="68580" marT="0" marB="0">
                    <a:solidFill>
                      <a:srgbClr val="FFC000"/>
                    </a:solidFill>
                  </a:tcPr>
                </a:tc>
                <a:tc>
                  <a:txBody>
                    <a:bodyPr/>
                    <a:lstStyle/>
                    <a:p>
                      <a:pPr marL="0" marR="0" algn="ctr">
                        <a:spcBef>
                          <a:spcPts val="0"/>
                        </a:spcBef>
                        <a:spcAft>
                          <a:spcPts val="0"/>
                        </a:spcAft>
                      </a:pPr>
                      <a:r>
                        <a:rPr lang="en-US" sz="2000" dirty="0">
                          <a:effectLst/>
                        </a:rPr>
                        <a:t> </a:t>
                      </a:r>
                      <a:endParaRPr lang="en-US" sz="2000" dirty="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dirty="0">
                          <a:effectLst/>
                        </a:rPr>
                        <a:t>*</a:t>
                      </a:r>
                      <a:endParaRPr lang="en-US" sz="2000" dirty="0">
                        <a:effectLst/>
                        <a:latin typeface="Calibri"/>
                        <a:ea typeface="Calibri"/>
                        <a:cs typeface="Times New Roman"/>
                      </a:endParaRPr>
                    </a:p>
                  </a:txBody>
                  <a:tcPr marL="68580" marR="68580" marT="0" marB="0">
                    <a:solidFill>
                      <a:srgbClr val="FFC000"/>
                    </a:solidFill>
                  </a:tcPr>
                </a:tc>
                <a:tc>
                  <a:txBody>
                    <a:bodyPr/>
                    <a:lstStyle/>
                    <a:p>
                      <a:pPr marL="0" marR="0" algn="ctr">
                        <a:spcBef>
                          <a:spcPts val="0"/>
                        </a:spcBef>
                        <a:spcAft>
                          <a:spcPts val="0"/>
                        </a:spcAft>
                      </a:pPr>
                      <a:r>
                        <a:rPr lang="en-US" sz="2000">
                          <a:effectLst/>
                        </a:rPr>
                        <a:t> </a:t>
                      </a:r>
                      <a:endParaRPr lang="en-US" sz="2000">
                        <a:effectLst/>
                        <a:latin typeface="Calibri"/>
                        <a:ea typeface="Calibri"/>
                        <a:cs typeface="Times New Roman"/>
                      </a:endParaRPr>
                    </a:p>
                  </a:txBody>
                  <a:tcPr marL="68580" marR="68580" marT="0" marB="0"/>
                </a:tc>
              </a:tr>
              <a:tr h="273050">
                <a:tc vMerge="1">
                  <a:txBody>
                    <a:bodyPr/>
                    <a:lstStyle/>
                    <a:p>
                      <a:endParaRPr lang="en-US"/>
                    </a:p>
                  </a:txBody>
                  <a:tcPr/>
                </a:tc>
                <a:tc>
                  <a:txBody>
                    <a:bodyPr/>
                    <a:lstStyle/>
                    <a:p>
                      <a:pPr marL="0" marR="0">
                        <a:spcBef>
                          <a:spcPts val="0"/>
                        </a:spcBef>
                        <a:spcAft>
                          <a:spcPts val="0"/>
                        </a:spcAft>
                      </a:pPr>
                      <a:r>
                        <a:rPr lang="en-US" sz="2000">
                          <a:effectLst/>
                        </a:rPr>
                        <a:t>Barron’s</a:t>
                      </a:r>
                      <a:endParaRPr lang="en-US" sz="20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a:effectLst/>
                        </a:rPr>
                        <a:t> </a:t>
                      </a:r>
                      <a:endParaRPr lang="en-US" sz="20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a:effectLst/>
                        </a:rPr>
                        <a:t> </a:t>
                      </a:r>
                      <a:endParaRPr lang="en-US" sz="20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a:effectLst/>
                        </a:rPr>
                        <a:t> </a:t>
                      </a:r>
                      <a:endParaRPr lang="en-US" sz="20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dirty="0">
                          <a:effectLst/>
                        </a:rPr>
                        <a:t>*</a:t>
                      </a:r>
                      <a:endParaRPr lang="en-US" sz="2000" dirty="0">
                        <a:effectLst/>
                        <a:latin typeface="Calibri"/>
                        <a:ea typeface="Calibri"/>
                        <a:cs typeface="Times New Roman"/>
                      </a:endParaRPr>
                    </a:p>
                  </a:txBody>
                  <a:tcPr marL="68580" marR="68580" marT="0" marB="0">
                    <a:solidFill>
                      <a:srgbClr val="FFC000"/>
                    </a:solidFill>
                  </a:tcPr>
                </a:tc>
                <a:tc>
                  <a:txBody>
                    <a:bodyPr/>
                    <a:lstStyle/>
                    <a:p>
                      <a:pPr marL="0" marR="0" algn="ctr">
                        <a:spcBef>
                          <a:spcPts val="0"/>
                        </a:spcBef>
                        <a:spcAft>
                          <a:spcPts val="0"/>
                        </a:spcAft>
                      </a:pPr>
                      <a:r>
                        <a:rPr lang="en-US" sz="2000">
                          <a:effectLst/>
                        </a:rPr>
                        <a:t> </a:t>
                      </a:r>
                      <a:endParaRPr lang="en-US" sz="2000">
                        <a:effectLst/>
                        <a:latin typeface="Calibri"/>
                        <a:ea typeface="Calibri"/>
                        <a:cs typeface="Times New Roman"/>
                      </a:endParaRPr>
                    </a:p>
                  </a:txBody>
                  <a:tcPr marL="68580" marR="68580" marT="0" marB="0"/>
                </a:tc>
              </a:tr>
              <a:tr h="330200">
                <a:tc vMerge="1">
                  <a:txBody>
                    <a:bodyPr/>
                    <a:lstStyle/>
                    <a:p>
                      <a:endParaRPr lang="en-US"/>
                    </a:p>
                  </a:txBody>
                  <a:tcPr/>
                </a:tc>
                <a:tc>
                  <a:txBody>
                    <a:bodyPr/>
                    <a:lstStyle/>
                    <a:p>
                      <a:pPr marL="0" marR="0">
                        <a:spcBef>
                          <a:spcPts val="0"/>
                        </a:spcBef>
                        <a:spcAft>
                          <a:spcPts val="0"/>
                        </a:spcAft>
                      </a:pPr>
                      <a:r>
                        <a:rPr lang="en-US" sz="2000">
                          <a:effectLst/>
                        </a:rPr>
                        <a:t>Field of study</a:t>
                      </a:r>
                      <a:endParaRPr lang="en-US" sz="20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a:effectLst/>
                        </a:rPr>
                        <a:t> </a:t>
                      </a:r>
                      <a:endParaRPr lang="en-US" sz="20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dirty="0">
                          <a:effectLst/>
                        </a:rPr>
                        <a:t>*</a:t>
                      </a:r>
                      <a:endParaRPr lang="en-US" sz="2000" dirty="0">
                        <a:effectLst/>
                        <a:latin typeface="Calibri"/>
                        <a:ea typeface="Calibri"/>
                        <a:cs typeface="Times New Roman"/>
                      </a:endParaRPr>
                    </a:p>
                  </a:txBody>
                  <a:tcPr marL="68580" marR="68580" marT="0" marB="0">
                    <a:solidFill>
                      <a:srgbClr val="FFC000"/>
                    </a:solidFill>
                  </a:tcPr>
                </a:tc>
                <a:tc>
                  <a:txBody>
                    <a:bodyPr/>
                    <a:lstStyle/>
                    <a:p>
                      <a:pPr marL="0" marR="0" algn="ctr">
                        <a:spcBef>
                          <a:spcPts val="0"/>
                        </a:spcBef>
                        <a:spcAft>
                          <a:spcPts val="0"/>
                        </a:spcAft>
                      </a:pPr>
                      <a:r>
                        <a:rPr lang="en-US" sz="2000" dirty="0">
                          <a:effectLst/>
                        </a:rPr>
                        <a:t> </a:t>
                      </a:r>
                      <a:endParaRPr lang="en-US" sz="2000" dirty="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dirty="0">
                          <a:effectLst/>
                        </a:rPr>
                        <a:t>*</a:t>
                      </a:r>
                      <a:endParaRPr lang="en-US" sz="2000" dirty="0">
                        <a:effectLst/>
                        <a:latin typeface="Calibri"/>
                        <a:ea typeface="Calibri"/>
                        <a:cs typeface="Times New Roman"/>
                      </a:endParaRPr>
                    </a:p>
                  </a:txBody>
                  <a:tcPr marL="68580" marR="68580" marT="0" marB="0">
                    <a:solidFill>
                      <a:srgbClr val="FFC000"/>
                    </a:solidFill>
                  </a:tcPr>
                </a:tc>
                <a:tc>
                  <a:txBody>
                    <a:bodyPr/>
                    <a:lstStyle/>
                    <a:p>
                      <a:pPr marL="0" marR="0" algn="ctr">
                        <a:spcBef>
                          <a:spcPts val="0"/>
                        </a:spcBef>
                        <a:spcAft>
                          <a:spcPts val="0"/>
                        </a:spcAft>
                      </a:pPr>
                      <a:r>
                        <a:rPr lang="en-US" sz="2000">
                          <a:effectLst/>
                        </a:rPr>
                        <a:t> </a:t>
                      </a:r>
                      <a:endParaRPr lang="en-US" sz="2000">
                        <a:effectLst/>
                        <a:latin typeface="Calibri"/>
                        <a:ea typeface="Calibri"/>
                        <a:cs typeface="Times New Roman"/>
                      </a:endParaRPr>
                    </a:p>
                  </a:txBody>
                  <a:tcPr marL="68580" marR="68580" marT="0" marB="0"/>
                </a:tc>
              </a:tr>
              <a:tr h="273050">
                <a:tc vMerge="1">
                  <a:txBody>
                    <a:bodyPr/>
                    <a:lstStyle/>
                    <a:p>
                      <a:endParaRPr lang="en-US"/>
                    </a:p>
                  </a:txBody>
                  <a:tcPr/>
                </a:tc>
                <a:tc>
                  <a:txBody>
                    <a:bodyPr/>
                    <a:lstStyle/>
                    <a:p>
                      <a:pPr marL="0" marR="0">
                        <a:spcBef>
                          <a:spcPts val="0"/>
                        </a:spcBef>
                        <a:spcAft>
                          <a:spcPts val="0"/>
                        </a:spcAft>
                      </a:pPr>
                      <a:r>
                        <a:rPr lang="en-US" sz="2000">
                          <a:effectLst/>
                        </a:rPr>
                        <a:t>Gender</a:t>
                      </a:r>
                      <a:endParaRPr lang="en-US" sz="20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a:effectLst/>
                        </a:rPr>
                        <a:t> </a:t>
                      </a:r>
                      <a:endParaRPr lang="en-US" sz="20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dirty="0">
                          <a:effectLst/>
                        </a:rPr>
                        <a:t>*</a:t>
                      </a:r>
                      <a:endParaRPr lang="en-US" sz="2000" dirty="0">
                        <a:effectLst/>
                        <a:latin typeface="Calibri"/>
                        <a:ea typeface="Calibri"/>
                        <a:cs typeface="Times New Roman"/>
                      </a:endParaRPr>
                    </a:p>
                  </a:txBody>
                  <a:tcPr marL="68580" marR="68580" marT="0" marB="0">
                    <a:solidFill>
                      <a:srgbClr val="FFC000"/>
                    </a:solidFill>
                  </a:tcPr>
                </a:tc>
                <a:tc>
                  <a:txBody>
                    <a:bodyPr/>
                    <a:lstStyle/>
                    <a:p>
                      <a:pPr marL="0" marR="0" algn="ctr">
                        <a:spcBef>
                          <a:spcPts val="0"/>
                        </a:spcBef>
                        <a:spcAft>
                          <a:spcPts val="0"/>
                        </a:spcAft>
                      </a:pPr>
                      <a:r>
                        <a:rPr lang="en-US" sz="2000">
                          <a:effectLst/>
                        </a:rPr>
                        <a:t> </a:t>
                      </a:r>
                      <a:endParaRPr lang="en-US" sz="20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a:effectLst/>
                        </a:rPr>
                        <a:t> </a:t>
                      </a:r>
                      <a:endParaRPr lang="en-US" sz="20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a:effectLst/>
                        </a:rPr>
                        <a:t> </a:t>
                      </a:r>
                      <a:endParaRPr lang="en-US" sz="2000">
                        <a:effectLst/>
                        <a:latin typeface="Calibri"/>
                        <a:ea typeface="Calibri"/>
                        <a:cs typeface="Times New Roman"/>
                      </a:endParaRPr>
                    </a:p>
                  </a:txBody>
                  <a:tcPr marL="68580" marR="68580" marT="0" marB="0"/>
                </a:tc>
              </a:tr>
              <a:tr h="381000">
                <a:tc vMerge="1">
                  <a:txBody>
                    <a:bodyPr/>
                    <a:lstStyle/>
                    <a:p>
                      <a:endParaRPr lang="en-US"/>
                    </a:p>
                  </a:txBody>
                  <a:tcPr/>
                </a:tc>
                <a:tc>
                  <a:txBody>
                    <a:bodyPr/>
                    <a:lstStyle/>
                    <a:p>
                      <a:pPr marL="0" marR="0">
                        <a:spcBef>
                          <a:spcPts val="0"/>
                        </a:spcBef>
                        <a:spcAft>
                          <a:spcPts val="0"/>
                        </a:spcAft>
                      </a:pPr>
                      <a:r>
                        <a:rPr lang="en-US" sz="2000">
                          <a:effectLst/>
                        </a:rPr>
                        <a:t>Parent education</a:t>
                      </a:r>
                      <a:endParaRPr lang="en-US" sz="20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a:effectLst/>
                        </a:rPr>
                        <a:t> </a:t>
                      </a:r>
                      <a:endParaRPr lang="en-US" sz="20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a:effectLst/>
                        </a:rPr>
                        <a:t> </a:t>
                      </a:r>
                      <a:endParaRPr lang="en-US" sz="20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a:effectLst/>
                        </a:rPr>
                        <a:t> </a:t>
                      </a:r>
                      <a:endParaRPr lang="en-US" sz="20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a:effectLst/>
                        </a:rPr>
                        <a:t> </a:t>
                      </a:r>
                      <a:endParaRPr lang="en-US" sz="200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dirty="0">
                          <a:effectLst/>
                        </a:rPr>
                        <a:t> </a:t>
                      </a:r>
                      <a:endParaRPr lang="en-US" sz="2000" dirty="0">
                        <a:effectLst/>
                        <a:latin typeface="Calibri"/>
                        <a:ea typeface="Calibri"/>
                        <a:cs typeface="Times New Roman"/>
                      </a:endParaRPr>
                    </a:p>
                  </a:txBody>
                  <a:tcPr marL="68580" marR="68580" marT="0" marB="0"/>
                </a:tc>
              </a:tr>
              <a:tr h="273050">
                <a:tc vMerge="1">
                  <a:txBody>
                    <a:bodyPr/>
                    <a:lstStyle/>
                    <a:p>
                      <a:endParaRPr lang="en-US"/>
                    </a:p>
                  </a:txBody>
                  <a:tcPr/>
                </a:tc>
                <a:tc>
                  <a:txBody>
                    <a:bodyPr/>
                    <a:lstStyle/>
                    <a:p>
                      <a:pPr marL="0" marR="0">
                        <a:spcBef>
                          <a:spcPts val="0"/>
                        </a:spcBef>
                        <a:spcAft>
                          <a:spcPts val="0"/>
                        </a:spcAft>
                      </a:pPr>
                      <a:r>
                        <a:rPr lang="en-US" sz="2000" dirty="0" smtClean="0">
                          <a:effectLst/>
                        </a:rPr>
                        <a:t>Race/Ethnicity</a:t>
                      </a:r>
                      <a:endParaRPr lang="en-US" sz="2000" dirty="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2000" dirty="0">
                          <a:effectLst/>
                        </a:rPr>
                        <a:t>*</a:t>
                      </a:r>
                      <a:endParaRPr lang="en-US" sz="2000" dirty="0">
                        <a:effectLst/>
                        <a:latin typeface="Calibri"/>
                        <a:ea typeface="Calibri"/>
                        <a:cs typeface="Times New Roman"/>
                      </a:endParaRPr>
                    </a:p>
                  </a:txBody>
                  <a:tcPr marL="68580" marR="68580" marT="0" marB="0">
                    <a:solidFill>
                      <a:srgbClr val="FFC000"/>
                    </a:solidFill>
                  </a:tcPr>
                </a:tc>
                <a:tc>
                  <a:txBody>
                    <a:bodyPr/>
                    <a:lstStyle/>
                    <a:p>
                      <a:pPr marL="0" marR="0" algn="ctr">
                        <a:spcBef>
                          <a:spcPts val="0"/>
                        </a:spcBef>
                        <a:spcAft>
                          <a:spcPts val="0"/>
                        </a:spcAft>
                      </a:pPr>
                      <a:r>
                        <a:rPr lang="en-US" sz="2000" dirty="0">
                          <a:effectLst/>
                        </a:rPr>
                        <a:t>*</a:t>
                      </a:r>
                      <a:endParaRPr lang="en-US" sz="2000" dirty="0">
                        <a:effectLst/>
                        <a:latin typeface="Calibri"/>
                        <a:ea typeface="Calibri"/>
                        <a:cs typeface="Times New Roman"/>
                      </a:endParaRPr>
                    </a:p>
                  </a:txBody>
                  <a:tcPr marL="68580" marR="68580" marT="0" marB="0">
                    <a:solidFill>
                      <a:srgbClr val="FFC000"/>
                    </a:solidFill>
                  </a:tcPr>
                </a:tc>
                <a:tc>
                  <a:txBody>
                    <a:bodyPr/>
                    <a:lstStyle/>
                    <a:p>
                      <a:pPr marL="0" marR="0" algn="ctr">
                        <a:spcBef>
                          <a:spcPts val="0"/>
                        </a:spcBef>
                        <a:spcAft>
                          <a:spcPts val="0"/>
                        </a:spcAft>
                      </a:pPr>
                      <a:r>
                        <a:rPr lang="en-US" sz="2000" dirty="0">
                          <a:effectLst/>
                        </a:rPr>
                        <a:t>*</a:t>
                      </a:r>
                      <a:endParaRPr lang="en-US" sz="2000" dirty="0">
                        <a:effectLst/>
                        <a:latin typeface="Calibri"/>
                        <a:ea typeface="Calibri"/>
                        <a:cs typeface="Times New Roman"/>
                      </a:endParaRPr>
                    </a:p>
                  </a:txBody>
                  <a:tcPr marL="68580" marR="68580" marT="0" marB="0">
                    <a:solidFill>
                      <a:srgbClr val="FFC000"/>
                    </a:solidFill>
                  </a:tcPr>
                </a:tc>
                <a:tc>
                  <a:txBody>
                    <a:bodyPr/>
                    <a:lstStyle/>
                    <a:p>
                      <a:pPr marL="0" marR="0" algn="ctr">
                        <a:spcBef>
                          <a:spcPts val="0"/>
                        </a:spcBef>
                        <a:spcAft>
                          <a:spcPts val="0"/>
                        </a:spcAft>
                      </a:pPr>
                      <a:r>
                        <a:rPr lang="en-US" sz="2000" dirty="0">
                          <a:effectLst/>
                        </a:rPr>
                        <a:t>*</a:t>
                      </a:r>
                      <a:endParaRPr lang="en-US" sz="2000" dirty="0">
                        <a:effectLst/>
                        <a:latin typeface="Calibri"/>
                        <a:ea typeface="Calibri"/>
                        <a:cs typeface="Times New Roman"/>
                      </a:endParaRPr>
                    </a:p>
                  </a:txBody>
                  <a:tcPr marL="68580" marR="68580" marT="0" marB="0">
                    <a:solidFill>
                      <a:srgbClr val="FFC000"/>
                    </a:solidFill>
                  </a:tcPr>
                </a:tc>
                <a:tc>
                  <a:txBody>
                    <a:bodyPr/>
                    <a:lstStyle/>
                    <a:p>
                      <a:pPr marL="0" marR="0" algn="ctr">
                        <a:spcBef>
                          <a:spcPts val="0"/>
                        </a:spcBef>
                        <a:spcAft>
                          <a:spcPts val="0"/>
                        </a:spcAft>
                      </a:pPr>
                      <a:r>
                        <a:rPr lang="en-US" sz="2000" dirty="0">
                          <a:effectLst/>
                        </a:rPr>
                        <a:t>*</a:t>
                      </a:r>
                      <a:endParaRPr lang="en-US" sz="2000" dirty="0">
                        <a:effectLst/>
                        <a:latin typeface="Calibri"/>
                        <a:ea typeface="Calibri"/>
                        <a:cs typeface="Times New Roman"/>
                      </a:endParaRPr>
                    </a:p>
                  </a:txBody>
                  <a:tcPr marL="68580" marR="68580" marT="0" marB="0">
                    <a:solidFill>
                      <a:srgbClr val="FFC000"/>
                    </a:solidFill>
                  </a:tcPr>
                </a:tc>
              </a:tr>
            </a:tbl>
          </a:graphicData>
        </a:graphic>
      </p:graphicFrame>
      <p:sp>
        <p:nvSpPr>
          <p:cNvPr id="10" name="Rectangle 1"/>
          <p:cNvSpPr>
            <a:spLocks noChangeArrowheads="1"/>
          </p:cNvSpPr>
          <p:nvPr/>
        </p:nvSpPr>
        <p:spPr bwMode="auto">
          <a:xfrm>
            <a:off x="339248" y="1532692"/>
            <a:ext cx="8074518"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u="none" strike="noStrike" cap="none" normalizeH="0" baseline="0" dirty="0" smtClean="0">
                <a:ln>
                  <a:noFill/>
                </a:ln>
                <a:solidFill>
                  <a:schemeClr val="tx1"/>
                </a:solidFill>
                <a:effectLst/>
                <a:ea typeface="Calibri" pitchFamily="34" charset="0"/>
                <a:cs typeface="Calibri" pitchFamily="34" charset="0"/>
              </a:rPr>
              <a:t>Predictive Validity of CLA+ and Other Variables on Post-University Outcomes</a:t>
            </a:r>
            <a:endParaRPr kumimoji="0" lang="en-US" altLang="en-US" sz="2000" b="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Picture 2" descr="\\CAE-FS01\common\CAE Logos and Templates\CAE logos\PNG - uppercase\CAE_logo_cap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6201217"/>
            <a:ext cx="876300" cy="475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93305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1715</TotalTime>
  <Words>1282</Words>
  <Application>Microsoft Office PowerPoint</Application>
  <PresentationFormat>On-screen Show (4:3)</PresentationFormat>
  <Paragraphs>248</Paragraphs>
  <Slides>39</Slides>
  <Notes>7</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Office Theme</vt:lpstr>
      <vt:lpstr>PowerPoint Presentation</vt:lpstr>
      <vt:lpstr>Overview &amp; Introduction</vt:lpstr>
      <vt:lpstr>Overview</vt:lpstr>
      <vt:lpstr>Why Focus on Generic Skills?</vt:lpstr>
      <vt:lpstr>Specifically</vt:lpstr>
      <vt:lpstr>Critical Policy Issues</vt:lpstr>
      <vt:lpstr>Post-UNIVERSITY outcomes Study 1 Zahner &amp; James, 2016</vt:lpstr>
      <vt:lpstr>PowerPoint Presentation</vt:lpstr>
      <vt:lpstr>Post-University Outcomes, Study 1</vt:lpstr>
      <vt:lpstr>Post-University Outcomes, Study 1</vt:lpstr>
      <vt:lpstr>Post-University Outcomes, Study 1</vt:lpstr>
      <vt:lpstr>Post-UNIVERSITY outcomes Study 2 Zahner &amp; Lehrfeld, 2017</vt:lpstr>
      <vt:lpstr>PowerPoint Presentation</vt:lpstr>
      <vt:lpstr>PowerPoint Presentation</vt:lpstr>
      <vt:lpstr>Post-University Outcomes, Study 2</vt:lpstr>
      <vt:lpstr>Post-University Outcomes, Study 2</vt:lpstr>
      <vt:lpstr>Post-University Outcomes, Study 2</vt:lpstr>
      <vt:lpstr>CLA+ International</vt:lpstr>
      <vt:lpstr>CLA+ International</vt:lpstr>
      <vt:lpstr>The CLA+ International Protocol</vt:lpstr>
      <vt:lpstr>Important Milestones and Activities</vt:lpstr>
      <vt:lpstr>Translation and Adaptation Overview</vt:lpstr>
      <vt:lpstr>Example use cases for  CLA+ international </vt:lpstr>
      <vt:lpstr>PowerPoint Presentation</vt:lpstr>
      <vt:lpstr>PowerPoint Presentation</vt:lpstr>
      <vt:lpstr>PowerPoint Presentation</vt:lpstr>
      <vt:lpstr>PowerPoint Presentation</vt:lpstr>
      <vt:lpstr>PowerPoint Presentation</vt:lpstr>
      <vt:lpstr>PowerPoint Presentation</vt:lpstr>
      <vt:lpstr>Future research </vt:lpstr>
      <vt:lpstr>Future Research &amp; Development</vt:lpstr>
      <vt:lpstr>SkillMetric</vt:lpstr>
      <vt:lpstr>SkillMetric</vt:lpstr>
      <vt:lpstr>SkillMetric</vt:lpstr>
      <vt:lpstr>SkillMetric</vt:lpstr>
      <vt:lpstr>PowerPoint Presentation</vt:lpstr>
      <vt:lpstr>PowerPoint Presentation</vt:lpstr>
      <vt:lpstr>PowerPoint Presentation</vt:lpstr>
      <vt:lpstr>Questions &amp; Comments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Doris Zahner</dc:creator>
  <cp:lastModifiedBy>Kelly Singer</cp:lastModifiedBy>
  <cp:revision>142</cp:revision>
  <dcterms:created xsi:type="dcterms:W3CDTF">2013-11-15T19:45:11Z</dcterms:created>
  <dcterms:modified xsi:type="dcterms:W3CDTF">2018-10-08T16:45:42Z</dcterms:modified>
</cp:coreProperties>
</file>