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0" r:id="rId1"/>
  </p:sldMasterIdLst>
  <p:notesMasterIdLst>
    <p:notesMasterId r:id="rId42"/>
  </p:notesMasterIdLst>
  <p:handoutMasterIdLst>
    <p:handoutMasterId r:id="rId43"/>
  </p:handoutMasterIdLst>
  <p:sldIdLst>
    <p:sldId id="256" r:id="rId2"/>
    <p:sldId id="321" r:id="rId3"/>
    <p:sldId id="290" r:id="rId4"/>
    <p:sldId id="291" r:id="rId5"/>
    <p:sldId id="294" r:id="rId6"/>
    <p:sldId id="309" r:id="rId7"/>
    <p:sldId id="310" r:id="rId8"/>
    <p:sldId id="311" r:id="rId9"/>
    <p:sldId id="266" r:id="rId10"/>
    <p:sldId id="303" r:id="rId11"/>
    <p:sldId id="304" r:id="rId12"/>
    <p:sldId id="305" r:id="rId13"/>
    <p:sldId id="363" r:id="rId14"/>
    <p:sldId id="366" r:id="rId15"/>
    <p:sldId id="365" r:id="rId16"/>
    <p:sldId id="368" r:id="rId17"/>
    <p:sldId id="322" r:id="rId18"/>
    <p:sldId id="328" r:id="rId19"/>
    <p:sldId id="329" r:id="rId20"/>
    <p:sldId id="330" r:id="rId21"/>
    <p:sldId id="331" r:id="rId22"/>
    <p:sldId id="332" r:id="rId23"/>
    <p:sldId id="362" r:id="rId24"/>
    <p:sldId id="335" r:id="rId25"/>
    <p:sldId id="336" r:id="rId26"/>
    <p:sldId id="353" r:id="rId27"/>
    <p:sldId id="337" r:id="rId28"/>
    <p:sldId id="360" r:id="rId29"/>
    <p:sldId id="361" r:id="rId30"/>
    <p:sldId id="316" r:id="rId31"/>
    <p:sldId id="317" r:id="rId32"/>
    <p:sldId id="359" r:id="rId33"/>
    <p:sldId id="319" r:id="rId34"/>
    <p:sldId id="320" r:id="rId35"/>
    <p:sldId id="358" r:id="rId36"/>
    <p:sldId id="367" r:id="rId37"/>
    <p:sldId id="357" r:id="rId38"/>
    <p:sldId id="350" r:id="rId39"/>
    <p:sldId id="351" r:id="rId40"/>
    <p:sldId id="288" r:id="rId4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33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16" autoAdjust="0"/>
    <p:restoredTop sz="95701" autoAdjust="0"/>
  </p:normalViewPr>
  <p:slideViewPr>
    <p:cSldViewPr snapToGrid="0" showGuides="1">
      <p:cViewPr varScale="1">
        <p:scale>
          <a:sx n="81" d="100"/>
          <a:sy n="81" d="100"/>
        </p:scale>
        <p:origin x="210" y="60"/>
      </p:cViewPr>
      <p:guideLst/>
    </p:cSldViewPr>
  </p:slideViewPr>
  <p:outlineViewPr>
    <p:cViewPr>
      <p:scale>
        <a:sx n="33" d="100"/>
        <a:sy n="33" d="100"/>
      </p:scale>
      <p:origin x="0" y="-8964"/>
    </p:cViewPr>
  </p:outlineViewPr>
  <p:notesTextViewPr>
    <p:cViewPr>
      <p:scale>
        <a:sx n="1" d="1"/>
        <a:sy n="1" d="1"/>
      </p:scale>
      <p:origin x="0" y="0"/>
    </p:cViewPr>
  </p:notesTextViewPr>
  <p:sorterViewPr>
    <p:cViewPr>
      <p:scale>
        <a:sx n="125" d="100"/>
        <a:sy n="125" d="100"/>
      </p:scale>
      <p:origin x="0" y="-7860"/>
    </p:cViewPr>
  </p:sorterViewPr>
  <p:notesViewPr>
    <p:cSldViewPr snapToGrid="0" showGuides="1">
      <p:cViewPr varScale="1">
        <p:scale>
          <a:sx n="102" d="100"/>
          <a:sy n="102" d="100"/>
        </p:scale>
        <p:origin x="2484"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status</c:v>
                </c:pt>
              </c:strCache>
            </c:strRef>
          </c:tx>
          <c:dPt>
            <c:idx val="0"/>
            <c:bubble3D val="0"/>
            <c:spPr>
              <a:solidFill>
                <a:srgbClr val="30C0B2"/>
              </a:solidFill>
            </c:spPr>
            <c:extLst xmlns:c16r2="http://schemas.microsoft.com/office/drawing/2015/06/chart">
              <c:ext xmlns:c16="http://schemas.microsoft.com/office/drawing/2014/chart" uri="{C3380CC4-5D6E-409C-BE32-E72D297353CC}">
                <c16:uniqueId val="{00000001-4AFD-4EF7-8B2C-E38C9CE50BC7}"/>
              </c:ext>
            </c:extLst>
          </c:dPt>
          <c:dPt>
            <c:idx val="4"/>
            <c:bubble3D val="0"/>
            <c:spPr>
              <a:solidFill>
                <a:srgbClr val="954ECA"/>
              </a:solidFill>
            </c:spPr>
            <c:extLst xmlns:c16r2="http://schemas.microsoft.com/office/drawing/2015/06/chart">
              <c:ext xmlns:c16="http://schemas.microsoft.com/office/drawing/2014/chart" uri="{C3380CC4-5D6E-409C-BE32-E72D297353CC}">
                <c16:uniqueId val="{00000003-4AFD-4EF7-8B2C-E38C9CE50BC7}"/>
              </c:ext>
            </c:extLst>
          </c:dPt>
          <c:dLbls>
            <c:dLbl>
              <c:idx val="0"/>
              <c:layout>
                <c:manualLayout>
                  <c:x val="9.4444444444444456E-2"/>
                  <c:y val="-8.3700438109182984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4AFD-4EF7-8B2C-E38C9CE50BC7}"/>
                </c:ext>
                <c:ext xmlns:c15="http://schemas.microsoft.com/office/drawing/2012/chart" uri="{CE6537A1-D6FC-4f65-9D91-7224C49458BB}"/>
              </c:extLst>
            </c:dLbl>
            <c:dLbl>
              <c:idx val="1"/>
              <c:layout>
                <c:manualLayout>
                  <c:x val="0.1569444444444445"/>
                  <c:y val="3.7200194715192418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4-4AFD-4EF7-8B2C-E38C9CE50BC7}"/>
                </c:ext>
                <c:ext xmlns:c15="http://schemas.microsoft.com/office/drawing/2012/chart" uri="{CE6537A1-D6FC-4f65-9D91-7224C49458BB}"/>
              </c:extLst>
            </c:dLbl>
            <c:dLbl>
              <c:idx val="2"/>
              <c:layout>
                <c:manualLayout>
                  <c:x val="0.13750000000000001"/>
                  <c:y val="0.11160058414557725"/>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4AFD-4EF7-8B2C-E38C9CE50BC7}"/>
                </c:ext>
                <c:ext xmlns:c15="http://schemas.microsoft.com/office/drawing/2012/chart" uri="{CE6537A1-D6FC-4f65-9D91-7224C49458BB}"/>
              </c:extLst>
            </c:dLbl>
            <c:dLbl>
              <c:idx val="3"/>
              <c:layout>
                <c:manualLayout>
                  <c:x val="-0.16250000000000001"/>
                  <c:y val="2.5575133866694792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6-4AFD-4EF7-8B2C-E38C9CE50BC7}"/>
                </c:ext>
                <c:ext xmlns:c15="http://schemas.microsoft.com/office/drawing/2012/chart" uri="{CE6537A1-D6FC-4f65-9D91-7224C49458BB}"/>
              </c:extLst>
            </c:dLbl>
            <c:dLbl>
              <c:idx val="4"/>
              <c:layout>
                <c:manualLayout>
                  <c:x val="-0.24845679012345678"/>
                  <c:y val="-2.5463541055076319E-3"/>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4AFD-4EF7-8B2C-E38C9CE50BC7}"/>
                </c:ext>
                <c:ext xmlns:c15="http://schemas.microsoft.com/office/drawing/2012/chart" uri="{CE6537A1-D6FC-4f65-9D91-7224C49458BB}"/>
              </c:extLst>
            </c:dLbl>
            <c:dLbl>
              <c:idx val="5"/>
              <c:layout>
                <c:manualLayout>
                  <c:x val="-0.18533950617283951"/>
                  <c:y val="-6.0517101940165949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4AFD-4EF7-8B2C-E38C9CE50BC7}"/>
                </c:ext>
                <c:ext xmlns:c15="http://schemas.microsoft.com/office/drawing/2012/chart" uri="{CE6537A1-D6FC-4f65-9D91-7224C49458BB}"/>
              </c:extLst>
            </c:dLbl>
            <c:dLbl>
              <c:idx val="6"/>
              <c:layout>
                <c:manualLayout>
                  <c:x val="0"/>
                  <c:y val="-0.10927557197587776"/>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8-4AFD-4EF7-8B2C-E38C9CE50BC7}"/>
                </c:ext>
                <c:ext xmlns:c15="http://schemas.microsoft.com/office/drawing/2012/chart" uri="{CE6537A1-D6FC-4f65-9D91-7224C49458BB}"/>
              </c:extLst>
            </c:dLbl>
            <c:spPr>
              <a:noFill/>
              <a:ln>
                <a:noFill/>
              </a:ln>
              <a:effectLst/>
            </c:spPr>
            <c:txPr>
              <a:bodyPr/>
              <a:lstStyle/>
              <a:p>
                <a:pPr>
                  <a:defRPr b="1">
                    <a:solidFill>
                      <a:schemeClr val="bg1"/>
                    </a:solidFill>
                    <a:latin typeface="Gadugi" pitchFamily="34" charset="0"/>
                  </a:defRPr>
                </a:pPr>
                <a:endParaRPr lang="en-US"/>
              </a:p>
            </c:txPr>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extLst>
          </c:dLbls>
          <c:cat>
            <c:strRef>
              <c:f>Sheet1!$A$2:$A$8</c:f>
              <c:strCache>
                <c:ptCount val="7"/>
                <c:pt idx="0">
                  <c:v>Arts</c:v>
                </c:pt>
                <c:pt idx="1">
                  <c:v>Communication &amp; Design </c:v>
                </c:pt>
                <c:pt idx="2">
                  <c:v>Community Services</c:v>
                </c:pt>
                <c:pt idx="3">
                  <c:v>Management </c:v>
                </c:pt>
                <c:pt idx="4">
                  <c:v>Science </c:v>
                </c:pt>
                <c:pt idx="5">
                  <c:v>Engineering &amp; Architecture</c:v>
                </c:pt>
                <c:pt idx="6">
                  <c:v>Other</c:v>
                </c:pt>
              </c:strCache>
            </c:strRef>
          </c:cat>
          <c:val>
            <c:numRef>
              <c:f>Sheet1!$B$2:$B$8</c:f>
              <c:numCache>
                <c:formatCode>0%</c:formatCode>
                <c:ptCount val="7"/>
                <c:pt idx="0">
                  <c:v>0.26</c:v>
                </c:pt>
                <c:pt idx="1">
                  <c:v>0.17</c:v>
                </c:pt>
                <c:pt idx="2" formatCode="0.0%">
                  <c:v>5.000000000000001E-3</c:v>
                </c:pt>
                <c:pt idx="3">
                  <c:v>0.39000000000000007</c:v>
                </c:pt>
                <c:pt idx="4">
                  <c:v>9.0000000000000011E-2</c:v>
                </c:pt>
                <c:pt idx="5">
                  <c:v>7.0000000000000021E-2</c:v>
                </c:pt>
                <c:pt idx="6">
                  <c:v>1.0000000000000002E-2</c:v>
                </c:pt>
              </c:numCache>
            </c:numRef>
          </c:val>
          <c:extLst xmlns:c16r2="http://schemas.microsoft.com/office/drawing/2015/06/chart">
            <c:ext xmlns:c16="http://schemas.microsoft.com/office/drawing/2014/chart" uri="{C3380CC4-5D6E-409C-BE32-E72D297353CC}">
              <c16:uniqueId val="{00000009-4AFD-4EF7-8B2C-E38C9CE50BC7}"/>
            </c:ext>
          </c:extLst>
        </c:ser>
        <c:dLbls>
          <c:showLegendKey val="0"/>
          <c:showVal val="0"/>
          <c:showCatName val="0"/>
          <c:showSerName val="0"/>
          <c:showPercent val="0"/>
          <c:showBubbleSize val="0"/>
          <c:showLeaderLines val="1"/>
        </c:dLbls>
        <c:firstSliceAng val="0"/>
        <c:holeSize val="74"/>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137642169728783"/>
          <c:y val="4.8960423365722448E-2"/>
          <c:w val="0.63334580052493439"/>
          <c:h val="0.90207915326855515"/>
        </c:manualLayout>
      </c:layout>
      <c:barChart>
        <c:barDir val="bar"/>
        <c:grouping val="clustered"/>
        <c:varyColors val="0"/>
        <c:ser>
          <c:idx val="0"/>
          <c:order val="0"/>
          <c:tx>
            <c:strRef>
              <c:f>Sheet1!$B$1</c:f>
              <c:strCache>
                <c:ptCount val="1"/>
                <c:pt idx="0">
                  <c:v>Participated in ADaPT</c:v>
                </c:pt>
              </c:strCache>
            </c:strRef>
          </c:tx>
          <c:spPr>
            <a:solidFill>
              <a:srgbClr val="12B5FE">
                <a:alpha val="99000"/>
              </a:srgbClr>
            </a:solidFill>
          </c:spPr>
          <c:invertIfNegative val="0"/>
          <c:dPt>
            <c:idx val="0"/>
            <c:invertIfNegative val="0"/>
            <c:bubble3D val="0"/>
            <c:spPr>
              <a:solidFill>
                <a:srgbClr val="12B5FE">
                  <a:alpha val="87000"/>
                </a:srgbClr>
              </a:solidFill>
            </c:spPr>
            <c:extLst xmlns:c16r2="http://schemas.microsoft.com/office/drawing/2015/06/chart">
              <c:ext xmlns:c16="http://schemas.microsoft.com/office/drawing/2014/chart" uri="{C3380CC4-5D6E-409C-BE32-E72D297353CC}">
                <c16:uniqueId val="{00000001-B94B-4A43-8DCE-6F70E7C598EE}"/>
              </c:ext>
            </c:extLst>
          </c:dPt>
          <c:dLbls>
            <c:spPr>
              <a:noFill/>
              <a:ln>
                <a:noFill/>
              </a:ln>
              <a:effectLst/>
            </c:sp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c:f>
              <c:strCache>
                <c:ptCount val="1"/>
                <c:pt idx="0">
                  <c:v>Students</c:v>
                </c:pt>
              </c:strCache>
            </c:strRef>
          </c:cat>
          <c:val>
            <c:numRef>
              <c:f>Sheet1!$B$2</c:f>
              <c:numCache>
                <c:formatCode>General</c:formatCode>
                <c:ptCount val="1"/>
                <c:pt idx="0">
                  <c:v>100</c:v>
                </c:pt>
              </c:numCache>
            </c:numRef>
          </c:val>
          <c:extLst xmlns:c16r2="http://schemas.microsoft.com/office/drawing/2015/06/chart">
            <c:ext xmlns:c16="http://schemas.microsoft.com/office/drawing/2014/chart" uri="{C3380CC4-5D6E-409C-BE32-E72D297353CC}">
              <c16:uniqueId val="{00000002-B94B-4A43-8DCE-6F70E7C598EE}"/>
            </c:ext>
          </c:extLst>
        </c:ser>
        <c:ser>
          <c:idx val="1"/>
          <c:order val="1"/>
          <c:tx>
            <c:strRef>
              <c:f>Sheet1!$C$1</c:f>
              <c:strCache>
                <c:ptCount val="1"/>
                <c:pt idx="0">
                  <c:v>Placed in Workforce </c:v>
                </c:pt>
              </c:strCache>
            </c:strRef>
          </c:tx>
          <c:spPr>
            <a:solidFill>
              <a:srgbClr val="954ECA">
                <a:alpha val="91000"/>
              </a:srgbClr>
            </a:solidFill>
          </c:spPr>
          <c:invertIfNegative val="0"/>
          <c:dLbls>
            <c:spPr>
              <a:noFill/>
              <a:ln>
                <a:noFill/>
              </a:ln>
              <a:effectLst/>
            </c:sp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c:f>
              <c:strCache>
                <c:ptCount val="1"/>
                <c:pt idx="0">
                  <c:v>Students</c:v>
                </c:pt>
              </c:strCache>
            </c:strRef>
          </c:cat>
          <c:val>
            <c:numRef>
              <c:f>Sheet1!$C$2</c:f>
              <c:numCache>
                <c:formatCode>General</c:formatCode>
                <c:ptCount val="1"/>
                <c:pt idx="0">
                  <c:v>89</c:v>
                </c:pt>
              </c:numCache>
            </c:numRef>
          </c:val>
          <c:extLst xmlns:c16r2="http://schemas.microsoft.com/office/drawing/2015/06/chart">
            <c:ext xmlns:c16="http://schemas.microsoft.com/office/drawing/2014/chart" uri="{C3380CC4-5D6E-409C-BE32-E72D297353CC}">
              <c16:uniqueId val="{00000003-B94B-4A43-8DCE-6F70E7C598EE}"/>
            </c:ext>
          </c:extLst>
        </c:ser>
        <c:ser>
          <c:idx val="2"/>
          <c:order val="2"/>
          <c:tx>
            <c:strRef>
              <c:f>Sheet1!$D$1</c:f>
              <c:strCache>
                <c:ptCount val="1"/>
                <c:pt idx="0">
                  <c:v>Started Own Business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c:f>
              <c:strCache>
                <c:ptCount val="1"/>
                <c:pt idx="0">
                  <c:v>Students</c:v>
                </c:pt>
              </c:strCache>
            </c:strRef>
          </c:cat>
          <c:val>
            <c:numRef>
              <c:f>Sheet1!$D$2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B94B-4A43-8DCE-6F70E7C598EE}"/>
            </c:ext>
          </c:extLst>
        </c:ser>
        <c:dLbls>
          <c:showLegendKey val="0"/>
          <c:showVal val="1"/>
          <c:showCatName val="0"/>
          <c:showSerName val="0"/>
          <c:showPercent val="0"/>
          <c:showBubbleSize val="0"/>
        </c:dLbls>
        <c:gapWidth val="157"/>
        <c:axId val="213223152"/>
        <c:axId val="213223544"/>
      </c:barChart>
      <c:catAx>
        <c:axId val="213223152"/>
        <c:scaling>
          <c:orientation val="minMax"/>
        </c:scaling>
        <c:delete val="1"/>
        <c:axPos val="l"/>
        <c:numFmt formatCode="General" sourceLinked="0"/>
        <c:majorTickMark val="none"/>
        <c:minorTickMark val="none"/>
        <c:tickLblPos val="nextTo"/>
        <c:crossAx val="213223544"/>
        <c:crosses val="autoZero"/>
        <c:auto val="1"/>
        <c:lblAlgn val="ctr"/>
        <c:lblOffset val="100"/>
        <c:noMultiLvlLbl val="0"/>
      </c:catAx>
      <c:valAx>
        <c:axId val="213223544"/>
        <c:scaling>
          <c:orientation val="minMax"/>
          <c:max val="100"/>
          <c:min val="0"/>
        </c:scaling>
        <c:delete val="1"/>
        <c:axPos val="b"/>
        <c:numFmt formatCode="General" sourceLinked="1"/>
        <c:majorTickMark val="out"/>
        <c:minorTickMark val="none"/>
        <c:tickLblPos val="nextTo"/>
        <c:crossAx val="213223152"/>
        <c:crosses val="autoZero"/>
        <c:crossBetween val="between"/>
      </c:valAx>
      <c:spPr>
        <a:noFill/>
        <a:ln w="25400">
          <a:noFill/>
        </a:ln>
      </c:spPr>
    </c:plotArea>
    <c:legend>
      <c:legendPos val="l"/>
      <c:layout>
        <c:manualLayout>
          <c:xMode val="edge"/>
          <c:yMode val="edge"/>
          <c:x val="2.5646402458145427E-2"/>
          <c:y val="0.11586517483987979"/>
          <c:w val="0.28472220655550567"/>
          <c:h val="0.77717119500933118"/>
        </c:manualLayout>
      </c:layout>
      <c:overlay val="0"/>
      <c:spPr>
        <a:noFill/>
      </c:spPr>
      <c:txPr>
        <a:bodyPr/>
        <a:lstStyle/>
        <a:p>
          <a:pPr>
            <a:defRPr sz="2000" baseline="0">
              <a:solidFill>
                <a:schemeClr val="bg1"/>
              </a:solidFill>
            </a:defRPr>
          </a:pPr>
          <a:endParaRPr lang="en-US"/>
        </a:p>
      </c:txPr>
    </c:legend>
    <c:plotVisOnly val="1"/>
    <c:dispBlanksAs val="gap"/>
    <c:showDLblsOverMax val="0"/>
  </c:chart>
  <c:spPr>
    <a:noFill/>
  </c:spPr>
  <c:txPr>
    <a:bodyPr/>
    <a:lstStyle/>
    <a:p>
      <a:pPr>
        <a:defRPr sz="2400">
          <a:solidFill>
            <a:schemeClr val="bg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6434"/>
          </a:xfrm>
          <a:prstGeom prst="rect">
            <a:avLst/>
          </a:prstGeom>
        </p:spPr>
        <p:txBody>
          <a:bodyPr vert="horz" lIns="92302" tIns="46151" rIns="92302" bIns="46151" rtlCol="0"/>
          <a:lstStyle>
            <a:lvl1pPr algn="r">
              <a:defRPr sz="1200"/>
            </a:lvl1pPr>
          </a:lstStyle>
          <a:p>
            <a:fld id="{8E953B2F-4DC8-452F-B2BD-857C66C03462}" type="datetimeFigureOut">
              <a:rPr lang="en-US" smtClean="0"/>
              <a:t>10/11/2018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2302" tIns="46151" rIns="92302" bIns="46151"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2302" tIns="46151" rIns="92302" bIns="46151" rtlCol="0" anchor="b"/>
          <a:lstStyle>
            <a:lvl1pPr algn="r">
              <a:defRPr sz="1200"/>
            </a:lvl1pPr>
          </a:lstStyle>
          <a:p>
            <a:fld id="{B75F42B6-14CF-4BCA-9CF5-F678C5184414}" type="slidenum">
              <a:rPr lang="en-US" smtClean="0"/>
              <a:t>‹#›</a:t>
            </a:fld>
            <a:endParaRPr lang="en-US"/>
          </a:p>
        </p:txBody>
      </p:sp>
    </p:spTree>
    <p:extLst>
      <p:ext uri="{BB962C8B-B14F-4D97-AF65-F5344CB8AC3E}">
        <p14:creationId xmlns:p14="http://schemas.microsoft.com/office/powerpoint/2010/main" val="1030871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302" tIns="46151" rIns="92302" bIns="46151" rtlCol="0"/>
          <a:lstStyle>
            <a:lvl1pPr algn="l">
              <a:defRPr sz="1200"/>
            </a:lvl1pPr>
          </a:lstStyle>
          <a:p>
            <a:endParaRPr lang="en-US"/>
          </a:p>
        </p:txBody>
      </p:sp>
      <p:sp>
        <p:nvSpPr>
          <p:cNvPr id="3" name="Date Placeholder 2"/>
          <p:cNvSpPr>
            <a:spLocks noGrp="1"/>
          </p:cNvSpPr>
          <p:nvPr>
            <p:ph type="dt" idx="1"/>
          </p:nvPr>
        </p:nvSpPr>
        <p:spPr>
          <a:xfrm>
            <a:off x="3884613" y="1"/>
            <a:ext cx="2971800" cy="466434"/>
          </a:xfrm>
          <a:prstGeom prst="rect">
            <a:avLst/>
          </a:prstGeom>
        </p:spPr>
        <p:txBody>
          <a:bodyPr vert="horz" lIns="92302" tIns="46151" rIns="92302" bIns="46151" rtlCol="0"/>
          <a:lstStyle>
            <a:lvl1pPr algn="r">
              <a:defRPr sz="1200"/>
            </a:lvl1pPr>
          </a:lstStyle>
          <a:p>
            <a:fld id="{84A2E276-A818-4629-803F-D5D0FCB6D3A1}" type="datetimeFigureOut">
              <a:rPr lang="en-US" smtClean="0"/>
              <a:t>10/11/2018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2302" tIns="46151" rIns="92302" bIns="46151"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302" tIns="46151" rIns="92302" bIns="461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2302" tIns="46151" rIns="92302" bIns="4615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2302" tIns="46151" rIns="92302" bIns="46151" rtlCol="0" anchor="b"/>
          <a:lstStyle>
            <a:lvl1pPr algn="r">
              <a:defRPr sz="1200"/>
            </a:lvl1pPr>
          </a:lstStyle>
          <a:p>
            <a:fld id="{EE1A5BC9-0A02-4C2E-A3F4-094118735EA3}" type="slidenum">
              <a:rPr lang="en-US" smtClean="0"/>
              <a:t>‹#›</a:t>
            </a:fld>
            <a:endParaRPr lang="en-US"/>
          </a:p>
        </p:txBody>
      </p:sp>
    </p:spTree>
    <p:extLst>
      <p:ext uri="{BB962C8B-B14F-4D97-AF65-F5344CB8AC3E}">
        <p14:creationId xmlns:p14="http://schemas.microsoft.com/office/powerpoint/2010/main" val="186502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1</a:t>
            </a:fld>
            <a:endParaRPr lang="en-US"/>
          </a:p>
        </p:txBody>
      </p:sp>
    </p:spTree>
    <p:extLst>
      <p:ext uri="{BB962C8B-B14F-4D97-AF65-F5344CB8AC3E}">
        <p14:creationId xmlns:p14="http://schemas.microsoft.com/office/powerpoint/2010/main" val="359686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6028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5404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2e1020650_0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42e1020650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00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23</a:t>
            </a:fld>
            <a:endParaRPr lang="en-US"/>
          </a:p>
        </p:txBody>
      </p:sp>
    </p:spTree>
    <p:extLst>
      <p:ext uri="{BB962C8B-B14F-4D97-AF65-F5344CB8AC3E}">
        <p14:creationId xmlns:p14="http://schemas.microsoft.com/office/powerpoint/2010/main" val="3676077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42e1020650_0_5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42e1020650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18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42e1020650_0_4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42e1020650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137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603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42e1020650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42e1020650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01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42e1020650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42e102065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457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While the majority of the students trained and placed to date have deliberately come from Social Science, Humanities and Applied Arts disciplines, to meet demand, there have been students from every faculty and more than 20 post-secondary schools. </a:t>
            </a:r>
            <a:endParaRPr lang="en-CA" b="0" dirty="0"/>
          </a:p>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30</a:t>
            </a:fld>
            <a:endParaRPr lang="en-US"/>
          </a:p>
        </p:txBody>
      </p:sp>
    </p:spTree>
    <p:extLst>
      <p:ext uri="{BB962C8B-B14F-4D97-AF65-F5344CB8AC3E}">
        <p14:creationId xmlns:p14="http://schemas.microsoft.com/office/powerpoint/2010/main" val="285494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100047"/>
            </a:pPr>
            <a:r>
              <a:rPr lang="en-CA" dirty="0">
                <a:latin typeface="Arial" panose="020B0604020202020204" pitchFamily="34" charset="0"/>
                <a:cs typeface="Arial" panose="020B0604020202020204" pitchFamily="34" charset="0"/>
              </a:rPr>
              <a:t>There is a disconnect between supply and demand.</a:t>
            </a:r>
            <a:endParaRPr lang="en-US" sz="1200" dirty="0">
              <a:solidFill>
                <a:schemeClr val="dk1"/>
              </a:solidFill>
              <a:latin typeface="Arial"/>
              <a:ea typeface="Arial"/>
              <a:cs typeface="Arial"/>
              <a:sym typeface="Arial"/>
            </a:endParaRPr>
          </a:p>
          <a:p>
            <a:pPr>
              <a:buClr>
                <a:schemeClr val="dk1"/>
              </a:buClr>
              <a:buSzPct val="100047"/>
            </a:pPr>
            <a:endParaRPr lang="en-US" sz="1200" dirty="0">
              <a:solidFill>
                <a:schemeClr val="dk1"/>
              </a:solidFill>
              <a:latin typeface="Arial"/>
              <a:ea typeface="Arial"/>
              <a:cs typeface="Arial"/>
              <a:sym typeface="Arial"/>
            </a:endParaRPr>
          </a:p>
          <a:p>
            <a:pPr>
              <a:buClr>
                <a:schemeClr val="dk1"/>
              </a:buClr>
              <a:buSzPct val="100047"/>
            </a:pPr>
            <a:r>
              <a:rPr lang="en-US" sz="1200" dirty="0">
                <a:solidFill>
                  <a:schemeClr val="dk1"/>
                </a:solidFill>
                <a:latin typeface="Arial"/>
                <a:ea typeface="Arial"/>
                <a:cs typeface="Arial"/>
                <a:sym typeface="Arial"/>
              </a:rPr>
              <a:t>Survey conducted with 200 Employers in 2013 for the Ontario Human Capital Research and Innovation Fund (OHCRIF) </a:t>
            </a:r>
          </a:p>
          <a:p>
            <a:endParaRPr lang="en-CA" dirty="0"/>
          </a:p>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7</a:t>
            </a:fld>
            <a:endParaRPr lang="en-US"/>
          </a:p>
        </p:txBody>
      </p:sp>
    </p:spTree>
    <p:extLst>
      <p:ext uri="{BB962C8B-B14F-4D97-AF65-F5344CB8AC3E}">
        <p14:creationId xmlns:p14="http://schemas.microsoft.com/office/powerpoint/2010/main" val="1449114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31</a:t>
            </a:fld>
            <a:endParaRPr lang="en-US"/>
          </a:p>
        </p:txBody>
      </p:sp>
    </p:spTree>
    <p:extLst>
      <p:ext uri="{BB962C8B-B14F-4D97-AF65-F5344CB8AC3E}">
        <p14:creationId xmlns:p14="http://schemas.microsoft.com/office/powerpoint/2010/main" val="148905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9173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e1020650_0_5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e1020650_0_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7908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42e1020650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42e1020650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087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097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A5BC9-0A02-4C2E-A3F4-094118735EA3}" type="slidenum">
              <a:rPr lang="en-US" smtClean="0"/>
              <a:t>8</a:t>
            </a:fld>
            <a:endParaRPr lang="en-US"/>
          </a:p>
        </p:txBody>
      </p:sp>
    </p:spTree>
    <p:extLst>
      <p:ext uri="{BB962C8B-B14F-4D97-AF65-F5344CB8AC3E}">
        <p14:creationId xmlns:p14="http://schemas.microsoft.com/office/powerpoint/2010/main" val="109004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700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a:t>
            </a:r>
            <a:r>
              <a:rPr lang="en-US" b="1" baseline="0" dirty="0"/>
              <a:t> Row (Left to Right)</a:t>
            </a:r>
            <a:endParaRPr lang="en-US" b="1" dirty="0"/>
          </a:p>
          <a:p>
            <a:pPr marL="228600" indent="-228600">
              <a:buFont typeface="+mj-lt"/>
              <a:buAutoNum type="arabicPeriod"/>
            </a:pPr>
            <a:r>
              <a:rPr lang="en-US" dirty="0"/>
              <a:t>Cheryl</a:t>
            </a:r>
            <a:r>
              <a:rPr lang="en-US" baseline="0" dirty="0"/>
              <a:t> Sandberg – COO of Facebook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Vicki </a:t>
            </a:r>
            <a:r>
              <a:rPr lang="en-US" sz="1200" b="0" i="0" kern="1200" dirty="0" err="1">
                <a:solidFill>
                  <a:schemeClr val="tx1"/>
                </a:solidFill>
                <a:effectLst/>
                <a:latin typeface="+mn-lt"/>
                <a:ea typeface="+mn-ea"/>
                <a:cs typeface="+mn-cs"/>
              </a:rPr>
              <a:t>Hollub</a:t>
            </a:r>
            <a:r>
              <a:rPr lang="en-US" sz="1200" b="0" i="0" kern="1200" baseline="0" dirty="0">
                <a:solidFill>
                  <a:schemeClr val="tx1"/>
                </a:solidFill>
                <a:effectLst/>
                <a:latin typeface="+mn-lt"/>
                <a:ea typeface="+mn-ea"/>
                <a:cs typeface="+mn-cs"/>
              </a:rPr>
              <a:t> – President and CEO of Occidental Petroleum</a:t>
            </a:r>
            <a:endParaRPr lang="en-US" baseline="0" dirty="0"/>
          </a:p>
          <a:p>
            <a:pPr marL="228600" indent="-228600">
              <a:buFont typeface="+mj-lt"/>
              <a:buAutoNum type="arabicPeriod"/>
            </a:pPr>
            <a:r>
              <a:rPr lang="en-US" baseline="0" dirty="0"/>
              <a:t>Patti </a:t>
            </a:r>
            <a:r>
              <a:rPr lang="en-US" baseline="0" dirty="0" err="1"/>
              <a:t>Poppe</a:t>
            </a:r>
            <a:r>
              <a:rPr lang="en-US" baseline="0" dirty="0"/>
              <a:t> – President and CEO of CMS Energy</a:t>
            </a:r>
          </a:p>
          <a:p>
            <a:pPr marL="228600" indent="-228600">
              <a:buFont typeface="+mj-lt"/>
              <a:buAutoNum type="arabicPeriod"/>
            </a:pPr>
            <a:r>
              <a:rPr lang="en-US" baseline="0" dirty="0" err="1"/>
              <a:t>Ginni</a:t>
            </a:r>
            <a:r>
              <a:rPr lang="en-US" baseline="0" dirty="0"/>
              <a:t> </a:t>
            </a:r>
            <a:r>
              <a:rPr lang="en-US" baseline="0" dirty="0" err="1"/>
              <a:t>Romety</a:t>
            </a:r>
            <a:r>
              <a:rPr lang="en-US" baseline="0" dirty="0"/>
              <a:t> – CEO of IBM</a:t>
            </a:r>
          </a:p>
          <a:p>
            <a:pPr marL="228600" indent="-228600">
              <a:buFont typeface="+mj-lt"/>
              <a:buAutoNum type="arabicPeriod"/>
            </a:pPr>
            <a:r>
              <a:rPr lang="en-US" baseline="0" dirty="0" err="1"/>
              <a:t>Safra</a:t>
            </a:r>
            <a:r>
              <a:rPr lang="en-US" baseline="0" dirty="0"/>
              <a:t> Catz – Co-CEO of Oracle</a:t>
            </a:r>
          </a:p>
          <a:p>
            <a:endParaRPr lang="en-US" baseline="0" dirty="0"/>
          </a:p>
          <a:p>
            <a:r>
              <a:rPr lang="en-US" b="1" baseline="0" dirty="0"/>
              <a:t>Bottom Row (Left to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Susan </a:t>
            </a:r>
            <a:r>
              <a:rPr lang="en-US" sz="1200" b="0" i="0" kern="1200" dirty="0" err="1">
                <a:solidFill>
                  <a:schemeClr val="tx1"/>
                </a:solidFill>
                <a:effectLst/>
                <a:latin typeface="+mn-lt"/>
                <a:ea typeface="+mn-ea"/>
                <a:cs typeface="+mn-cs"/>
              </a:rPr>
              <a:t>Wojcicki</a:t>
            </a:r>
            <a:r>
              <a:rPr lang="en-US" sz="1200" b="0" i="0" kern="1200" dirty="0">
                <a:solidFill>
                  <a:schemeClr val="tx1"/>
                </a:solidFill>
                <a:effectLst/>
                <a:latin typeface="+mn-lt"/>
                <a:ea typeface="+mn-ea"/>
                <a:cs typeface="+mn-cs"/>
              </a:rPr>
              <a:t> – CEO of YouTube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Ursula Burns – CEO of Xerox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Meg Whitman – Former CEO of HP Enterprise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Marissa Mayer – Former President and CEO of Yahoo!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err="1">
                <a:solidFill>
                  <a:schemeClr val="tx1"/>
                </a:solidFill>
                <a:effectLst/>
                <a:latin typeface="+mn-lt"/>
                <a:ea typeface="+mn-ea"/>
                <a:cs typeface="+mn-cs"/>
              </a:rPr>
              <a:t>Kirstine</a:t>
            </a:r>
            <a:r>
              <a:rPr lang="en-US" sz="1200" b="0" i="0" kern="1200" baseline="0" dirty="0">
                <a:solidFill>
                  <a:schemeClr val="tx1"/>
                </a:solidFill>
                <a:effectLst/>
                <a:latin typeface="+mn-lt"/>
                <a:ea typeface="+mn-ea"/>
                <a:cs typeface="+mn-cs"/>
              </a:rPr>
              <a:t> Stewart – CRO </a:t>
            </a:r>
            <a:r>
              <a:rPr lang="en-US" sz="1200" b="0" i="0" kern="1200" baseline="0" dirty="0" err="1">
                <a:solidFill>
                  <a:schemeClr val="tx1"/>
                </a:solidFill>
                <a:effectLst/>
                <a:latin typeface="+mn-lt"/>
                <a:ea typeface="+mn-ea"/>
                <a:cs typeface="+mn-cs"/>
              </a:rPr>
              <a:t>TribalScale</a:t>
            </a:r>
            <a:endParaRPr lang="en-US" sz="1200" b="0" i="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baseline="0" dirty="0">
                <a:solidFill>
                  <a:schemeClr val="tx1"/>
                </a:solidFill>
                <a:effectLst/>
                <a:latin typeface="+mn-lt"/>
                <a:ea typeface="+mn-ea"/>
                <a:cs typeface="+mn-cs"/>
              </a:rPr>
              <a:t>Lisa Su – President and CEO of AMD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1A5BC9-0A02-4C2E-A3F4-094118735EA3}" type="slidenum">
              <a:rPr lang="en-US" smtClean="0"/>
              <a:t>11</a:t>
            </a:fld>
            <a:endParaRPr lang="en-US"/>
          </a:p>
        </p:txBody>
      </p:sp>
    </p:spTree>
    <p:extLst>
      <p:ext uri="{BB962C8B-B14F-4D97-AF65-F5344CB8AC3E}">
        <p14:creationId xmlns:p14="http://schemas.microsoft.com/office/powerpoint/2010/main" val="124209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231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CBC</a:t>
            </a:r>
            <a:r>
              <a:rPr lang="en-US" baseline="0" dirty="0"/>
              <a:t> Investigation report. </a:t>
            </a:r>
            <a:r>
              <a:rPr lang="en-US" dirty="0"/>
              <a:t>https://www.cbc.ca/news/canada/race-canadian-universities-1.4030537</a:t>
            </a:r>
          </a:p>
        </p:txBody>
      </p:sp>
      <p:sp>
        <p:nvSpPr>
          <p:cNvPr id="4" name="Slide Number Placeholder 3"/>
          <p:cNvSpPr>
            <a:spLocks noGrp="1"/>
          </p:cNvSpPr>
          <p:nvPr>
            <p:ph type="sldNum" sz="quarter" idx="10"/>
          </p:nvPr>
        </p:nvSpPr>
        <p:spPr/>
        <p:txBody>
          <a:bodyPr/>
          <a:lstStyle/>
          <a:p>
            <a:fld id="{EE1A5BC9-0A02-4C2E-A3F4-094118735EA3}" type="slidenum">
              <a:rPr lang="en-US" smtClean="0"/>
              <a:t>16</a:t>
            </a:fld>
            <a:endParaRPr lang="en-US"/>
          </a:p>
        </p:txBody>
      </p:sp>
    </p:spTree>
    <p:extLst>
      <p:ext uri="{BB962C8B-B14F-4D97-AF65-F5344CB8AC3E}">
        <p14:creationId xmlns:p14="http://schemas.microsoft.com/office/powerpoint/2010/main" val="259864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614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4503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2" descr="analysis, blackboard, board">
            <a:extLst>
              <a:ext uri="{FF2B5EF4-FFF2-40B4-BE49-F238E27FC236}">
                <a16:creationId xmlns="" xmlns:a16="http://schemas.microsoft.com/office/drawing/2014/main" id="{DA20ED4A-BD46-4FFE-A52E-5518FBE79F87}"/>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585074" y="0"/>
            <a:ext cx="986497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Shape 10"/>
          <p:cNvSpPr/>
          <p:nvPr userDrawn="1"/>
        </p:nvSpPr>
        <p:spPr>
          <a:xfrm>
            <a:off x="0" y="0"/>
            <a:ext cx="9144000" cy="3990000"/>
          </a:xfrm>
          <a:prstGeom prst="rect">
            <a:avLst/>
          </a:prstGeom>
          <a:solidFill>
            <a:srgbClr val="20124D">
              <a:alpha val="21540"/>
            </a:srgbClr>
          </a:solidFill>
          <a:ln>
            <a:noFill/>
          </a:ln>
        </p:spPr>
        <p:txBody>
          <a:bodyPr wrap="square" lIns="91425" tIns="91425" rIns="91425" bIns="91425" anchor="ctr" anchorCtr="0">
            <a:noAutofit/>
          </a:bodyPr>
          <a:lstStyle/>
          <a:p>
            <a:pPr lvl="0">
              <a:spcBef>
                <a:spcPts val="0"/>
              </a:spcBef>
              <a:buNone/>
            </a:pPr>
            <a:endParaRPr sz="1800"/>
          </a:p>
        </p:txBody>
      </p:sp>
      <p:sp>
        <p:nvSpPr>
          <p:cNvPr id="2" name="Title 1"/>
          <p:cNvSpPr>
            <a:spLocks noGrp="1"/>
          </p:cNvSpPr>
          <p:nvPr>
            <p:ph type="ctrTitle"/>
          </p:nvPr>
        </p:nvSpPr>
        <p:spPr>
          <a:xfrm>
            <a:off x="320040" y="448056"/>
            <a:ext cx="8714232" cy="3282696"/>
          </a:xfrm>
        </p:spPr>
        <p:txBody>
          <a:bodyPr anchor="t">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5248656"/>
            <a:ext cx="7059168" cy="1399032"/>
          </a:xfrm>
        </p:spPr>
        <p:txBody>
          <a:bodyPr/>
          <a:lstStyle>
            <a:lvl1pPr marL="0" indent="0" algn="l">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1241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Cyan)">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3697"/>
            <a:ext cx="8229600" cy="5637647"/>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0BB44-1E66-455C-B8AC-0D51FA67359C}"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269719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Shape 34"/>
          <p:cNvSpPr/>
          <p:nvPr/>
        </p:nvSpPr>
        <p:spPr>
          <a:xfrm>
            <a:off x="3890100" y="0"/>
            <a:ext cx="1363800" cy="2655900"/>
          </a:xfrm>
          <a:prstGeom prst="rect">
            <a:avLst/>
          </a:prstGeom>
          <a:solidFill>
            <a:srgbClr val="4C1130">
              <a:alpha val="17690"/>
            </a:srgbClr>
          </a:solidFill>
          <a:ln>
            <a:noFill/>
          </a:ln>
        </p:spPr>
        <p:txBody>
          <a:bodyPr wrap="square" lIns="91425" tIns="91425" rIns="91425" bIns="91425" anchor="ctr" anchorCtr="0">
            <a:noAutofit/>
          </a:bodyPr>
          <a:lstStyle/>
          <a:p>
            <a:pPr lvl="0">
              <a:spcBef>
                <a:spcPts val="0"/>
              </a:spcBef>
              <a:buNone/>
            </a:pPr>
            <a:endParaRPr sz="1800"/>
          </a:p>
        </p:txBody>
      </p:sp>
      <p:sp>
        <p:nvSpPr>
          <p:cNvPr id="36" name="Shape 36"/>
          <p:cNvSpPr/>
          <p:nvPr/>
        </p:nvSpPr>
        <p:spPr>
          <a:xfrm>
            <a:off x="4335078" y="1756130"/>
            <a:ext cx="473838" cy="568623"/>
          </a:xfrm>
          <a:custGeom>
            <a:avLst/>
            <a:gdLst/>
            <a:ahLst/>
            <a:cxnLst/>
            <a:rect l="0" t="0" r="0" b="0"/>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180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46145" t="-7796" b="-1"/>
          <a:stretch/>
        </p:blipFill>
        <p:spPr>
          <a:xfrm>
            <a:off x="1032829" y="4843019"/>
            <a:ext cx="3057942" cy="1436649"/>
          </a:xfrm>
          <a:prstGeom prst="rect">
            <a:avLst/>
          </a:prstGeom>
        </p:spPr>
      </p:pic>
      <p:sp>
        <p:nvSpPr>
          <p:cNvPr id="6" name="TextBox 5"/>
          <p:cNvSpPr txBox="1"/>
          <p:nvPr userDrawn="1"/>
        </p:nvSpPr>
        <p:spPr>
          <a:xfrm>
            <a:off x="4808760" y="4118706"/>
            <a:ext cx="3888432" cy="2492990"/>
          </a:xfrm>
          <a:prstGeom prst="rect">
            <a:avLst/>
          </a:prstGeom>
          <a:noFill/>
        </p:spPr>
        <p:txBody>
          <a:bodyPr wrap="square" rtlCol="0">
            <a:spAutoFit/>
          </a:bodyPr>
          <a:lstStyle/>
          <a:p>
            <a:r>
              <a:rPr lang="en-CA" sz="3200" b="1" dirty="0">
                <a:solidFill>
                  <a:schemeClr val="bg1"/>
                </a:solidFill>
                <a:latin typeface="Corbel" pitchFamily="34" charset="0"/>
              </a:rPr>
              <a:t>CONTACT</a:t>
            </a:r>
          </a:p>
          <a:p>
            <a:pPr>
              <a:spcBef>
                <a:spcPct val="0"/>
              </a:spcBef>
            </a:pPr>
            <a:r>
              <a:rPr lang="en-US" b="1" dirty="0">
                <a:solidFill>
                  <a:schemeClr val="bg1"/>
                </a:solidFill>
                <a:latin typeface="Helvetica" panose="020B0604020202020204" pitchFamily="34" charset="0"/>
                <a:cs typeface="Helvetica" panose="020B0604020202020204" pitchFamily="34" charset="0"/>
              </a:rPr>
              <a:t>Diversity Institute </a:t>
            </a:r>
          </a:p>
          <a:p>
            <a:pPr>
              <a:spcBef>
                <a:spcPct val="0"/>
              </a:spcBef>
            </a:pPr>
            <a:r>
              <a:rPr lang="en-US" sz="1600" dirty="0">
                <a:solidFill>
                  <a:schemeClr val="bg1"/>
                </a:solidFill>
                <a:latin typeface="Helvetica" panose="020B0604020202020204" pitchFamily="34" charset="0"/>
                <a:cs typeface="Helvetica" panose="020B0604020202020204" pitchFamily="34" charset="0"/>
              </a:rPr>
              <a:t>Ted Rogers School of Management</a:t>
            </a:r>
          </a:p>
          <a:p>
            <a:pPr>
              <a:spcBef>
                <a:spcPct val="0"/>
              </a:spcBef>
            </a:pPr>
            <a:r>
              <a:rPr lang="en-US" sz="1600" dirty="0">
                <a:solidFill>
                  <a:schemeClr val="bg1"/>
                </a:solidFill>
                <a:latin typeface="Helvetica" panose="020B0604020202020204" pitchFamily="34" charset="0"/>
                <a:cs typeface="Helvetica" panose="020B0604020202020204" pitchFamily="34" charset="0"/>
              </a:rPr>
              <a:t>Ryerson University</a:t>
            </a:r>
          </a:p>
          <a:p>
            <a:pPr>
              <a:spcBef>
                <a:spcPct val="0"/>
              </a:spcBef>
            </a:pPr>
            <a:endParaRPr lang="en-US" sz="1600" dirty="0">
              <a:solidFill>
                <a:schemeClr val="bg1"/>
              </a:solidFill>
              <a:latin typeface="Helvetica" panose="020B0604020202020204" pitchFamily="34" charset="0"/>
              <a:cs typeface="Helvetica" panose="020B0604020202020204" pitchFamily="34" charset="0"/>
            </a:endParaRPr>
          </a:p>
          <a:p>
            <a:pPr>
              <a:spcBef>
                <a:spcPct val="0"/>
              </a:spcBef>
            </a:pPr>
            <a:r>
              <a:rPr lang="en-US" sz="1600" dirty="0">
                <a:solidFill>
                  <a:schemeClr val="bg1"/>
                </a:solidFill>
                <a:latin typeface="Helvetica" panose="020B0604020202020204" pitchFamily="34" charset="0"/>
                <a:cs typeface="Helvetica" panose="020B0604020202020204" pitchFamily="34" charset="0"/>
              </a:rPr>
              <a:t>http://www.ryerson.ca/diversity</a:t>
            </a:r>
          </a:p>
          <a:p>
            <a:pPr>
              <a:spcBef>
                <a:spcPct val="0"/>
              </a:spcBef>
            </a:pPr>
            <a:r>
              <a:rPr lang="en-US" sz="1600" dirty="0">
                <a:solidFill>
                  <a:schemeClr val="bg1"/>
                </a:solidFill>
                <a:latin typeface="Helvetica" panose="020B0604020202020204" pitchFamily="34" charset="0"/>
                <a:cs typeface="Helvetica" panose="020B0604020202020204" pitchFamily="34" charset="0"/>
              </a:rPr>
              <a:t>diversityinstitute@ryerson.ca</a:t>
            </a:r>
          </a:p>
          <a:p>
            <a:pPr>
              <a:spcBef>
                <a:spcPct val="0"/>
              </a:spcBef>
            </a:pPr>
            <a:r>
              <a:rPr lang="en-US" sz="1600" dirty="0">
                <a:solidFill>
                  <a:schemeClr val="bg1"/>
                </a:solidFill>
                <a:latin typeface="Helvetica" panose="020B0604020202020204" pitchFamily="34" charset="0"/>
                <a:cs typeface="Helvetica" panose="020B0604020202020204" pitchFamily="34" charset="0"/>
              </a:rPr>
              <a:t>416-979-5000 ext. 7268</a:t>
            </a:r>
          </a:p>
          <a:p>
            <a:endParaRPr lang="en-CA" dirty="0">
              <a:solidFill>
                <a:schemeClr val="bg1"/>
              </a:solidFill>
              <a:latin typeface="Corbel" pitchFamily="34" charset="0"/>
            </a:endParaRPr>
          </a:p>
        </p:txBody>
      </p:sp>
      <p:pic>
        <p:nvPicPr>
          <p:cNvPr id="7" name="Picture 6">
            <a:extLst>
              <a:ext uri="{FF2B5EF4-FFF2-40B4-BE49-F238E27FC236}">
                <a16:creationId xmlns="" xmlns:a16="http://schemas.microsoft.com/office/drawing/2014/main" id="{17BBF3DC-452D-4695-BF67-118D5D98995E}"/>
              </a:ext>
            </a:extLst>
          </p:cNvPr>
          <p:cNvPicPr>
            <a:picLocks noChangeAspect="1"/>
          </p:cNvPicPr>
          <p:nvPr userDrawn="1"/>
        </p:nvPicPr>
        <p:blipFill>
          <a:blip r:embed="rId4"/>
          <a:stretch>
            <a:fillRect/>
          </a:stretch>
        </p:blipFill>
        <p:spPr>
          <a:xfrm>
            <a:off x="2758122" y="140958"/>
            <a:ext cx="3721211" cy="1472127"/>
          </a:xfrm>
          <a:prstGeom prst="rect">
            <a:avLst/>
          </a:prstGeom>
        </p:spPr>
      </p:pic>
    </p:spTree>
    <p:extLst>
      <p:ext uri="{BB962C8B-B14F-4D97-AF65-F5344CB8AC3E}">
        <p14:creationId xmlns:p14="http://schemas.microsoft.com/office/powerpoint/2010/main" val="139733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 - cold">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Shape 114"/>
          <p:cNvSpPr/>
          <p:nvPr/>
        </p:nvSpPr>
        <p:spPr>
          <a:xfrm>
            <a:off x="0" y="6295100"/>
            <a:ext cx="9144000" cy="562800"/>
          </a:xfrm>
          <a:prstGeom prst="rect">
            <a:avLst/>
          </a:prstGeom>
          <a:solidFill>
            <a:srgbClr val="1C4587">
              <a:alpha val="35380"/>
            </a:srgbClr>
          </a:solidFill>
          <a:ln>
            <a:noFill/>
          </a:ln>
        </p:spPr>
        <p:txBody>
          <a:bodyPr wrap="square" lIns="91425" tIns="91425" rIns="91425" bIns="91425" anchor="ctr" anchorCtr="0">
            <a:noAutofit/>
          </a:bodyPr>
          <a:lstStyle/>
          <a:p>
            <a:pPr lvl="0">
              <a:spcBef>
                <a:spcPts val="0"/>
              </a:spcBef>
              <a:buNone/>
            </a:pPr>
            <a:endParaRPr/>
          </a:p>
        </p:txBody>
      </p:sp>
      <p:sp>
        <p:nvSpPr>
          <p:cNvPr id="115" name="Shape 115"/>
          <p:cNvSpPr txBox="1">
            <a:spLocks noGrp="1"/>
          </p:cNvSpPr>
          <p:nvPr>
            <p:ph type="title"/>
          </p:nvPr>
        </p:nvSpPr>
        <p:spPr>
          <a:xfrm>
            <a:off x="0" y="6247250"/>
            <a:ext cx="9144000" cy="506100"/>
          </a:xfrm>
          <a:prstGeom prst="rect">
            <a:avLst/>
          </a:prstGeom>
        </p:spPr>
        <p:txBody>
          <a:bodyPr wrap="square" lIns="91425" tIns="91425" rIns="91425" bIns="91425" anchor="b" anchorCtr="0"/>
          <a:lstStyle>
            <a:lvl1pPr lvl="0" algn="ctr"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r>
              <a:rPr lang="en-US"/>
              <a:t>Click to edit Master title style</a:t>
            </a:r>
            <a:endParaRPr/>
          </a:p>
        </p:txBody>
      </p:sp>
      <p:sp>
        <p:nvSpPr>
          <p:cNvPr id="4" name="TextBox 3"/>
          <p:cNvSpPr txBox="1"/>
          <p:nvPr userDrawn="1"/>
        </p:nvSpPr>
        <p:spPr>
          <a:xfrm>
            <a:off x="4370663" y="6453809"/>
            <a:ext cx="402674" cy="307777"/>
          </a:xfrm>
          <a:prstGeom prst="rect">
            <a:avLst/>
          </a:prstGeom>
          <a:noFill/>
        </p:spPr>
        <p:txBody>
          <a:bodyPr wrap="none" rtlCol="0">
            <a:spAutoFit/>
          </a:bodyPr>
          <a:lstStyle/>
          <a:p>
            <a:fld id="{5D2E4CF1-BDDC-45D7-96C0-16EA4C85245C}" type="slidenum">
              <a:rPr lang="en-US" smtClean="0">
                <a:solidFill>
                  <a:schemeClr val="bg1"/>
                </a:solidFill>
                <a:latin typeface="Helvetica" panose="020B0604020202020204" pitchFamily="34" charset="0"/>
                <a:cs typeface="Helvetica" panose="020B0604020202020204" pitchFamily="34" charset="0"/>
              </a:rPr>
              <a:t>‹#›</a:t>
            </a:fld>
            <a:endParaRPr lang="en-US"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27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2CF2A235-BE54-6D44-AFC6-BFE4EFCFF41C}" type="datetimeFigureOut">
              <a:rPr lang="en-US" smtClean="0"/>
              <a:t>10/11/2018</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0417D1F-FB6A-E643-9588-9B513ED4E64F}" type="slidenum">
              <a:rPr lang="en-US" smtClean="0"/>
              <a:t>‹#›</a:t>
            </a:fld>
            <a:endParaRPr lang="en-US"/>
          </a:p>
        </p:txBody>
      </p:sp>
    </p:spTree>
    <p:extLst>
      <p:ext uri="{BB962C8B-B14F-4D97-AF65-F5344CB8AC3E}">
        <p14:creationId xmlns:p14="http://schemas.microsoft.com/office/powerpoint/2010/main" val="978711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8" name="Google Shape;68;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2397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hot">
  <p:cSld name="Blank - ho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363779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urple">
    <p:spTree>
      <p:nvGrpSpPr>
        <p:cNvPr id="1" name=""/>
        <p:cNvGrpSpPr/>
        <p:nvPr/>
      </p:nvGrpSpPr>
      <p:grpSpPr>
        <a:xfrm>
          <a:off x="0" y="0"/>
          <a:ext cx="0" cy="0"/>
          <a:chOff x="0" y="0"/>
          <a:chExt cx="0" cy="0"/>
        </a:xfrm>
      </p:grpSpPr>
      <p:sp>
        <p:nvSpPr>
          <p:cNvPr id="7" name="Shape 52"/>
          <p:cNvSpPr/>
          <p:nvPr userDrawn="1"/>
        </p:nvSpPr>
        <p:spPr>
          <a:xfrm>
            <a:off x="0" y="-1"/>
            <a:ext cx="9144000" cy="1228725"/>
          </a:xfrm>
          <a:prstGeom prst="rect">
            <a:avLst/>
          </a:prstGeom>
          <a:solidFill>
            <a:srgbClr val="1C4587">
              <a:alpha val="35380"/>
            </a:srgbClr>
          </a:solidFill>
          <a:ln>
            <a:noFill/>
          </a:ln>
        </p:spPr>
        <p:txBody>
          <a:bodyPr wrap="square" lIns="91425" tIns="91425" rIns="91425" bIns="91425" anchor="ctr" anchorCtr="0">
            <a:noAutofit/>
          </a:bodyPr>
          <a:lstStyle/>
          <a:p>
            <a:pPr lvl="0">
              <a:spcBef>
                <a:spcPts val="0"/>
              </a:spcBef>
              <a:buNone/>
            </a:pPr>
            <a:endParaRPr sz="1800"/>
          </a:p>
        </p:txBody>
      </p:sp>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A9E5A-62E3-4DC2-865C-32687CC5C9A3}"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63499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urple">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A9E5A-62E3-4DC2-865C-32687CC5C9A3}"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234592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urple">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
            <a:ext cx="8229600" cy="564184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A9E5A-62E3-4DC2-865C-32687CC5C9A3}"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354750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ink-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52"/>
          <p:cNvSpPr/>
          <p:nvPr userDrawn="1"/>
        </p:nvSpPr>
        <p:spPr>
          <a:xfrm>
            <a:off x="0" y="-1"/>
            <a:ext cx="9144000" cy="1228725"/>
          </a:xfrm>
          <a:prstGeom prst="rect">
            <a:avLst/>
          </a:prstGeom>
          <a:solidFill>
            <a:srgbClr val="1C4587">
              <a:alpha val="35380"/>
            </a:srgbClr>
          </a:solidFill>
          <a:ln>
            <a:noFill/>
          </a:ln>
        </p:spPr>
        <p:txBody>
          <a:bodyPr wrap="square" lIns="91425" tIns="91425" rIns="91425" bIns="91425" anchor="ctr" anchorCtr="0">
            <a:noAutofit/>
          </a:bodyPr>
          <a:lstStyle/>
          <a:p>
            <a:pPr lvl="0">
              <a:spcBef>
                <a:spcPts val="0"/>
              </a:spcBef>
              <a:buNone/>
            </a:pPr>
            <a:endParaRPr sz="1800"/>
          </a:p>
        </p:txBody>
      </p:sp>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59E3EC-EDE7-4BAD-A483-6E0181F89E65}"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2012053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ink-Orange)">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59E3EC-EDE7-4BAD-A483-6E0181F89E65}"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148192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ink-Orange)">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
            <a:ext cx="8229600" cy="564184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59E3EC-EDE7-4BAD-A483-6E0181F89E65}"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267959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52"/>
          <p:cNvSpPr/>
          <p:nvPr userDrawn="1"/>
        </p:nvSpPr>
        <p:spPr>
          <a:xfrm>
            <a:off x="0" y="-1"/>
            <a:ext cx="9144000" cy="1228725"/>
          </a:xfrm>
          <a:prstGeom prst="rect">
            <a:avLst/>
          </a:prstGeom>
          <a:solidFill>
            <a:srgbClr val="1C4587">
              <a:alpha val="35380"/>
            </a:srgbClr>
          </a:solidFill>
          <a:ln>
            <a:noFill/>
          </a:ln>
        </p:spPr>
        <p:txBody>
          <a:bodyPr wrap="square" lIns="91425" tIns="91425" rIns="91425" bIns="91425" anchor="ctr" anchorCtr="0">
            <a:noAutofit/>
          </a:bodyPr>
          <a:lstStyle/>
          <a:p>
            <a:pPr lvl="0">
              <a:spcBef>
                <a:spcPts val="0"/>
              </a:spcBef>
              <a:buNone/>
            </a:pPr>
            <a:endParaRPr sz="1800"/>
          </a:p>
        </p:txBody>
      </p:sp>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0BB44-1E66-455C-B8AC-0D51FA67359C}"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67497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Cyan)">
    <p:bg>
      <p:bgPr>
        <a:blipFill dpi="0" rotWithShape="1">
          <a:blip r:embed="rId2">
            <a:lum/>
          </a:blip>
          <a:srcRect/>
          <a:stretch>
            <a:fillRect l="-28000" t="-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0896"/>
            <a:ext cx="8229600" cy="621792"/>
          </a:xfrm>
        </p:spPr>
        <p:txBody>
          <a:bodyPr>
            <a:no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7200" y="1344168"/>
            <a:ext cx="8229600" cy="483717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0BB44-1E66-455C-B8AC-0D51FA67359C}" type="datetime1">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DA062-4F05-430C-9DFE-ED13C882C558}" type="slidenum">
              <a:rPr lang="en-US" smtClean="0"/>
              <a:t>‹#›</a:t>
            </a:fld>
            <a:endParaRPr lang="en-US"/>
          </a:p>
        </p:txBody>
      </p:sp>
    </p:spTree>
    <p:extLst>
      <p:ext uri="{BB962C8B-B14F-4D97-AF65-F5344CB8AC3E}">
        <p14:creationId xmlns:p14="http://schemas.microsoft.com/office/powerpoint/2010/main" val="66967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B2723D01-44EA-4A35-85CD-93986D42DEC0}" type="datetime1">
              <a:rPr lang="en-US" smtClean="0"/>
              <a:t>10/11/2018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056DA062-4F05-430C-9DFE-ED13C882C558}" type="slidenum">
              <a:rPr lang="en-US" smtClean="0"/>
              <a:pPr/>
              <a:t>‹#›</a:t>
            </a:fld>
            <a:endParaRPr lang="en-US" dirty="0"/>
          </a:p>
        </p:txBody>
      </p:sp>
    </p:spTree>
    <p:extLst>
      <p:ext uri="{BB962C8B-B14F-4D97-AF65-F5344CB8AC3E}">
        <p14:creationId xmlns:p14="http://schemas.microsoft.com/office/powerpoint/2010/main" val="45488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3" r:id="rId3"/>
    <p:sldLayoutId id="2147483677" r:id="rId4"/>
    <p:sldLayoutId id="2147483672" r:id="rId5"/>
    <p:sldLayoutId id="2147483691" r:id="rId6"/>
    <p:sldLayoutId id="2147483675" r:id="rId7"/>
    <p:sldLayoutId id="2147483673" r:id="rId8"/>
    <p:sldLayoutId id="2147483692" r:id="rId9"/>
    <p:sldLayoutId id="2147483676" r:id="rId10"/>
    <p:sldLayoutId id="2147483674" r:id="rId11"/>
    <p:sldLayoutId id="2147483679" r:id="rId12"/>
    <p:sldLayoutId id="2147483680" r:id="rId13"/>
    <p:sldLayoutId id="2147483695" r:id="rId14"/>
    <p:sldLayoutId id="2147483696" r:id="rId15"/>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oce-ontario.org/docs/default-source/default-document-library/oce_annual_report_2014-15-online.pdf?sfvrsn=2" TargetMode="External"/><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hyperlink" Target="http://www1.uwindsor.ca/cs/" TargetMode="External"/><Relationship Id="rId1" Type="http://schemas.openxmlformats.org/officeDocument/2006/relationships/slideLayout" Target="../slideLayouts/slideLayout5.xml"/><Relationship Id="rId6" Type="http://schemas.openxmlformats.org/officeDocument/2006/relationships/hyperlink" Target="http://www.ey.com/CA/en/About-us/Entrepreneurship/Entrepreneur-Of-The-Year" TargetMode="External"/><Relationship Id="rId11" Type="http://schemas.openxmlformats.org/officeDocument/2006/relationships/image" Target="../media/image32.jpeg"/><Relationship Id="rId5" Type="http://schemas.openxmlformats.org/officeDocument/2006/relationships/image" Target="../media/image29.jpeg"/><Relationship Id="rId10" Type="http://schemas.openxmlformats.org/officeDocument/2006/relationships/hyperlink" Target="http://www.oce-ontario.org/news-events/news/news-archives/2013/04/12/soscip-anniversary" TargetMode="External"/><Relationship Id="rId4" Type="http://schemas.openxmlformats.org/officeDocument/2006/relationships/hyperlink" Target="https://www.google.ca/imgres?imgurl=http://www.ryerson.ca/content/dam/civil/image/Award%20Winners.jpg&amp;imgrefurl=http://www.ryerson.ca/civil/&amp;docid=cRA-nk8gXH1d0M&amp;tbnid=C6wSujo6GFc6eM:&amp;w=892&amp;h=428&amp;bih=530&amp;biw=892&amp;ved=undefined&amp;iact=c&amp;ictx=1" TargetMode="Externa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jpeg"/><Relationship Id="rId18" Type="http://schemas.openxmlformats.org/officeDocument/2006/relationships/hyperlink" Target="http://www.ge.com/ca/en/about-us/leadership/elyse-allan-president-and-ceo" TargetMode="External"/><Relationship Id="rId3" Type="http://schemas.openxmlformats.org/officeDocument/2006/relationships/image" Target="../media/image33.jpeg"/><Relationship Id="rId7" Type="http://schemas.openxmlformats.org/officeDocument/2006/relationships/hyperlink" Target="http://tech.economictimes.indiatimes.com/news/corporate/cloud-is-the-single-biggest-opportunity-for-indian-it-services-oracle-ceo-safra-catz/50940194" TargetMode="External"/><Relationship Id="rId12" Type="http://schemas.openxmlformats.org/officeDocument/2006/relationships/hyperlink" Target="https://en.wikipedia.org/wiki/Kirstine_Stewart" TargetMode="External"/><Relationship Id="rId17" Type="http://schemas.openxmlformats.org/officeDocument/2006/relationships/image" Target="../media/image42.jpeg"/><Relationship Id="rId2" Type="http://schemas.openxmlformats.org/officeDocument/2006/relationships/notesSlide" Target="../notesSlides/notesSlide5.xml"/><Relationship Id="rId16" Type="http://schemas.openxmlformats.org/officeDocument/2006/relationships/hyperlink" Target="https://en.wikipedia.org/wiki/Meg_Whitman" TargetMode="External"/><Relationship Id="rId1" Type="http://schemas.openxmlformats.org/officeDocument/2006/relationships/slideLayout" Target="../slideLayouts/slideLayout5.xml"/><Relationship Id="rId6" Type="http://schemas.openxmlformats.org/officeDocument/2006/relationships/image" Target="../media/image35.jpeg"/><Relationship Id="rId11" Type="http://schemas.openxmlformats.org/officeDocument/2006/relationships/image" Target="../media/image38.jpeg"/><Relationship Id="rId5" Type="http://schemas.openxmlformats.org/officeDocument/2006/relationships/image" Target="../media/image34.jpeg"/><Relationship Id="rId15" Type="http://schemas.openxmlformats.org/officeDocument/2006/relationships/image" Target="../media/image41.jpeg"/><Relationship Id="rId10" Type="http://schemas.openxmlformats.org/officeDocument/2006/relationships/image" Target="../media/image37.jpeg"/><Relationship Id="rId19" Type="http://schemas.openxmlformats.org/officeDocument/2006/relationships/image" Target="../media/image43.jpeg"/><Relationship Id="rId4" Type="http://schemas.openxmlformats.org/officeDocument/2006/relationships/hyperlink" Target="http://www.channelweb.co.uk/crn-uk/news/1879339/wightman-confirmed-cisco-channel-head" TargetMode="External"/><Relationship Id="rId9" Type="http://schemas.openxmlformats.org/officeDocument/2006/relationships/hyperlink" Target="https://www.xerox.com/en-us/about/executive-leadership/ceo" TargetMode="External"/><Relationship Id="rId1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png"/><Relationship Id="rId7" Type="http://schemas.openxmlformats.org/officeDocument/2006/relationships/hyperlink" Target="https://www.google.com.mx/url?sa=i&amp;rct=j&amp;q=&amp;esrc=s&amp;source=images&amp;cd=&amp;ved=2ahUKEwi6-Y7o3d3dAhWr6oMKHdGSBw4QjRx6BAgBEAU&amp;url=https://stlouis.wcdsb.ca/programsandcourses/english-language/citizenship/&amp;psig=AOvVaw2uXHDxXAwKlWTquYyGctt6&amp;ust=1538225269002538"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hyperlink" Target="https://www.google.com/url?sa=i&amp;rct=j&amp;q=&amp;esrc=s&amp;source=images&amp;cd=&amp;ved=2ahUKEwjvm7D43N3dAhWb2YMKHYF3BFkQjRx6BAgBEAU&amp;url=https://en.wikipedia.org/wiki/Ministry_of_the_Environment,_Conservation_and_Parks&amp;psig=AOvVaw2EEx4GdfLVw_QgDZq8IHUi&amp;ust=1538225034598979" TargetMode="Externa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2.jp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45.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jpg"/><Relationship Id="rId18" Type="http://schemas.openxmlformats.org/officeDocument/2006/relationships/image" Target="../media/image96.jpg"/><Relationship Id="rId26" Type="http://schemas.openxmlformats.org/officeDocument/2006/relationships/image" Target="../media/image103.png"/><Relationship Id="rId3" Type="http://schemas.openxmlformats.org/officeDocument/2006/relationships/image" Target="../media/image81.png"/><Relationship Id="rId21" Type="http://schemas.openxmlformats.org/officeDocument/2006/relationships/image" Target="../media/image99.png"/><Relationship Id="rId34" Type="http://schemas.openxmlformats.org/officeDocument/2006/relationships/image" Target="../media/image107.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jpg"/><Relationship Id="rId25" Type="http://schemas.openxmlformats.org/officeDocument/2006/relationships/image" Target="../media/image102.jpg"/><Relationship Id="rId33" Type="http://schemas.openxmlformats.org/officeDocument/2006/relationships/hyperlink" Target="https://www.edx.org/" TargetMode="External"/><Relationship Id="rId2" Type="http://schemas.openxmlformats.org/officeDocument/2006/relationships/notesSlide" Target="../notesSlides/notesSlide24.xml"/><Relationship Id="rId16" Type="http://schemas.openxmlformats.org/officeDocument/2006/relationships/image" Target="../media/image94.png"/><Relationship Id="rId20" Type="http://schemas.openxmlformats.org/officeDocument/2006/relationships/image" Target="../media/image98.jpg"/><Relationship Id="rId29" Type="http://schemas.openxmlformats.org/officeDocument/2006/relationships/hyperlink" Target="https://ccednet-rcdec.ca/en/toolbox/scadding-court-community-centres-business-out-box-toolkit" TargetMode="Externa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jpg"/><Relationship Id="rId24" Type="http://schemas.openxmlformats.org/officeDocument/2006/relationships/hyperlink" Target="https://www.canadianwomen.org/" TargetMode="External"/><Relationship Id="rId32" Type="http://schemas.openxmlformats.org/officeDocument/2006/relationships/image" Target="../media/image106.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4.png"/><Relationship Id="rId10" Type="http://schemas.openxmlformats.org/officeDocument/2006/relationships/image" Target="../media/image88.jpg"/><Relationship Id="rId19" Type="http://schemas.openxmlformats.org/officeDocument/2006/relationships/image" Target="../media/image97.png"/><Relationship Id="rId31" Type="http://schemas.openxmlformats.org/officeDocument/2006/relationships/hyperlink" Target="http://studiofunction.com/clients/canadalearningcode/" TargetMode="External"/><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jpg"/><Relationship Id="rId27" Type="http://schemas.openxmlformats.org/officeDocument/2006/relationships/hyperlink" Target="http://www.npower.org/our-locations/toronto.aspx" TargetMode="External"/><Relationship Id="rId30" Type="http://schemas.openxmlformats.org/officeDocument/2006/relationships/image" Target="../media/image105.jpg"/><Relationship Id="rId35" Type="http://schemas.openxmlformats.org/officeDocument/2006/relationships/image" Target="../media/image108.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fontScale="90000"/>
          </a:bodyPr>
          <a:lstStyle/>
          <a:p>
            <a:r>
              <a:rPr lang="en-CA" dirty="0"/>
              <a:t>Widening Career Pathways for Arts and Social Sciences Graduate:  Advanced Digital and Professional Training (</a:t>
            </a:r>
            <a:r>
              <a:rPr lang="en-CA" dirty="0" err="1"/>
              <a:t>ADaPT</a:t>
            </a:r>
            <a:r>
              <a:rPr lang="en-CA" dirty="0"/>
              <a:t>) </a:t>
            </a:r>
            <a:endParaRPr lang="en-US" dirty="0"/>
          </a:p>
        </p:txBody>
      </p:sp>
      <p:sp>
        <p:nvSpPr>
          <p:cNvPr id="3" name="Subtitle 2"/>
          <p:cNvSpPr>
            <a:spLocks noGrp="1"/>
          </p:cNvSpPr>
          <p:nvPr>
            <p:ph type="subTitle" idx="1"/>
          </p:nvPr>
        </p:nvSpPr>
        <p:spPr>
          <a:xfrm>
            <a:off x="320040" y="4139946"/>
            <a:ext cx="7059168" cy="2474214"/>
          </a:xfrm>
        </p:spPr>
        <p:txBody>
          <a:bodyPr>
            <a:normAutofit fontScale="85000" lnSpcReduction="10000"/>
          </a:bodyPr>
          <a:lstStyle/>
          <a:p>
            <a:pPr>
              <a:lnSpc>
                <a:spcPct val="120000"/>
              </a:lnSpc>
            </a:pPr>
            <a:r>
              <a:rPr lang="en-US" dirty="0"/>
              <a:t>Wendy </a:t>
            </a:r>
            <a:r>
              <a:rPr lang="en-US" dirty="0" err="1"/>
              <a:t>Cukier</a:t>
            </a:r>
            <a:r>
              <a:rPr lang="en-US" dirty="0"/>
              <a:t>, MA,MBA, PhD, DU (hon) LLD (hon) M.S.C.</a:t>
            </a:r>
          </a:p>
          <a:p>
            <a:pPr>
              <a:lnSpc>
                <a:spcPct val="120000"/>
              </a:lnSpc>
            </a:pPr>
            <a:r>
              <a:rPr lang="en-US" dirty="0"/>
              <a:t>Founder &amp; Academic Director, TRSM Diversity Institute</a:t>
            </a:r>
          </a:p>
          <a:p>
            <a:pPr>
              <a:lnSpc>
                <a:spcPct val="120000"/>
              </a:lnSpc>
            </a:pPr>
            <a:r>
              <a:rPr lang="en-US" dirty="0"/>
              <a:t>Professor, Entrepreneurship &amp; Strategy, Ryerson University</a:t>
            </a:r>
          </a:p>
          <a:p>
            <a:pPr>
              <a:lnSpc>
                <a:spcPct val="120000"/>
              </a:lnSpc>
            </a:pPr>
            <a:r>
              <a:rPr lang="en-US" dirty="0"/>
              <a:t>wcukier@ryerson.ca</a:t>
            </a:r>
          </a:p>
          <a:p>
            <a:pPr>
              <a:lnSpc>
                <a:spcPct val="120000"/>
              </a:lnSpc>
            </a:pPr>
            <a:endParaRPr lang="en-US" dirty="0"/>
          </a:p>
          <a:p>
            <a:pPr>
              <a:lnSpc>
                <a:spcPct val="120000"/>
              </a:lnSpc>
            </a:pPr>
            <a:r>
              <a:rPr lang="en-US" dirty="0"/>
              <a:t>Educating for the Future: Learning Outcomes and Experiential Learning Symposium, 2018 </a:t>
            </a:r>
          </a:p>
        </p:txBody>
      </p:sp>
      <p:pic>
        <p:nvPicPr>
          <p:cNvPr id="4" name="Picture 3" descr="https://ci6.googleusercontent.com/proxy/xXzTHhNAznLS0QiOzQLUK1ggK0omQYpgAfHSO2dPzuioB_RJcYxB79Sc97d4IE3_ga6NUtqEYtmAKV8ikdYvrhAp6Q_sApp0G8gyIGHVJGe2MoBHtuC5QacQB5VxQQtgfuGN0Ru3jPkxx7W10N8=s0-d-e1-ft#https://drive.google.com/a/ryerson.ca/uc?id=0B7Mc3vuuEwI1b3FFWUxpQkVZYjQ&amp;export=download">
            <a:extLst>
              <a:ext uri="{FF2B5EF4-FFF2-40B4-BE49-F238E27FC236}">
                <a16:creationId xmlns="" xmlns:a16="http://schemas.microsoft.com/office/drawing/2014/main" id="{6FD41C6E-2906-4221-9677-6B42D9AA90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576" y="5806440"/>
            <a:ext cx="2738953" cy="64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528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 is necessary but insufficient</a:t>
            </a:r>
          </a:p>
        </p:txBody>
      </p:sp>
      <p:sp>
        <p:nvSpPr>
          <p:cNvPr id="4" name="Slide Number Placeholder 3"/>
          <p:cNvSpPr>
            <a:spLocks noGrp="1"/>
          </p:cNvSpPr>
          <p:nvPr>
            <p:ph type="sldNum" sz="quarter" idx="12"/>
          </p:nvPr>
        </p:nvSpPr>
        <p:spPr/>
        <p:txBody>
          <a:bodyPr/>
          <a:lstStyle/>
          <a:p>
            <a:fld id="{056DA062-4F05-430C-9DFE-ED13C882C558}" type="slidenum">
              <a:rPr lang="en-US" smtClean="0"/>
              <a:t>10</a:t>
            </a:fld>
            <a:endParaRPr lang="en-US"/>
          </a:p>
        </p:txBody>
      </p:sp>
      <p:pic>
        <p:nvPicPr>
          <p:cNvPr id="5" name="Picture 9" descr="http://www1.uwindsor.ca/cs/system/files/imagecache/frontpage_slideshow/slideshow/Export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97" y="1480102"/>
            <a:ext cx="3917171" cy="1828800"/>
          </a:xfrm>
          <a:prstGeom prst="roundRect">
            <a:avLst>
              <a:gd name="adj" fmla="val 8594"/>
            </a:avLst>
          </a:prstGeom>
          <a:solidFill>
            <a:srgbClr val="FFFFFF">
              <a:shade val="85000"/>
            </a:srgbClr>
          </a:solidFill>
          <a:ln>
            <a:noFill/>
          </a:ln>
          <a:effectLst/>
          <a:extLst/>
        </p:spPr>
      </p:pic>
      <p:pic>
        <p:nvPicPr>
          <p:cNvPr id="6" name="Picture 5" descr="Related image">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1" r="24436" b="-462"/>
          <a:stretch/>
        </p:blipFill>
        <p:spPr bwMode="auto">
          <a:xfrm>
            <a:off x="6110088" y="1480102"/>
            <a:ext cx="2871766" cy="1828800"/>
          </a:xfrm>
          <a:prstGeom prst="roundRect">
            <a:avLst>
              <a:gd name="adj" fmla="val 8594"/>
            </a:avLst>
          </a:prstGeom>
          <a:solidFill>
            <a:srgbClr val="FFFFFF">
              <a:shade val="85000"/>
            </a:srgbClr>
          </a:solidFill>
          <a:ln>
            <a:noFill/>
          </a:ln>
          <a:effectLst/>
        </p:spPr>
      </p:pic>
      <p:pic>
        <p:nvPicPr>
          <p:cNvPr id="7" name="Picture 6" descr="Video: EOY 2015 Gala Highlight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7308" y="3576959"/>
            <a:ext cx="5144546" cy="2926080"/>
          </a:xfrm>
          <a:prstGeom prst="roundRect">
            <a:avLst>
              <a:gd name="adj" fmla="val 8594"/>
            </a:avLst>
          </a:prstGeom>
          <a:solidFill>
            <a:srgbClr val="FFFFFF">
              <a:shade val="85000"/>
            </a:srgbClr>
          </a:solidFill>
          <a:ln>
            <a:noFill/>
          </a:ln>
          <a:effectLst/>
          <a:extLst/>
        </p:spPr>
      </p:pic>
      <p:pic>
        <p:nvPicPr>
          <p:cNvPr id="8" name="Picture 2" descr="https://encrypted-tbn3.gstatic.com/images?q=tbn:ANd9GcQI66JJk4Oz72ugMrLnv0I4Nxz0S_goI_cMMnY3bNOHAc4mTeT9xQ">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020"/>
          <a:stretch/>
        </p:blipFill>
        <p:spPr bwMode="auto">
          <a:xfrm>
            <a:off x="4221785" y="1480102"/>
            <a:ext cx="1743486" cy="1828800"/>
          </a:xfrm>
          <a:prstGeom prst="roundRect">
            <a:avLst>
              <a:gd name="adj" fmla="val 8594"/>
            </a:avLst>
          </a:prstGeom>
          <a:solidFill>
            <a:srgbClr val="FFFFFF">
              <a:shade val="85000"/>
            </a:srgbClr>
          </a:solidFill>
          <a:ln>
            <a:noFill/>
          </a:ln>
          <a:effectLst/>
          <a:extLst/>
        </p:spPr>
      </p:pic>
      <p:pic>
        <p:nvPicPr>
          <p:cNvPr id="9" name="Picture 2" descr="http://www.oce-ontario.org/images/news/20120411_ibm.jpg?sfvrsn=0">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358" r="10875"/>
          <a:stretch/>
        </p:blipFill>
        <p:spPr bwMode="auto">
          <a:xfrm>
            <a:off x="159797" y="3576959"/>
            <a:ext cx="3516680" cy="2926080"/>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32966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Narratives and Pathways: only 6 of these CEOs have STEM backgrounds</a:t>
            </a:r>
          </a:p>
        </p:txBody>
      </p:sp>
      <p:sp>
        <p:nvSpPr>
          <p:cNvPr id="4" name="Slide Number Placeholder 3"/>
          <p:cNvSpPr>
            <a:spLocks noGrp="1"/>
          </p:cNvSpPr>
          <p:nvPr>
            <p:ph type="sldNum" sz="quarter" idx="12"/>
          </p:nvPr>
        </p:nvSpPr>
        <p:spPr/>
        <p:txBody>
          <a:bodyPr/>
          <a:lstStyle/>
          <a:p>
            <a:fld id="{056DA062-4F05-430C-9DFE-ED13C882C558}" type="slidenum">
              <a:rPr lang="en-US" smtClean="0"/>
              <a:t>11</a:t>
            </a:fld>
            <a:endParaRPr lang="en-US"/>
          </a:p>
        </p:txBody>
      </p:sp>
      <p:pic>
        <p:nvPicPr>
          <p:cNvPr id="5" name="Picture 2" descr="Sheryl Sandber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28" r="9502"/>
          <a:stretch/>
        </p:blipFill>
        <p:spPr bwMode="auto">
          <a:xfrm>
            <a:off x="264346" y="1813104"/>
            <a:ext cx="1571348"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53">
            <a:hlinkClick r:id="rId4"/>
          </p:cNvPr>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20266" t="-874" r="17722"/>
          <a:stretch/>
        </p:blipFill>
        <p:spPr bwMode="auto">
          <a:xfrm>
            <a:off x="2192333" y="1799771"/>
            <a:ext cx="1640115" cy="1540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9" descr="Virginia M. Romett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56" r="23893"/>
          <a:stretch/>
        </p:blipFill>
        <p:spPr bwMode="auto">
          <a:xfrm>
            <a:off x="6072774" y="1813104"/>
            <a:ext cx="1269508"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55" descr="Image result for CEO Oracle Safra Catz">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199" r="20673"/>
          <a:stretch/>
        </p:blipFill>
        <p:spPr bwMode="auto">
          <a:xfrm>
            <a:off x="7698921" y="1813104"/>
            <a:ext cx="1180731"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ctangle 13"/>
          <p:cNvSpPr>
            <a:spLocks noChangeArrowheads="1"/>
          </p:cNvSpPr>
          <p:nvPr/>
        </p:nvSpPr>
        <p:spPr bwMode="auto">
          <a:xfrm>
            <a:off x="0" y="39489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Content Placeholder 24" descr="Image result for xerox president">
            <a:hlinkClick r:id="rId9" tgtFrame="&quot;_blank&quot;"/>
          </p:cNvPr>
          <p:cNvPicPr>
            <a:picLocks noChangeAspect="1"/>
          </p:cNvPicPr>
          <p:nvPr/>
        </p:nvPicPr>
        <p:blipFill rotWithShape="1">
          <a:blip r:embed="rId10" cstate="print">
            <a:extLst>
              <a:ext uri="{28A0092B-C50C-407E-A947-70E740481C1C}">
                <a14:useLocalDpi xmlns:a14="http://schemas.microsoft.com/office/drawing/2010/main" val="0"/>
              </a:ext>
            </a:extLst>
          </a:blip>
          <a:srcRect l="18922"/>
          <a:stretch/>
        </p:blipFill>
        <p:spPr bwMode="auto">
          <a:xfrm>
            <a:off x="1780443" y="4042586"/>
            <a:ext cx="1201348"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Marissa Mayer"/>
          <p:cNvPicPr>
            <a:picLocks noChangeAspect="1"/>
          </p:cNvPicPr>
          <p:nvPr/>
        </p:nvPicPr>
        <p:blipFill rotWithShape="1">
          <a:blip r:embed="rId11" cstate="print">
            <a:extLst>
              <a:ext uri="{28A0092B-C50C-407E-A947-70E740481C1C}">
                <a14:useLocalDpi xmlns:a14="http://schemas.microsoft.com/office/drawing/2010/main" val="0"/>
              </a:ext>
            </a:extLst>
          </a:blip>
          <a:srcRect l="20492" r="21383"/>
          <a:stretch/>
        </p:blipFill>
        <p:spPr bwMode="auto">
          <a:xfrm>
            <a:off x="4749121" y="4042586"/>
            <a:ext cx="1198485"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Image result for kristen stewart ceo twitter">
            <a:hlinkClick r:id="rId12" tgtFrame="&quot;_blank&quo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11952" y="4042586"/>
            <a:ext cx="1040845"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Susan Wojcicki"/>
          <p:cNvPicPr>
            <a:picLocks noChangeAspect="1"/>
          </p:cNvPicPr>
          <p:nvPr/>
        </p:nvPicPr>
        <p:blipFill rotWithShape="1">
          <a:blip r:embed="rId14" cstate="print">
            <a:extLst>
              <a:ext uri="{28A0092B-C50C-407E-A947-70E740481C1C}">
                <a14:useLocalDpi xmlns:a14="http://schemas.microsoft.com/office/drawing/2010/main" val="0"/>
              </a:ext>
            </a:extLst>
          </a:blip>
          <a:srcRect l="18395" r="20290"/>
          <a:stretch/>
        </p:blipFill>
        <p:spPr bwMode="auto">
          <a:xfrm>
            <a:off x="264346" y="4042586"/>
            <a:ext cx="1251751"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Dr. Lisa Su"/>
          <p:cNvPicPr>
            <a:picLocks noChangeAspect="1"/>
          </p:cNvPicPr>
          <p:nvPr/>
        </p:nvPicPr>
        <p:blipFill rotWithShape="1">
          <a:blip r:embed="rId15" cstate="print">
            <a:extLst>
              <a:ext uri="{28A0092B-C50C-407E-A947-70E740481C1C}">
                <a14:useLocalDpi xmlns:a14="http://schemas.microsoft.com/office/drawing/2010/main" val="0"/>
              </a:ext>
            </a:extLst>
          </a:blip>
          <a:srcRect l="33081"/>
          <a:stretch/>
        </p:blipFill>
        <p:spPr bwMode="auto">
          <a:xfrm>
            <a:off x="7517143" y="4042586"/>
            <a:ext cx="1362509"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Image result">
            <a:hlinkClick r:id="rId16" tgtFrame="&quot;_blank&quo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46137" y="4042586"/>
            <a:ext cx="1238638"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5">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4189087" y="1813104"/>
            <a:ext cx="1527048" cy="152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5819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Déjà Vu?</a:t>
            </a:r>
          </a:p>
        </p:txBody>
      </p:sp>
      <p:sp>
        <p:nvSpPr>
          <p:cNvPr id="3" name="Content Placeholder 2"/>
          <p:cNvSpPr>
            <a:spLocks noGrp="1"/>
          </p:cNvSpPr>
          <p:nvPr>
            <p:ph idx="1"/>
          </p:nvPr>
        </p:nvSpPr>
        <p:spPr/>
        <p:txBody>
          <a:bodyPr>
            <a:normAutofit/>
          </a:bodyPr>
          <a:lstStyle/>
          <a:p>
            <a:r>
              <a:rPr lang="en-US" dirty="0"/>
              <a:t>“Our sustained growth and on-going success in a competitive global marketplace require large numbers of new Canadian graduates in computer science, electrical and computer engineering, physics, and mathematics.”(Roth, 1998)</a:t>
            </a:r>
          </a:p>
          <a:p>
            <a:r>
              <a:rPr lang="en-US" dirty="0"/>
              <a:t>Access to Opportunities Program (ATOP) spent $150 million over three years into Ontario universities to address these skills.</a:t>
            </a:r>
          </a:p>
          <a:p>
            <a:r>
              <a:rPr lang="en-US" dirty="0"/>
              <a:t>“Technological skills are not the only need. it [was] assumed that the industry's biggest problem was a lack of programmers [but] the real problem was finding sales and marketing people…."Marketers are harder to find than engineers." (CATA, 2001)</a:t>
            </a:r>
          </a:p>
          <a:p>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12</a:t>
            </a:fld>
            <a:endParaRPr lang="en-US"/>
          </a:p>
        </p:txBody>
      </p:sp>
    </p:spTree>
    <p:extLst>
      <p:ext uri="{BB962C8B-B14F-4D97-AF65-F5344CB8AC3E}">
        <p14:creationId xmlns:p14="http://schemas.microsoft.com/office/powerpoint/2010/main" val="176748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Digital Skills?</a:t>
            </a:r>
          </a:p>
        </p:txBody>
      </p:sp>
      <p:sp>
        <p:nvSpPr>
          <p:cNvPr id="4" name="Slide Number Placeholder 3"/>
          <p:cNvSpPr>
            <a:spLocks noGrp="1"/>
          </p:cNvSpPr>
          <p:nvPr>
            <p:ph type="sldNum" sz="quarter" idx="12"/>
          </p:nvPr>
        </p:nvSpPr>
        <p:spPr/>
        <p:txBody>
          <a:bodyPr/>
          <a:lstStyle/>
          <a:p>
            <a:fld id="{056DA062-4F05-430C-9DFE-ED13C882C558}" type="slidenum">
              <a:rPr lang="en-US" smtClean="0"/>
              <a:t>13</a:t>
            </a:fld>
            <a:endParaRPr lang="en-US"/>
          </a:p>
        </p:txBody>
      </p:sp>
      <p:grpSp>
        <p:nvGrpSpPr>
          <p:cNvPr id="5" name="Group 1"/>
          <p:cNvGrpSpPr>
            <a:grpSpLocks/>
          </p:cNvGrpSpPr>
          <p:nvPr/>
        </p:nvGrpSpPr>
        <p:grpSpPr bwMode="auto">
          <a:xfrm>
            <a:off x="0" y="1204912"/>
            <a:ext cx="9144000" cy="5653087"/>
            <a:chOff x="228600" y="1236663"/>
            <a:chExt cx="8382000" cy="5164137"/>
          </a:xfrm>
        </p:grpSpPr>
        <p:pic>
          <p:nvPicPr>
            <p:cNvPr id="6" name="Picture 2" descr="Figure 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36663"/>
              <a:ext cx="83820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67200" y="3810000"/>
              <a:ext cx="2971800" cy="3048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3122916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100"/>
          <p:cNvPicPr preferRelativeResize="0"/>
          <p:nvPr/>
        </p:nvPicPr>
        <p:blipFill rotWithShape="1">
          <a:blip r:embed="rId3">
            <a:alphaModFix amt="71000"/>
          </a:blip>
          <a:srcRect/>
          <a:stretch/>
        </p:blipFill>
        <p:spPr>
          <a:xfrm>
            <a:off x="677925" y="1761098"/>
            <a:ext cx="7773350" cy="4247650"/>
          </a:xfrm>
          <a:prstGeom prst="rect">
            <a:avLst/>
          </a:prstGeom>
          <a:noFill/>
          <a:ln>
            <a:noFill/>
          </a:ln>
        </p:spPr>
      </p:pic>
      <p:grpSp>
        <p:nvGrpSpPr>
          <p:cNvPr id="623" name="Google Shape;623;p100"/>
          <p:cNvGrpSpPr/>
          <p:nvPr/>
        </p:nvGrpSpPr>
        <p:grpSpPr>
          <a:xfrm>
            <a:off x="953912" y="1963224"/>
            <a:ext cx="7236176" cy="3843412"/>
            <a:chOff x="1199037" y="1391974"/>
            <a:chExt cx="7236176" cy="3843412"/>
          </a:xfrm>
        </p:grpSpPr>
        <p:sp>
          <p:nvSpPr>
            <p:cNvPr id="624" name="Google Shape;624;p100"/>
            <p:cNvSpPr/>
            <p:nvPr/>
          </p:nvSpPr>
          <p:spPr>
            <a:xfrm>
              <a:off x="1572713" y="1473685"/>
              <a:ext cx="6862500" cy="3761700"/>
            </a:xfrm>
            <a:prstGeom prst="rect">
              <a:avLst/>
            </a:prstGeom>
            <a:noFill/>
            <a:ln>
              <a:noFill/>
            </a:ln>
          </p:spPr>
          <p:txBody>
            <a:bodyPr spcFirstLastPara="1" wrap="square" lIns="91425" tIns="45700" rIns="91425" bIns="45700" anchor="t" anchorCtr="0">
              <a:noAutofit/>
            </a:bodyPr>
            <a:lstStyle/>
            <a:p>
              <a:pPr>
                <a:lnSpc>
                  <a:spcPct val="108571"/>
                </a:lnSpc>
              </a:pPr>
              <a:r>
                <a:rPr lang="en-US">
                  <a:solidFill>
                    <a:srgbClr val="351C75"/>
                  </a:solidFill>
                  <a:latin typeface="Roboto"/>
                  <a:ea typeface="Roboto"/>
                  <a:cs typeface="Roboto"/>
                  <a:sym typeface="Roboto"/>
                </a:rPr>
                <a:t>Decline of women in CS and little progress in Eng Better represented in “hybrid” programs</a:t>
              </a:r>
              <a:endParaRPr>
                <a:solidFill>
                  <a:srgbClr val="351C75"/>
                </a:solidFill>
                <a:latin typeface="Roboto"/>
                <a:ea typeface="Roboto"/>
                <a:cs typeface="Roboto"/>
                <a:sym typeface="Roboto"/>
              </a:endParaRPr>
            </a:p>
            <a:p>
              <a:pPr>
                <a:lnSpc>
                  <a:spcPct val="108571"/>
                </a:lnSpc>
                <a:spcBef>
                  <a:spcPts val="600"/>
                </a:spcBef>
              </a:pPr>
              <a:r>
                <a:rPr lang="en-US">
                  <a:solidFill>
                    <a:srgbClr val="351C75"/>
                  </a:solidFill>
                  <a:latin typeface="Roboto"/>
                  <a:ea typeface="Roboto"/>
                  <a:cs typeface="Roboto"/>
                  <a:sym typeface="Roboto"/>
                </a:rPr>
                <a:t>Applicants with “foreign sounding” last names are 30% less likely to be called for an interview.</a:t>
              </a:r>
              <a:endParaRPr>
                <a:solidFill>
                  <a:srgbClr val="351C75"/>
                </a:solidFill>
                <a:latin typeface="Roboto"/>
                <a:ea typeface="Roboto"/>
                <a:cs typeface="Roboto"/>
                <a:sym typeface="Roboto"/>
              </a:endParaRPr>
            </a:p>
            <a:p>
              <a:pPr>
                <a:lnSpc>
                  <a:spcPct val="108571"/>
                </a:lnSpc>
                <a:spcBef>
                  <a:spcPts val="600"/>
                </a:spcBef>
              </a:pPr>
              <a:r>
                <a:rPr lang="en-US">
                  <a:solidFill>
                    <a:srgbClr val="351C75"/>
                  </a:solidFill>
                  <a:latin typeface="Roboto"/>
                  <a:ea typeface="Roboto"/>
                  <a:cs typeface="Roboto"/>
                  <a:sym typeface="Roboto"/>
                </a:rPr>
                <a:t>University grads with a severe disability have same employment outcomes as HS drop-outs.</a:t>
              </a:r>
              <a:endParaRPr>
                <a:solidFill>
                  <a:srgbClr val="351C75"/>
                </a:solidFill>
                <a:latin typeface="Roboto"/>
                <a:ea typeface="Roboto"/>
                <a:cs typeface="Roboto"/>
                <a:sym typeface="Roboto"/>
              </a:endParaRPr>
            </a:p>
            <a:p>
              <a:pPr>
                <a:lnSpc>
                  <a:spcPct val="108571"/>
                </a:lnSpc>
                <a:spcBef>
                  <a:spcPts val="600"/>
                </a:spcBef>
              </a:pPr>
              <a:r>
                <a:rPr lang="en-US">
                  <a:solidFill>
                    <a:srgbClr val="351C75"/>
                  </a:solidFill>
                  <a:latin typeface="Roboto"/>
                  <a:ea typeface="Roboto"/>
                  <a:cs typeface="Roboto"/>
                  <a:sym typeface="Roboto"/>
                </a:rPr>
                <a:t>Socio-economic status can also present a big barrier including lack of social capital.</a:t>
              </a:r>
              <a:endParaRPr>
                <a:solidFill>
                  <a:srgbClr val="351C75"/>
                </a:solidFill>
                <a:latin typeface="Roboto"/>
                <a:ea typeface="Roboto"/>
                <a:cs typeface="Roboto"/>
                <a:sym typeface="Roboto"/>
              </a:endParaRPr>
            </a:p>
            <a:p>
              <a:pPr>
                <a:lnSpc>
                  <a:spcPct val="108571"/>
                </a:lnSpc>
                <a:spcBef>
                  <a:spcPts val="600"/>
                </a:spcBef>
              </a:pPr>
              <a:r>
                <a:rPr lang="en-US">
                  <a:solidFill>
                    <a:srgbClr val="351C75"/>
                  </a:solidFill>
                  <a:latin typeface="Roboto"/>
                  <a:ea typeface="Roboto"/>
                  <a:cs typeface="Roboto"/>
                  <a:sym typeface="Roboto"/>
                </a:rPr>
                <a:t>Indigenous youth are fastest growing segment of the population; worst education and work outcomes.</a:t>
              </a:r>
              <a:endParaRPr>
                <a:solidFill>
                  <a:srgbClr val="351C75"/>
                </a:solidFill>
                <a:latin typeface="Roboto"/>
                <a:ea typeface="Roboto"/>
                <a:cs typeface="Roboto"/>
                <a:sym typeface="Roboto"/>
              </a:endParaRPr>
            </a:p>
            <a:p>
              <a:pPr>
                <a:lnSpc>
                  <a:spcPct val="108571"/>
                </a:lnSpc>
                <a:spcBef>
                  <a:spcPts val="600"/>
                </a:spcBef>
              </a:pPr>
              <a:r>
                <a:rPr lang="en-US">
                  <a:solidFill>
                    <a:srgbClr val="351C75"/>
                  </a:solidFill>
                  <a:latin typeface="Roboto"/>
                  <a:ea typeface="Roboto"/>
                  <a:cs typeface="Roboto"/>
                  <a:sym typeface="Roboto"/>
                </a:rPr>
                <a:t>Highly skilled immigrants driving cabs</a:t>
              </a:r>
              <a:endParaRPr>
                <a:solidFill>
                  <a:srgbClr val="351C75"/>
                </a:solidFill>
                <a:latin typeface="Roboto"/>
                <a:ea typeface="Roboto"/>
                <a:cs typeface="Roboto"/>
                <a:sym typeface="Roboto"/>
              </a:endParaRPr>
            </a:p>
          </p:txBody>
        </p:sp>
        <p:pic>
          <p:nvPicPr>
            <p:cNvPr id="625" name="Google Shape;625;p100"/>
            <p:cNvPicPr preferRelativeResize="0"/>
            <p:nvPr/>
          </p:nvPicPr>
          <p:blipFill rotWithShape="1">
            <a:blip r:embed="rId4">
              <a:alphaModFix/>
            </a:blip>
            <a:srcRect/>
            <a:stretch/>
          </p:blipFill>
          <p:spPr>
            <a:xfrm>
              <a:off x="1199037" y="1391974"/>
              <a:ext cx="407839" cy="407839"/>
            </a:xfrm>
            <a:prstGeom prst="rect">
              <a:avLst/>
            </a:prstGeom>
            <a:noFill/>
            <a:ln>
              <a:noFill/>
            </a:ln>
          </p:spPr>
        </p:pic>
        <p:pic>
          <p:nvPicPr>
            <p:cNvPr id="626" name="Google Shape;626;p100"/>
            <p:cNvPicPr preferRelativeResize="0"/>
            <p:nvPr/>
          </p:nvPicPr>
          <p:blipFill rotWithShape="1">
            <a:blip r:embed="rId4">
              <a:alphaModFix/>
            </a:blip>
            <a:srcRect/>
            <a:stretch/>
          </p:blipFill>
          <p:spPr>
            <a:xfrm>
              <a:off x="1199037" y="2218031"/>
              <a:ext cx="407839" cy="407839"/>
            </a:xfrm>
            <a:prstGeom prst="rect">
              <a:avLst/>
            </a:prstGeom>
            <a:noFill/>
            <a:ln>
              <a:noFill/>
            </a:ln>
          </p:spPr>
        </p:pic>
        <p:pic>
          <p:nvPicPr>
            <p:cNvPr id="627" name="Google Shape;627;p100"/>
            <p:cNvPicPr preferRelativeResize="0"/>
            <p:nvPr/>
          </p:nvPicPr>
          <p:blipFill rotWithShape="1">
            <a:blip r:embed="rId4">
              <a:alphaModFix/>
            </a:blip>
            <a:srcRect/>
            <a:stretch/>
          </p:blipFill>
          <p:spPr>
            <a:xfrm>
              <a:off x="1199037" y="2833106"/>
              <a:ext cx="407839" cy="407839"/>
            </a:xfrm>
            <a:prstGeom prst="rect">
              <a:avLst/>
            </a:prstGeom>
            <a:noFill/>
            <a:ln>
              <a:noFill/>
            </a:ln>
          </p:spPr>
        </p:pic>
        <p:pic>
          <p:nvPicPr>
            <p:cNvPr id="628" name="Google Shape;628;p100"/>
            <p:cNvPicPr preferRelativeResize="0"/>
            <p:nvPr/>
          </p:nvPicPr>
          <p:blipFill rotWithShape="1">
            <a:blip r:embed="rId4">
              <a:alphaModFix/>
            </a:blip>
            <a:srcRect/>
            <a:stretch/>
          </p:blipFill>
          <p:spPr>
            <a:xfrm>
              <a:off x="1199037" y="4151830"/>
              <a:ext cx="407839" cy="407839"/>
            </a:xfrm>
            <a:prstGeom prst="rect">
              <a:avLst/>
            </a:prstGeom>
            <a:noFill/>
            <a:ln>
              <a:noFill/>
            </a:ln>
          </p:spPr>
        </p:pic>
        <p:pic>
          <p:nvPicPr>
            <p:cNvPr id="629" name="Google Shape;629;p100"/>
            <p:cNvPicPr preferRelativeResize="0"/>
            <p:nvPr/>
          </p:nvPicPr>
          <p:blipFill rotWithShape="1">
            <a:blip r:embed="rId4">
              <a:alphaModFix/>
            </a:blip>
            <a:srcRect/>
            <a:stretch/>
          </p:blipFill>
          <p:spPr>
            <a:xfrm>
              <a:off x="1199037" y="1793093"/>
              <a:ext cx="407839" cy="407839"/>
            </a:xfrm>
            <a:prstGeom prst="rect">
              <a:avLst/>
            </a:prstGeom>
            <a:noFill/>
            <a:ln>
              <a:noFill/>
            </a:ln>
          </p:spPr>
        </p:pic>
        <p:pic>
          <p:nvPicPr>
            <p:cNvPr id="630" name="Google Shape;630;p100"/>
            <p:cNvPicPr preferRelativeResize="0"/>
            <p:nvPr/>
          </p:nvPicPr>
          <p:blipFill rotWithShape="1">
            <a:blip r:embed="rId4">
              <a:alphaModFix/>
            </a:blip>
            <a:srcRect/>
            <a:stretch/>
          </p:blipFill>
          <p:spPr>
            <a:xfrm>
              <a:off x="1199037" y="3492468"/>
              <a:ext cx="407839" cy="407839"/>
            </a:xfrm>
            <a:prstGeom prst="rect">
              <a:avLst/>
            </a:prstGeom>
            <a:noFill/>
            <a:ln>
              <a:noFill/>
            </a:ln>
          </p:spPr>
        </p:pic>
        <p:pic>
          <p:nvPicPr>
            <p:cNvPr id="631" name="Google Shape;631;p100"/>
            <p:cNvPicPr preferRelativeResize="0"/>
            <p:nvPr/>
          </p:nvPicPr>
          <p:blipFill rotWithShape="1">
            <a:blip r:embed="rId4">
              <a:alphaModFix/>
            </a:blip>
            <a:srcRect/>
            <a:stretch/>
          </p:blipFill>
          <p:spPr>
            <a:xfrm>
              <a:off x="1199037" y="4745791"/>
              <a:ext cx="407839" cy="407839"/>
            </a:xfrm>
            <a:prstGeom prst="rect">
              <a:avLst/>
            </a:prstGeom>
            <a:noFill/>
            <a:ln>
              <a:noFill/>
            </a:ln>
          </p:spPr>
        </p:pic>
      </p:grpSp>
      <p:sp>
        <p:nvSpPr>
          <p:cNvPr id="632" name="Google Shape;632;p100"/>
          <p:cNvSpPr txBox="1">
            <a:spLocks noGrp="1"/>
          </p:cNvSpPr>
          <p:nvPr>
            <p:ph type="title" idx="4294967295"/>
          </p:nvPr>
        </p:nvSpPr>
        <p:spPr>
          <a:xfrm>
            <a:off x="-59975" y="857250"/>
            <a:ext cx="9204000" cy="911100"/>
          </a:xfrm>
          <a:prstGeom prst="rect">
            <a:avLst/>
          </a:prstGeom>
          <a:solidFill>
            <a:srgbClr val="20124D"/>
          </a:solidFill>
          <a:ln>
            <a:noFill/>
          </a:ln>
        </p:spPr>
        <p:txBody>
          <a:bodyPr spcFirstLastPara="1" vert="horz" wrap="square" lIns="91425" tIns="91425" rIns="91425" bIns="91425" rtlCol="0" anchor="ctr" anchorCtr="0">
            <a:noAutofit/>
          </a:bodyPr>
          <a:lstStyle/>
          <a:p>
            <a:pPr algn="ctr">
              <a:spcBef>
                <a:spcPts val="0"/>
              </a:spcBef>
              <a:buClr>
                <a:schemeClr val="dk1"/>
              </a:buClr>
              <a:buSzPts val="1100"/>
            </a:pPr>
            <a:r>
              <a:rPr lang="en-US" sz="3000" dirty="0">
                <a:solidFill>
                  <a:schemeClr val="lt1"/>
                </a:solidFill>
                <a:latin typeface="Roboto"/>
                <a:ea typeface="Roboto"/>
                <a:cs typeface="Roboto"/>
                <a:sym typeface="Roboto"/>
              </a:rPr>
              <a:t>Skills Gap Paradox: Diverse </a:t>
            </a:r>
            <a:r>
              <a:rPr lang="en-US" sz="3000" dirty="0">
                <a:solidFill>
                  <a:schemeClr val="lt1"/>
                </a:solidFill>
                <a:latin typeface="Roboto"/>
                <a:ea typeface="Roboto"/>
                <a:cs typeface="Roboto"/>
                <a:sym typeface="Roboto"/>
              </a:rPr>
              <a:t>Groups Face Barriers</a:t>
            </a:r>
            <a:endParaRPr sz="30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4236162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rrier, bokeh, cage">
            <a:extLst>
              <a:ext uri="{FF2B5EF4-FFF2-40B4-BE49-F238E27FC236}">
                <a16:creationId xmlns="" xmlns:a16="http://schemas.microsoft.com/office/drawing/2014/main" id="{0A2A32FC-1F8C-43F6-8DE4-F396EB3A9DB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30665" y="0"/>
            <a:ext cx="1028153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Diverse Groups face WIL Barriers</a:t>
            </a:r>
          </a:p>
        </p:txBody>
      </p:sp>
      <p:sp>
        <p:nvSpPr>
          <p:cNvPr id="3" name="Content Placeholder 2"/>
          <p:cNvSpPr>
            <a:spLocks noGrp="1"/>
          </p:cNvSpPr>
          <p:nvPr>
            <p:ph idx="1"/>
          </p:nvPr>
        </p:nvSpPr>
        <p:spPr/>
        <p:txBody>
          <a:bodyPr>
            <a:normAutofit fontScale="92500" lnSpcReduction="20000"/>
          </a:bodyPr>
          <a:lstStyle/>
          <a:p>
            <a:r>
              <a:rPr lang="en-US" dirty="0"/>
              <a:t>WIL improves employment outcomes and earnings for university graduates</a:t>
            </a:r>
          </a:p>
          <a:p>
            <a:r>
              <a:rPr lang="en-US" dirty="0"/>
              <a:t>Employers use co-op programs to develop workforce skills and to pre-screen potential employees </a:t>
            </a:r>
          </a:p>
          <a:p>
            <a:r>
              <a:rPr lang="en-US" dirty="0"/>
              <a:t>Preference for STEM amplifies gender differences in employment outcomes and pay </a:t>
            </a:r>
            <a:r>
              <a:rPr lang="en-US" dirty="0" smtClean="0"/>
              <a:t>equity</a:t>
            </a:r>
          </a:p>
          <a:p>
            <a:r>
              <a:rPr lang="en-US" dirty="0" smtClean="0"/>
              <a:t>Coop can be expensive – extending duration of programs</a:t>
            </a:r>
          </a:p>
          <a:p>
            <a:r>
              <a:rPr lang="en-US" dirty="0" smtClean="0"/>
              <a:t>Many disciplines have challenges with traditional coop </a:t>
            </a:r>
          </a:p>
          <a:p>
            <a:r>
              <a:rPr lang="en-US" dirty="0" smtClean="0"/>
              <a:t>Many faculty members have no experience outside of academia</a:t>
            </a:r>
          </a:p>
          <a:p>
            <a:r>
              <a:rPr lang="en-US" dirty="0" smtClean="0"/>
              <a:t>University structures do not favor flexibility or agility</a:t>
            </a:r>
            <a:endParaRPr lang="en-US" dirty="0"/>
          </a:p>
          <a:p>
            <a:r>
              <a:rPr lang="en-US" dirty="0"/>
              <a:t>Unpaid internships may have a negative impact on those belonging to lower socio-economic </a:t>
            </a:r>
            <a:r>
              <a:rPr lang="en-US" dirty="0" smtClean="0"/>
              <a:t>groups</a:t>
            </a:r>
          </a:p>
          <a:p>
            <a:r>
              <a:rPr lang="en-US" dirty="0" smtClean="0"/>
              <a:t>“Valley of Death” for youth is between graduation and first job</a:t>
            </a:r>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15</a:t>
            </a:fld>
            <a:endParaRPr lang="en-US"/>
          </a:p>
        </p:txBody>
      </p:sp>
    </p:spTree>
    <p:extLst>
      <p:ext uri="{BB962C8B-B14F-4D97-AF65-F5344CB8AC3E}">
        <p14:creationId xmlns:p14="http://schemas.microsoft.com/office/powerpoint/2010/main" val="228178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Data on WIL Access / Experiences</a:t>
            </a:r>
          </a:p>
        </p:txBody>
      </p:sp>
      <p:sp>
        <p:nvSpPr>
          <p:cNvPr id="3" name="Content Placeholder 2"/>
          <p:cNvSpPr>
            <a:spLocks noGrp="1"/>
          </p:cNvSpPr>
          <p:nvPr>
            <p:ph idx="1"/>
          </p:nvPr>
        </p:nvSpPr>
        <p:spPr/>
        <p:txBody>
          <a:bodyPr/>
          <a:lstStyle/>
          <a:p>
            <a:r>
              <a:rPr lang="en-US" dirty="0"/>
              <a:t>63 out of 76 Canadian universities do not track student racial demographics </a:t>
            </a:r>
            <a:r>
              <a:rPr lang="en-US" i="1" dirty="0"/>
              <a:t>at all </a:t>
            </a:r>
            <a:endParaRPr lang="en-US" i="1" dirty="0" smtClean="0"/>
          </a:p>
          <a:p>
            <a:r>
              <a:rPr lang="en-US" dirty="0" smtClean="0"/>
              <a:t>WIL </a:t>
            </a:r>
            <a:r>
              <a:rPr lang="en-US" dirty="0"/>
              <a:t>offices also typically do not track either access by diverse groups, or their experiences with discrimination. (Cukier, Campbell, &amp; McNamara, 2018)</a:t>
            </a:r>
          </a:p>
          <a:p>
            <a:r>
              <a:rPr lang="en-US" dirty="0"/>
              <a:t>Large scale datasets do not capture full scope of WIL programs. </a:t>
            </a:r>
          </a:p>
          <a:p>
            <a:pPr lvl="1"/>
            <a:r>
              <a:rPr lang="en-US" sz="2200" dirty="0"/>
              <a:t>E.g. National Graduates Survey (2013) only captures information on co-op programs, but not internships/apprenticeships, etc.</a:t>
            </a:r>
          </a:p>
          <a:p>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16</a:t>
            </a:fld>
            <a:endParaRPr lang="en-US"/>
          </a:p>
        </p:txBody>
      </p:sp>
    </p:spTree>
    <p:extLst>
      <p:ext uri="{BB962C8B-B14F-4D97-AF65-F5344CB8AC3E}">
        <p14:creationId xmlns:p14="http://schemas.microsoft.com/office/powerpoint/2010/main" val="3848953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Experiences in Work Integrated Learning</a:t>
            </a:r>
          </a:p>
        </p:txBody>
      </p:sp>
      <p:sp>
        <p:nvSpPr>
          <p:cNvPr id="3" name="Content Placeholder 2"/>
          <p:cNvSpPr>
            <a:spLocks noGrp="1"/>
          </p:cNvSpPr>
          <p:nvPr>
            <p:ph idx="1"/>
          </p:nvPr>
        </p:nvSpPr>
        <p:spPr>
          <a:xfrm>
            <a:off x="0" y="1344168"/>
            <a:ext cx="8686800" cy="4837176"/>
          </a:xfrm>
        </p:spPr>
        <p:txBody>
          <a:bodyPr>
            <a:normAutofit fontScale="92500" lnSpcReduction="10000"/>
          </a:bodyPr>
          <a:lstStyle/>
          <a:p>
            <a:pPr marL="0" indent="0">
              <a:buNone/>
            </a:pPr>
            <a:r>
              <a:rPr lang="en-US" dirty="0"/>
              <a:t>“…She'd gone to her first interview without the hijab, and went to her second interview with the hijab, and told me that she felt like they weren’t treating her the same, or they weren't really looking her in the eye, making a lot of eye contact... And, you know, it's unfortunate to hear that.” (WIL Office Rep) </a:t>
            </a:r>
          </a:p>
          <a:p>
            <a:pPr marL="0" indent="0">
              <a:buNone/>
            </a:pPr>
            <a:r>
              <a:rPr lang="en-US" dirty="0" smtClean="0"/>
              <a:t>“...</a:t>
            </a:r>
            <a:r>
              <a:rPr lang="en-US" dirty="0"/>
              <a:t>when I was working in [another department at the same institution] as a career consultant, I have had complaints from my female students about sexism in the interview process... being asked illegal and inappropriate questions with a very prominent employer that we would frequently host on campus...” (WIL Office Rep</a:t>
            </a:r>
            <a:r>
              <a:rPr lang="en-US" dirty="0" smtClean="0"/>
              <a:t>)</a:t>
            </a:r>
            <a:endParaRPr lang="en-US" dirty="0"/>
          </a:p>
          <a:p>
            <a:pPr marL="0" indent="0">
              <a:buNone/>
            </a:pPr>
            <a:r>
              <a:rPr lang="en-US" dirty="0"/>
              <a:t>“…she [the student] contacted me to tell me that she had had a few unfavorable interactions with the director of her department where they...had made some comments that were demeaning against women... All of this stuff sounded like it was out of a case study, a textbook; it was kind of unbelievable to hear.” (WIL Office Rep)</a:t>
            </a:r>
          </a:p>
          <a:p>
            <a:pPr marL="0" indent="0">
              <a:buNone/>
            </a:pPr>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17</a:t>
            </a:fld>
            <a:endParaRPr lang="en-US"/>
          </a:p>
        </p:txBody>
      </p:sp>
      <p:sp>
        <p:nvSpPr>
          <p:cNvPr id="5" name="TextBox 4"/>
          <p:cNvSpPr txBox="1"/>
          <p:nvPr/>
        </p:nvSpPr>
        <p:spPr>
          <a:xfrm>
            <a:off x="1" y="6030410"/>
            <a:ext cx="8843058" cy="1300356"/>
          </a:xfrm>
          <a:prstGeom prst="rect">
            <a:avLst/>
          </a:prstGeom>
          <a:noFill/>
        </p:spPr>
        <p:txBody>
          <a:bodyPr wrap="square" rtlCol="0">
            <a:spAutoFit/>
          </a:bodyPr>
          <a:lstStyle/>
          <a:p>
            <a:pPr algn="just">
              <a:lnSpc>
                <a:spcPts val="1720"/>
              </a:lnSpc>
            </a:pPr>
            <a:r>
              <a:rPr lang="en-US" sz="1600" dirty="0">
                <a:solidFill>
                  <a:schemeClr val="bg1"/>
                </a:solidFill>
              </a:rPr>
              <a:t>Source: Cukier, Campbell &amp; McNamara (2018). </a:t>
            </a:r>
            <a:r>
              <a:rPr lang="en-US" sz="1600" i="1" dirty="0">
                <a:solidFill>
                  <a:schemeClr val="bg1"/>
                </a:solidFill>
              </a:rPr>
              <a:t>Ensuring Equitable Access to Work-Integrated Learning in Ontario. </a:t>
            </a:r>
            <a:r>
              <a:rPr lang="en-US" sz="1600" dirty="0">
                <a:solidFill>
                  <a:schemeClr val="bg1"/>
                </a:solidFill>
              </a:rPr>
              <a:t>Report funded by Ontario Human Capital Research and Innovation Fund Grant.</a:t>
            </a:r>
            <a:endParaRPr lang="en-US" sz="1600" i="1" dirty="0">
              <a:solidFill>
                <a:schemeClr val="bg1"/>
              </a:solidFill>
            </a:endParaRPr>
          </a:p>
          <a:p>
            <a:r>
              <a:rPr lang="en-US" dirty="0"/>
              <a:t/>
            </a:r>
            <a:br>
              <a:rPr lang="en-US" dirty="0"/>
            </a:br>
            <a:endParaRPr lang="en-US" dirty="0"/>
          </a:p>
        </p:txBody>
      </p:sp>
    </p:spTree>
    <p:extLst>
      <p:ext uri="{BB962C8B-B14F-4D97-AF65-F5344CB8AC3E}">
        <p14:creationId xmlns:p14="http://schemas.microsoft.com/office/powerpoint/2010/main" val="3314853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1"/>
          <p:cNvSpPr txBox="1"/>
          <p:nvPr/>
        </p:nvSpPr>
        <p:spPr>
          <a:xfrm>
            <a:off x="5198813" y="1996713"/>
            <a:ext cx="3767100" cy="2338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endParaRPr/>
          </a:p>
        </p:txBody>
      </p:sp>
      <p:sp>
        <p:nvSpPr>
          <p:cNvPr id="638" name="Google Shape;638;p101"/>
          <p:cNvSpPr txBox="1">
            <a:spLocks noGrp="1"/>
          </p:cNvSpPr>
          <p:nvPr>
            <p:ph type="body" idx="1"/>
          </p:nvPr>
        </p:nvSpPr>
        <p:spPr>
          <a:xfrm>
            <a:off x="1" y="4601074"/>
            <a:ext cx="9144000" cy="2256926"/>
          </a:xfrm>
          <a:prstGeom prst="rect">
            <a:avLst/>
          </a:prstGeom>
          <a:solidFill>
            <a:srgbClr val="FFFFFF"/>
          </a:solidFill>
          <a:ln w="9525" cap="flat" cmpd="sng">
            <a:solidFill>
              <a:srgbClr val="000000"/>
            </a:solidFill>
            <a:prstDash val="solid"/>
            <a:round/>
            <a:headEnd type="none" w="sm" len="sm"/>
            <a:tailEnd type="none" w="sm" len="sm"/>
          </a:ln>
        </p:spPr>
        <p:txBody>
          <a:bodyPr spcFirstLastPara="1" vert="horz" wrap="square" lIns="91425" tIns="91425" rIns="91425" bIns="91425" rtlCol="0" anchor="ctr" anchorCtr="0">
            <a:noAutofit/>
          </a:bodyPr>
          <a:lstStyle/>
          <a:p>
            <a:pPr marL="0" indent="0">
              <a:lnSpc>
                <a:spcPct val="100000"/>
              </a:lnSpc>
              <a:buClr>
                <a:schemeClr val="dk1"/>
              </a:buClr>
              <a:buSzPts val="1100"/>
              <a:buNone/>
            </a:pPr>
            <a:r>
              <a:rPr lang="en-US" sz="2400" dirty="0">
                <a:solidFill>
                  <a:srgbClr val="000000"/>
                </a:solidFill>
                <a:latin typeface="Roboto"/>
                <a:ea typeface="Roboto"/>
                <a:cs typeface="Roboto"/>
                <a:sym typeface="Roboto"/>
              </a:rPr>
              <a:t>Work-integrated learning to address this skills gap between employer needs and graduate skills by providing </a:t>
            </a:r>
            <a:r>
              <a:rPr lang="en-US" sz="2400" b="1" dirty="0">
                <a:solidFill>
                  <a:srgbClr val="000000"/>
                </a:solidFill>
                <a:latin typeface="Roboto"/>
                <a:ea typeface="Roboto"/>
                <a:cs typeface="Roboto"/>
                <a:sym typeface="Roboto"/>
              </a:rPr>
              <a:t>intensive training</a:t>
            </a:r>
            <a:r>
              <a:rPr lang="en-US" sz="2400" dirty="0">
                <a:solidFill>
                  <a:srgbClr val="000000"/>
                </a:solidFill>
                <a:latin typeface="Roboto"/>
                <a:ea typeface="Roboto"/>
                <a:cs typeface="Roboto"/>
                <a:sym typeface="Roboto"/>
              </a:rPr>
              <a:t> for university graduates or senior students, in collaboration with employers and industry partners, in a paid internship, project or entrepreneurial experience. Harness innovation to advance inclusion.</a:t>
            </a:r>
            <a:endParaRPr sz="2400" dirty="0"/>
          </a:p>
        </p:txBody>
      </p:sp>
      <p:sp>
        <p:nvSpPr>
          <p:cNvPr id="639" name="Google Shape;639;p101"/>
          <p:cNvSpPr txBox="1">
            <a:spLocks noGrp="1"/>
          </p:cNvSpPr>
          <p:nvPr>
            <p:ph type="title"/>
          </p:nvPr>
        </p:nvSpPr>
        <p:spPr>
          <a:xfrm>
            <a:off x="0" y="544010"/>
            <a:ext cx="9144000" cy="1186840"/>
          </a:xfrm>
          <a:prstGeom prst="rect">
            <a:avLst/>
          </a:prstGeom>
          <a:solidFill>
            <a:srgbClr val="20124D"/>
          </a:solidFill>
          <a:ln>
            <a:noFill/>
          </a:ln>
        </p:spPr>
        <p:txBody>
          <a:bodyPr spcFirstLastPara="1" vert="horz" wrap="square" lIns="91425" tIns="91425" rIns="91425" bIns="91425" rtlCol="0" anchor="ctr" anchorCtr="0">
            <a:noAutofit/>
          </a:bodyPr>
          <a:lstStyle/>
          <a:p>
            <a:r>
              <a:rPr lang="en-US" sz="3600" dirty="0" smtClean="0">
                <a:solidFill>
                  <a:srgbClr val="FFFFFF"/>
                </a:solidFill>
                <a:latin typeface="Roboto"/>
                <a:ea typeface="Roboto"/>
                <a:cs typeface="Roboto"/>
                <a:sym typeface="Roboto"/>
              </a:rPr>
              <a:t>ADVANCED DIGITAL AND PROFESSIONAL TRAINING- </a:t>
            </a:r>
            <a:r>
              <a:rPr lang="en-US" sz="3600" dirty="0" err="1" smtClean="0">
                <a:solidFill>
                  <a:srgbClr val="FFFFFF"/>
                </a:solidFill>
                <a:latin typeface="Roboto"/>
                <a:ea typeface="Roboto"/>
                <a:cs typeface="Roboto"/>
                <a:sym typeface="Roboto"/>
              </a:rPr>
              <a:t>ADaPT</a:t>
            </a:r>
            <a:r>
              <a:rPr lang="en-US" sz="3600" dirty="0" smtClean="0">
                <a:solidFill>
                  <a:srgbClr val="FFFFFF"/>
                </a:solidFill>
                <a:latin typeface="Roboto"/>
                <a:ea typeface="Roboto"/>
                <a:cs typeface="Roboto"/>
                <a:sym typeface="Roboto"/>
              </a:rPr>
              <a:t> (</a:t>
            </a:r>
            <a:r>
              <a:rPr lang="en-US" sz="3600" dirty="0">
                <a:solidFill>
                  <a:srgbClr val="FFFFFF"/>
                </a:solidFill>
                <a:latin typeface="Roboto"/>
                <a:ea typeface="Roboto"/>
                <a:cs typeface="Roboto"/>
                <a:sym typeface="Roboto"/>
              </a:rPr>
              <a:t>2012-2018) </a:t>
            </a:r>
            <a:endParaRPr sz="3600" dirty="0">
              <a:solidFill>
                <a:srgbClr val="FFFFFF"/>
              </a:solidFill>
              <a:latin typeface="Roboto"/>
              <a:ea typeface="Roboto"/>
              <a:cs typeface="Roboto"/>
              <a:sym typeface="Roboto"/>
            </a:endParaRPr>
          </a:p>
        </p:txBody>
      </p:sp>
      <p:pic>
        <p:nvPicPr>
          <p:cNvPr id="640" name="Google Shape;640;p101"/>
          <p:cNvPicPr preferRelativeResize="0"/>
          <p:nvPr/>
        </p:nvPicPr>
        <p:blipFill rotWithShape="1">
          <a:blip r:embed="rId3">
            <a:alphaModFix/>
          </a:blip>
          <a:srcRect l="3768" t="22359" r="2683" b="4303"/>
          <a:stretch/>
        </p:blipFill>
        <p:spPr>
          <a:xfrm>
            <a:off x="426100" y="1996750"/>
            <a:ext cx="4475270" cy="2338402"/>
          </a:xfrm>
          <a:prstGeom prst="rect">
            <a:avLst/>
          </a:prstGeom>
          <a:noFill/>
          <a:ln w="9525" cap="flat" cmpd="sng">
            <a:solidFill>
              <a:srgbClr val="000000"/>
            </a:solidFill>
            <a:prstDash val="solid"/>
            <a:round/>
            <a:headEnd type="none" w="sm" len="sm"/>
            <a:tailEnd type="none" w="sm" len="sm"/>
          </a:ln>
        </p:spPr>
      </p:pic>
      <p:pic>
        <p:nvPicPr>
          <p:cNvPr id="641" name="Google Shape;641;p101"/>
          <p:cNvPicPr preferRelativeResize="0"/>
          <p:nvPr/>
        </p:nvPicPr>
        <p:blipFill rotWithShape="1">
          <a:blip r:embed="rId4">
            <a:alphaModFix/>
          </a:blip>
          <a:srcRect/>
          <a:stretch/>
        </p:blipFill>
        <p:spPr>
          <a:xfrm>
            <a:off x="5347886" y="3723609"/>
            <a:ext cx="3301999" cy="389106"/>
          </a:xfrm>
          <a:prstGeom prst="rect">
            <a:avLst/>
          </a:prstGeom>
          <a:noFill/>
          <a:ln>
            <a:noFill/>
          </a:ln>
          <a:effectLst>
            <a:outerShdw blurRad="288925" dist="25" algn="tl" rotWithShape="0">
              <a:srgbClr val="000000">
                <a:alpha val="84710"/>
              </a:srgbClr>
            </a:outerShdw>
          </a:effectLst>
        </p:spPr>
      </p:pic>
      <p:pic>
        <p:nvPicPr>
          <p:cNvPr id="642" name="Google Shape;642;p101" descr="Image result for Ontario Ministry">
            <a:hlinkClick r:id="rId5"/>
          </p:cNvPr>
          <p:cNvPicPr preferRelativeResize="0"/>
          <p:nvPr/>
        </p:nvPicPr>
        <p:blipFill rotWithShape="1">
          <a:blip r:embed="rId6">
            <a:alphaModFix/>
          </a:blip>
          <a:srcRect/>
          <a:stretch/>
        </p:blipFill>
        <p:spPr>
          <a:xfrm>
            <a:off x="5870926" y="2009890"/>
            <a:ext cx="2177721" cy="869449"/>
          </a:xfrm>
          <a:prstGeom prst="rect">
            <a:avLst/>
          </a:prstGeom>
          <a:noFill/>
          <a:ln>
            <a:noFill/>
          </a:ln>
        </p:spPr>
      </p:pic>
      <p:pic>
        <p:nvPicPr>
          <p:cNvPr id="643" name="Google Shape;643;p101" descr="Resultado de imagen para Citizenship and immigration canada">
            <a:hlinkClick r:id="rId7"/>
          </p:cNvPr>
          <p:cNvPicPr preferRelativeResize="0"/>
          <p:nvPr/>
        </p:nvPicPr>
        <p:blipFill rotWithShape="1">
          <a:blip r:embed="rId8">
            <a:alphaModFix/>
          </a:blip>
          <a:srcRect/>
          <a:stretch/>
        </p:blipFill>
        <p:spPr>
          <a:xfrm>
            <a:off x="5198814" y="2879339"/>
            <a:ext cx="3667394" cy="755111"/>
          </a:xfrm>
          <a:prstGeom prst="rect">
            <a:avLst/>
          </a:prstGeom>
          <a:noFill/>
          <a:ln>
            <a:noFill/>
          </a:ln>
        </p:spPr>
      </p:pic>
    </p:spTree>
    <p:extLst>
      <p:ext uri="{BB962C8B-B14F-4D97-AF65-F5344CB8AC3E}">
        <p14:creationId xmlns:p14="http://schemas.microsoft.com/office/powerpoint/2010/main" val="1033926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102"/>
          <p:cNvGrpSpPr/>
          <p:nvPr/>
        </p:nvGrpSpPr>
        <p:grpSpPr>
          <a:xfrm>
            <a:off x="0" y="857250"/>
            <a:ext cx="9144000" cy="5143500"/>
            <a:chOff x="0" y="0"/>
            <a:chExt cx="9144000" cy="5143500"/>
          </a:xfrm>
        </p:grpSpPr>
        <p:pic>
          <p:nvPicPr>
            <p:cNvPr id="649" name="Google Shape;649;p102"/>
            <p:cNvPicPr preferRelativeResize="0"/>
            <p:nvPr/>
          </p:nvPicPr>
          <p:blipFill rotWithShape="1">
            <a:blip r:embed="rId3">
              <a:alphaModFix/>
            </a:blip>
            <a:srcRect/>
            <a:stretch/>
          </p:blipFill>
          <p:spPr>
            <a:xfrm>
              <a:off x="0" y="2538600"/>
              <a:ext cx="9144000" cy="2604900"/>
            </a:xfrm>
            <a:prstGeom prst="rect">
              <a:avLst/>
            </a:prstGeom>
            <a:noFill/>
            <a:ln>
              <a:noFill/>
            </a:ln>
          </p:spPr>
        </p:pic>
        <p:pic>
          <p:nvPicPr>
            <p:cNvPr id="650" name="Google Shape;650;p102"/>
            <p:cNvPicPr preferRelativeResize="0"/>
            <p:nvPr/>
          </p:nvPicPr>
          <p:blipFill rotWithShape="1">
            <a:blip r:embed="rId3">
              <a:alphaModFix/>
            </a:blip>
            <a:srcRect/>
            <a:stretch/>
          </p:blipFill>
          <p:spPr>
            <a:xfrm rot="10800000">
              <a:off x="0" y="0"/>
              <a:ext cx="9144000" cy="2604900"/>
            </a:xfrm>
            <a:prstGeom prst="rect">
              <a:avLst/>
            </a:prstGeom>
            <a:noFill/>
            <a:ln>
              <a:noFill/>
            </a:ln>
          </p:spPr>
        </p:pic>
      </p:grpSp>
      <p:sp>
        <p:nvSpPr>
          <p:cNvPr id="651" name="Google Shape;651;p102"/>
          <p:cNvSpPr txBox="1">
            <a:spLocks noGrp="1"/>
          </p:cNvSpPr>
          <p:nvPr>
            <p:ph type="title"/>
          </p:nvPr>
        </p:nvSpPr>
        <p:spPr>
          <a:xfrm>
            <a:off x="0" y="857250"/>
            <a:ext cx="9144000" cy="1272900"/>
          </a:xfrm>
          <a:prstGeom prst="rect">
            <a:avLst/>
          </a:prstGeom>
          <a:solidFill>
            <a:srgbClr val="20124D"/>
          </a:solidFill>
          <a:ln>
            <a:noFill/>
          </a:ln>
        </p:spPr>
        <p:txBody>
          <a:bodyPr spcFirstLastPara="1" vert="horz" wrap="square" lIns="0" tIns="91425" rIns="0" bIns="91425" rtlCol="0" anchor="ctr" anchorCtr="0">
            <a:noAutofit/>
          </a:bodyPr>
          <a:lstStyle/>
          <a:p>
            <a:pPr>
              <a:lnSpc>
                <a:spcPct val="100000"/>
              </a:lnSpc>
              <a:spcBef>
                <a:spcPts val="0"/>
              </a:spcBef>
              <a:buClr>
                <a:schemeClr val="dk1"/>
              </a:buClr>
              <a:buSzPts val="1400"/>
            </a:pPr>
            <a:r>
              <a:rPr lang="en-US" sz="3600" dirty="0" err="1">
                <a:solidFill>
                  <a:srgbClr val="FFFFFF"/>
                </a:solidFill>
                <a:latin typeface="Roboto"/>
                <a:ea typeface="Roboto"/>
                <a:cs typeface="Roboto"/>
                <a:sym typeface="Roboto"/>
              </a:rPr>
              <a:t>ADaPT</a:t>
            </a:r>
            <a:r>
              <a:rPr lang="en-US" sz="3600" dirty="0">
                <a:solidFill>
                  <a:srgbClr val="FFFFFF"/>
                </a:solidFill>
                <a:latin typeface="Roboto"/>
                <a:ea typeface="Roboto"/>
                <a:cs typeface="Roboto"/>
                <a:sym typeface="Roboto"/>
              </a:rPr>
              <a:t> </a:t>
            </a:r>
            <a:r>
              <a:rPr lang="en-US" sz="3600" dirty="0">
                <a:solidFill>
                  <a:srgbClr val="FFFFFF"/>
                </a:solidFill>
                <a:latin typeface="Roboto"/>
                <a:ea typeface="Roboto"/>
                <a:cs typeface="Roboto"/>
                <a:sym typeface="Roboto"/>
              </a:rPr>
              <a:t>Process: </a:t>
            </a:r>
            <a:endParaRPr sz="3600" dirty="0">
              <a:solidFill>
                <a:srgbClr val="FFFFFF"/>
              </a:solidFill>
              <a:latin typeface="Roboto"/>
              <a:ea typeface="Roboto"/>
              <a:cs typeface="Roboto"/>
              <a:sym typeface="Roboto"/>
            </a:endParaRPr>
          </a:p>
          <a:p>
            <a:pPr>
              <a:lnSpc>
                <a:spcPct val="100000"/>
              </a:lnSpc>
              <a:spcBef>
                <a:spcPts val="0"/>
              </a:spcBef>
              <a:buClr>
                <a:schemeClr val="dk1"/>
              </a:buClr>
              <a:buSzPts val="1400"/>
            </a:pPr>
            <a:r>
              <a:rPr lang="en-US" sz="3600" dirty="0">
                <a:solidFill>
                  <a:srgbClr val="FFFFFF"/>
                </a:solidFill>
                <a:latin typeface="Roboto"/>
                <a:ea typeface="Roboto"/>
                <a:cs typeface="Roboto"/>
                <a:sym typeface="Roboto"/>
              </a:rPr>
              <a:t>Evidence Based and Iterative</a:t>
            </a:r>
            <a:endParaRPr sz="3600" dirty="0">
              <a:solidFill>
                <a:srgbClr val="FFFFFF"/>
              </a:solidFill>
              <a:latin typeface="Roboto"/>
              <a:ea typeface="Roboto"/>
              <a:cs typeface="Roboto"/>
              <a:sym typeface="Roboto"/>
            </a:endParaRPr>
          </a:p>
        </p:txBody>
      </p:sp>
      <p:sp>
        <p:nvSpPr>
          <p:cNvPr id="652" name="Google Shape;652;p102"/>
          <p:cNvSpPr/>
          <p:nvPr/>
        </p:nvSpPr>
        <p:spPr>
          <a:xfrm>
            <a:off x="456325" y="3429000"/>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Iteration</a:t>
            </a:r>
            <a:endParaRPr sz="1700" b="1">
              <a:solidFill>
                <a:srgbClr val="000000"/>
              </a:solidFill>
              <a:latin typeface="Roboto"/>
              <a:ea typeface="Roboto"/>
              <a:cs typeface="Roboto"/>
              <a:sym typeface="Roboto"/>
            </a:endParaRPr>
          </a:p>
        </p:txBody>
      </p:sp>
      <p:sp>
        <p:nvSpPr>
          <p:cNvPr id="653" name="Google Shape;653;p102"/>
          <p:cNvSpPr/>
          <p:nvPr/>
        </p:nvSpPr>
        <p:spPr>
          <a:xfrm>
            <a:off x="2609675" y="2463275"/>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Employer Needs</a:t>
            </a:r>
            <a:endParaRPr sz="1700" b="1">
              <a:solidFill>
                <a:srgbClr val="000000"/>
              </a:solidFill>
              <a:latin typeface="Roboto"/>
              <a:ea typeface="Roboto"/>
              <a:cs typeface="Roboto"/>
              <a:sym typeface="Roboto"/>
            </a:endParaRPr>
          </a:p>
        </p:txBody>
      </p:sp>
      <p:sp>
        <p:nvSpPr>
          <p:cNvPr id="654" name="Google Shape;654;p102"/>
          <p:cNvSpPr/>
          <p:nvPr/>
        </p:nvSpPr>
        <p:spPr>
          <a:xfrm>
            <a:off x="7189500" y="3428988"/>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Training</a:t>
            </a:r>
            <a:endParaRPr sz="1700" b="1">
              <a:solidFill>
                <a:srgbClr val="000000"/>
              </a:solidFill>
              <a:latin typeface="Roboto"/>
              <a:ea typeface="Roboto"/>
              <a:cs typeface="Roboto"/>
              <a:sym typeface="Roboto"/>
            </a:endParaRPr>
          </a:p>
        </p:txBody>
      </p:sp>
      <p:sp>
        <p:nvSpPr>
          <p:cNvPr id="655" name="Google Shape;655;p102"/>
          <p:cNvSpPr/>
          <p:nvPr/>
        </p:nvSpPr>
        <p:spPr>
          <a:xfrm>
            <a:off x="5030838" y="4560825"/>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Placement</a:t>
            </a:r>
            <a:endParaRPr sz="1700" b="1">
              <a:solidFill>
                <a:srgbClr val="000000"/>
              </a:solidFill>
              <a:latin typeface="Roboto"/>
              <a:ea typeface="Roboto"/>
              <a:cs typeface="Roboto"/>
              <a:sym typeface="Roboto"/>
            </a:endParaRPr>
          </a:p>
        </p:txBody>
      </p:sp>
      <p:sp>
        <p:nvSpPr>
          <p:cNvPr id="656" name="Google Shape;656;p102"/>
          <p:cNvSpPr/>
          <p:nvPr/>
        </p:nvSpPr>
        <p:spPr>
          <a:xfrm>
            <a:off x="2610225" y="4560825"/>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Evaluation</a:t>
            </a:r>
            <a:endParaRPr sz="1700" b="1">
              <a:solidFill>
                <a:srgbClr val="000000"/>
              </a:solidFill>
              <a:latin typeface="Roboto"/>
              <a:ea typeface="Roboto"/>
              <a:cs typeface="Roboto"/>
              <a:sym typeface="Roboto"/>
            </a:endParaRPr>
          </a:p>
        </p:txBody>
      </p:sp>
      <p:sp>
        <p:nvSpPr>
          <p:cNvPr id="657" name="Google Shape;657;p102"/>
          <p:cNvSpPr/>
          <p:nvPr/>
        </p:nvSpPr>
        <p:spPr>
          <a:xfrm rot="2422312">
            <a:off x="5537762" y="2980962"/>
            <a:ext cx="357548" cy="224947"/>
          </a:xfrm>
          <a:prstGeom prst="right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58" name="Google Shape;658;p102"/>
          <p:cNvSpPr/>
          <p:nvPr/>
        </p:nvSpPr>
        <p:spPr>
          <a:xfrm>
            <a:off x="5030850" y="2463263"/>
            <a:ext cx="1501500" cy="984000"/>
          </a:xfrm>
          <a:prstGeom prst="bevel">
            <a:avLst>
              <a:gd name="adj" fmla="val 12500"/>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700"/>
            </a:pPr>
            <a:r>
              <a:rPr lang="en-US" sz="1700" b="1">
                <a:solidFill>
                  <a:srgbClr val="000000"/>
                </a:solidFill>
                <a:latin typeface="Roboto"/>
                <a:ea typeface="Roboto"/>
                <a:cs typeface="Roboto"/>
                <a:sym typeface="Roboto"/>
              </a:rPr>
              <a:t>Screening</a:t>
            </a:r>
            <a:r>
              <a:rPr lang="en-US" sz="1700" b="1">
                <a:latin typeface="Roboto"/>
                <a:ea typeface="Roboto"/>
                <a:cs typeface="Roboto"/>
                <a:sym typeface="Roboto"/>
              </a:rPr>
              <a:t> &amp;</a:t>
            </a:r>
            <a:r>
              <a:rPr lang="en-US" sz="1700" b="1">
                <a:solidFill>
                  <a:srgbClr val="000000"/>
                </a:solidFill>
                <a:latin typeface="Roboto"/>
                <a:ea typeface="Roboto"/>
                <a:cs typeface="Roboto"/>
                <a:sym typeface="Roboto"/>
              </a:rPr>
              <a:t> Testing</a:t>
            </a:r>
            <a:endParaRPr sz="1700" b="1">
              <a:solidFill>
                <a:srgbClr val="000000"/>
              </a:solidFill>
              <a:latin typeface="Roboto"/>
              <a:ea typeface="Roboto"/>
              <a:cs typeface="Roboto"/>
              <a:sym typeface="Roboto"/>
            </a:endParaRPr>
          </a:p>
        </p:txBody>
      </p:sp>
      <p:cxnSp>
        <p:nvCxnSpPr>
          <p:cNvPr id="659" name="Google Shape;659;p102"/>
          <p:cNvCxnSpPr>
            <a:endCxn id="653" idx="4"/>
          </p:cNvCxnSpPr>
          <p:nvPr/>
        </p:nvCxnSpPr>
        <p:spPr>
          <a:xfrm rot="10800000" flipH="1">
            <a:off x="1258775" y="2955275"/>
            <a:ext cx="1350900" cy="473700"/>
          </a:xfrm>
          <a:prstGeom prst="straightConnector1">
            <a:avLst/>
          </a:prstGeom>
          <a:noFill/>
          <a:ln w="19050" cap="flat" cmpd="sng">
            <a:solidFill>
              <a:schemeClr val="dk2"/>
            </a:solidFill>
            <a:prstDash val="dot"/>
            <a:round/>
            <a:headEnd type="none" w="sm" len="sm"/>
            <a:tailEnd type="triangle" w="med" len="med"/>
          </a:ln>
        </p:spPr>
      </p:cxnSp>
      <p:cxnSp>
        <p:nvCxnSpPr>
          <p:cNvPr id="660" name="Google Shape;660;p102"/>
          <p:cNvCxnSpPr>
            <a:stCxn id="653" idx="0"/>
            <a:endCxn id="658" idx="4"/>
          </p:cNvCxnSpPr>
          <p:nvPr/>
        </p:nvCxnSpPr>
        <p:spPr>
          <a:xfrm>
            <a:off x="4111175" y="2955275"/>
            <a:ext cx="919800" cy="0"/>
          </a:xfrm>
          <a:prstGeom prst="straightConnector1">
            <a:avLst/>
          </a:prstGeom>
          <a:noFill/>
          <a:ln w="19050" cap="flat" cmpd="sng">
            <a:solidFill>
              <a:schemeClr val="dk2"/>
            </a:solidFill>
            <a:prstDash val="dot"/>
            <a:round/>
            <a:headEnd type="none" w="sm" len="sm"/>
            <a:tailEnd type="triangle" w="med" len="med"/>
          </a:ln>
        </p:spPr>
      </p:cxnSp>
      <p:cxnSp>
        <p:nvCxnSpPr>
          <p:cNvPr id="661" name="Google Shape;661;p102"/>
          <p:cNvCxnSpPr>
            <a:stCxn id="658" idx="0"/>
            <a:endCxn id="654" idx="6"/>
          </p:cNvCxnSpPr>
          <p:nvPr/>
        </p:nvCxnSpPr>
        <p:spPr>
          <a:xfrm>
            <a:off x="6532350" y="2955263"/>
            <a:ext cx="1407900" cy="473700"/>
          </a:xfrm>
          <a:prstGeom prst="straightConnector1">
            <a:avLst/>
          </a:prstGeom>
          <a:noFill/>
          <a:ln w="19050" cap="flat" cmpd="sng">
            <a:solidFill>
              <a:schemeClr val="dk2"/>
            </a:solidFill>
            <a:prstDash val="dot"/>
            <a:round/>
            <a:headEnd type="none" w="sm" len="sm"/>
            <a:tailEnd type="triangle" w="med" len="med"/>
          </a:ln>
        </p:spPr>
      </p:cxnSp>
      <p:cxnSp>
        <p:nvCxnSpPr>
          <p:cNvPr id="662" name="Google Shape;662;p102"/>
          <p:cNvCxnSpPr>
            <a:stCxn id="654" idx="2"/>
            <a:endCxn id="655" idx="0"/>
          </p:cNvCxnSpPr>
          <p:nvPr/>
        </p:nvCxnSpPr>
        <p:spPr>
          <a:xfrm flipH="1">
            <a:off x="6532350" y="4412988"/>
            <a:ext cx="1407900" cy="639900"/>
          </a:xfrm>
          <a:prstGeom prst="straightConnector1">
            <a:avLst/>
          </a:prstGeom>
          <a:noFill/>
          <a:ln w="19050" cap="flat" cmpd="sng">
            <a:solidFill>
              <a:schemeClr val="dk2"/>
            </a:solidFill>
            <a:prstDash val="dot"/>
            <a:round/>
            <a:headEnd type="none" w="sm" len="sm"/>
            <a:tailEnd type="triangle" w="med" len="med"/>
          </a:ln>
        </p:spPr>
      </p:cxnSp>
      <p:cxnSp>
        <p:nvCxnSpPr>
          <p:cNvPr id="663" name="Google Shape;663;p102"/>
          <p:cNvCxnSpPr>
            <a:endCxn id="656" idx="0"/>
          </p:cNvCxnSpPr>
          <p:nvPr/>
        </p:nvCxnSpPr>
        <p:spPr>
          <a:xfrm rot="10800000">
            <a:off x="4111725" y="5052825"/>
            <a:ext cx="899700" cy="0"/>
          </a:xfrm>
          <a:prstGeom prst="straightConnector1">
            <a:avLst/>
          </a:prstGeom>
          <a:noFill/>
          <a:ln w="19050" cap="flat" cmpd="sng">
            <a:solidFill>
              <a:schemeClr val="dk2"/>
            </a:solidFill>
            <a:prstDash val="dot"/>
            <a:round/>
            <a:headEnd type="none" w="sm" len="sm"/>
            <a:tailEnd type="triangle" w="med" len="med"/>
          </a:ln>
        </p:spPr>
      </p:cxnSp>
      <p:cxnSp>
        <p:nvCxnSpPr>
          <p:cNvPr id="664" name="Google Shape;664;p102"/>
          <p:cNvCxnSpPr>
            <a:stCxn id="656" idx="4"/>
          </p:cNvCxnSpPr>
          <p:nvPr/>
        </p:nvCxnSpPr>
        <p:spPr>
          <a:xfrm rot="10800000">
            <a:off x="1383525" y="4412925"/>
            <a:ext cx="1226700" cy="639900"/>
          </a:xfrm>
          <a:prstGeom prst="straightConnector1">
            <a:avLst/>
          </a:prstGeom>
          <a:noFill/>
          <a:ln w="19050" cap="flat" cmpd="sng">
            <a:solidFill>
              <a:schemeClr val="dk2"/>
            </a:solidFill>
            <a:prstDash val="dot"/>
            <a:round/>
            <a:headEnd type="none" w="sm" len="sm"/>
            <a:tailEnd type="triangle" w="med" len="med"/>
          </a:ln>
        </p:spPr>
      </p:cxnSp>
    </p:spTree>
    <p:extLst>
      <p:ext uri="{BB962C8B-B14F-4D97-AF65-F5344CB8AC3E}">
        <p14:creationId xmlns:p14="http://schemas.microsoft.com/office/powerpoint/2010/main" val="282690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What is innovation?</a:t>
            </a:r>
          </a:p>
          <a:p>
            <a:r>
              <a:rPr lang="en-US" dirty="0"/>
              <a:t>Skills Gap</a:t>
            </a:r>
          </a:p>
          <a:p>
            <a:r>
              <a:rPr lang="en-US" dirty="0" smtClean="0"/>
              <a:t>Case </a:t>
            </a:r>
            <a:r>
              <a:rPr lang="en-US" dirty="0"/>
              <a:t>Study: </a:t>
            </a:r>
            <a:r>
              <a:rPr lang="en-US" dirty="0" err="1"/>
              <a:t>ADaPT</a:t>
            </a:r>
            <a:r>
              <a:rPr lang="en-US" dirty="0"/>
              <a:t> </a:t>
            </a:r>
            <a:r>
              <a:rPr lang="en-US" dirty="0" smtClean="0"/>
              <a:t>Program</a:t>
            </a:r>
          </a:p>
          <a:p>
            <a:r>
              <a:rPr lang="en-US" dirty="0" smtClean="0"/>
              <a:t>Lessons Learned</a:t>
            </a:r>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2</a:t>
            </a:fld>
            <a:endParaRPr lang="en-US"/>
          </a:p>
        </p:txBody>
      </p:sp>
    </p:spTree>
    <p:extLst>
      <p:ext uri="{BB962C8B-B14F-4D97-AF65-F5344CB8AC3E}">
        <p14:creationId xmlns:p14="http://schemas.microsoft.com/office/powerpoint/2010/main" val="3872958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3"/>
          <p:cNvSpPr txBox="1">
            <a:spLocks noGrp="1"/>
          </p:cNvSpPr>
          <p:nvPr>
            <p:ph type="title"/>
          </p:nvPr>
        </p:nvSpPr>
        <p:spPr>
          <a:xfrm>
            <a:off x="0" y="857250"/>
            <a:ext cx="9144000" cy="873600"/>
          </a:xfrm>
          <a:prstGeom prst="rect">
            <a:avLst/>
          </a:prstGeom>
          <a:solidFill>
            <a:srgbClr val="20124D"/>
          </a:solidFill>
          <a:ln>
            <a:noFill/>
          </a:ln>
        </p:spPr>
        <p:txBody>
          <a:bodyPr spcFirstLastPara="1" vert="horz" wrap="square" lIns="91425" tIns="91425" rIns="91425" bIns="91425" rtlCol="0" anchor="ctr" anchorCtr="0">
            <a:noAutofit/>
          </a:bodyPr>
          <a:lstStyle/>
          <a:p>
            <a:r>
              <a:rPr lang="en-US" sz="3600" dirty="0">
                <a:solidFill>
                  <a:schemeClr val="lt1"/>
                </a:solidFill>
                <a:latin typeface="Roboto"/>
                <a:ea typeface="Roboto"/>
                <a:cs typeface="Roboto"/>
                <a:sym typeface="Roboto"/>
              </a:rPr>
              <a:t>Skills Development Assessment</a:t>
            </a:r>
            <a:endParaRPr sz="3600" dirty="0">
              <a:solidFill>
                <a:srgbClr val="FFFFFF"/>
              </a:solidFill>
              <a:latin typeface="Roboto"/>
              <a:ea typeface="Roboto"/>
              <a:cs typeface="Roboto"/>
              <a:sym typeface="Roboto"/>
            </a:endParaRPr>
          </a:p>
        </p:txBody>
      </p:sp>
      <p:sp>
        <p:nvSpPr>
          <p:cNvPr id="670" name="Google Shape;670;p103"/>
          <p:cNvSpPr/>
          <p:nvPr/>
        </p:nvSpPr>
        <p:spPr>
          <a:xfrm>
            <a:off x="2682575" y="2414639"/>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1" name="Google Shape;671;p103"/>
          <p:cNvSpPr txBox="1"/>
          <p:nvPr/>
        </p:nvSpPr>
        <p:spPr>
          <a:xfrm>
            <a:off x="2880925" y="2784863"/>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endParaRPr sz="1400">
              <a:solidFill>
                <a:srgbClr val="351C75"/>
              </a:solidFill>
              <a:latin typeface="Arial"/>
              <a:ea typeface="Arial"/>
              <a:cs typeface="Arial"/>
              <a:sym typeface="Arial"/>
            </a:endParaRPr>
          </a:p>
          <a:p>
            <a:pPr algn="ctr">
              <a:buClr>
                <a:srgbClr val="000000"/>
              </a:buClr>
              <a:buSzPts val="1400"/>
            </a:pPr>
            <a:r>
              <a:rPr lang="en-US" sz="1400">
                <a:solidFill>
                  <a:srgbClr val="351C75"/>
                </a:solidFill>
                <a:latin typeface="Arial"/>
                <a:ea typeface="Arial"/>
                <a:cs typeface="Arial"/>
                <a:sym typeface="Arial"/>
              </a:rPr>
              <a:t>Critical </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Thinking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Decision Making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Problem Solving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Job Task Planning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Finding Information</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Significant Use of Memory</a:t>
            </a:r>
            <a:endParaRPr sz="1400">
              <a:solidFill>
                <a:srgbClr val="351C75"/>
              </a:solidFill>
              <a:latin typeface="Arial"/>
              <a:ea typeface="Arial"/>
              <a:cs typeface="Arial"/>
              <a:sym typeface="Arial"/>
            </a:endParaRPr>
          </a:p>
        </p:txBody>
      </p:sp>
      <p:grpSp>
        <p:nvGrpSpPr>
          <p:cNvPr id="672" name="Google Shape;672;p103"/>
          <p:cNvGrpSpPr/>
          <p:nvPr/>
        </p:nvGrpSpPr>
        <p:grpSpPr>
          <a:xfrm>
            <a:off x="244825" y="2000191"/>
            <a:ext cx="3718000" cy="3244223"/>
            <a:chOff x="524775" y="1159890"/>
            <a:chExt cx="3718000" cy="3244223"/>
          </a:xfrm>
        </p:grpSpPr>
        <p:sp>
          <p:nvSpPr>
            <p:cNvPr id="673" name="Google Shape;673;p103"/>
            <p:cNvSpPr/>
            <p:nvPr/>
          </p:nvSpPr>
          <p:spPr>
            <a:xfrm rot="10800000" flipH="1">
              <a:off x="524775" y="1557388"/>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4" name="Google Shape;674;p103"/>
            <p:cNvSpPr txBox="1"/>
            <p:nvPr/>
          </p:nvSpPr>
          <p:spPr>
            <a:xfrm>
              <a:off x="723125" y="1638450"/>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r>
                <a:rPr lang="en-US" sz="1400">
                  <a:solidFill>
                    <a:srgbClr val="351C75"/>
                  </a:solidFill>
                  <a:latin typeface="Arial"/>
                  <a:ea typeface="Arial"/>
                  <a:cs typeface="Arial"/>
                  <a:sym typeface="Arial"/>
                </a:rPr>
                <a:t>Oral Communication</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Digital Technology</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Document Use </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Numeracy</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Reading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Writing</a:t>
              </a:r>
              <a:endParaRPr sz="1400">
                <a:solidFill>
                  <a:srgbClr val="351C75"/>
                </a:solidFill>
                <a:latin typeface="Arial"/>
                <a:ea typeface="Arial"/>
                <a:cs typeface="Arial"/>
                <a:sym typeface="Arial"/>
              </a:endParaRPr>
            </a:p>
          </p:txBody>
        </p:sp>
        <p:sp>
          <p:nvSpPr>
            <p:cNvPr id="675" name="Google Shape;675;p103"/>
            <p:cNvSpPr/>
            <p:nvPr/>
          </p:nvSpPr>
          <p:spPr>
            <a:xfrm>
              <a:off x="524825" y="1159890"/>
              <a:ext cx="3717900" cy="397500"/>
            </a:xfrm>
            <a:prstGeom prst="rect">
              <a:avLst/>
            </a:prstGeom>
            <a:solidFill>
              <a:srgbClr val="20124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Essential Skills</a:t>
              </a:r>
              <a:endParaRPr b="1">
                <a:solidFill>
                  <a:srgbClr val="FFFFFF"/>
                </a:solidFill>
                <a:latin typeface="Arial"/>
                <a:ea typeface="Arial"/>
                <a:cs typeface="Arial"/>
                <a:sym typeface="Arial"/>
              </a:endParaRPr>
            </a:p>
          </p:txBody>
        </p:sp>
      </p:grpSp>
      <p:sp>
        <p:nvSpPr>
          <p:cNvPr id="676" name="Google Shape;676;p103"/>
          <p:cNvSpPr/>
          <p:nvPr/>
        </p:nvSpPr>
        <p:spPr>
          <a:xfrm>
            <a:off x="2682625" y="5261365"/>
            <a:ext cx="3717900" cy="397500"/>
          </a:xfrm>
          <a:prstGeom prst="rect">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Thinking Skills</a:t>
            </a:r>
            <a:endParaRPr b="1">
              <a:solidFill>
                <a:srgbClr val="FFFFFF"/>
              </a:solidFill>
              <a:latin typeface="Arial"/>
              <a:ea typeface="Arial"/>
              <a:cs typeface="Arial"/>
              <a:sym typeface="Arial"/>
            </a:endParaRPr>
          </a:p>
        </p:txBody>
      </p:sp>
      <p:grpSp>
        <p:nvGrpSpPr>
          <p:cNvPr id="677" name="Google Shape;677;p103"/>
          <p:cNvGrpSpPr/>
          <p:nvPr/>
        </p:nvGrpSpPr>
        <p:grpSpPr>
          <a:xfrm>
            <a:off x="5207225" y="2000191"/>
            <a:ext cx="3718000" cy="3244223"/>
            <a:chOff x="4901200" y="1159890"/>
            <a:chExt cx="3718000" cy="3244223"/>
          </a:xfrm>
        </p:grpSpPr>
        <p:sp>
          <p:nvSpPr>
            <p:cNvPr id="678" name="Google Shape;678;p103"/>
            <p:cNvSpPr/>
            <p:nvPr/>
          </p:nvSpPr>
          <p:spPr>
            <a:xfrm rot="10800000" flipH="1">
              <a:off x="4901200" y="1557388"/>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9" name="Google Shape;679;p103"/>
            <p:cNvSpPr txBox="1"/>
            <p:nvPr/>
          </p:nvSpPr>
          <p:spPr>
            <a:xfrm>
              <a:off x="5099600" y="1557388"/>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r>
                <a:rPr lang="en-US" sz="1400">
                  <a:solidFill>
                    <a:srgbClr val="351C75"/>
                  </a:solidFill>
                  <a:latin typeface="Arial"/>
                  <a:ea typeface="Arial"/>
                  <a:cs typeface="Arial"/>
                  <a:sym typeface="Arial"/>
                </a:rPr>
                <a:t>Ability to Learn/Teach Others</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Working in Teams</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Negotiation Skills</a:t>
              </a:r>
              <a:endParaRPr sz="1400">
                <a:solidFill>
                  <a:srgbClr val="351C75"/>
                </a:solidFill>
                <a:latin typeface="Arial"/>
                <a:ea typeface="Arial"/>
                <a:cs typeface="Arial"/>
                <a:sym typeface="Arial"/>
              </a:endParaRPr>
            </a:p>
            <a:p>
              <a:pPr algn="ctr">
                <a:buClr>
                  <a:srgbClr val="000000"/>
                </a:buClr>
                <a:buSzPts val="1400"/>
              </a:pPr>
              <a:r>
                <a:rPr lang="en-US" sz="1400">
                  <a:solidFill>
                    <a:srgbClr val="351C75"/>
                  </a:solidFill>
                  <a:latin typeface="Arial"/>
                  <a:ea typeface="Arial"/>
                  <a:cs typeface="Arial"/>
                  <a:sym typeface="Arial"/>
                </a:rPr>
                <a:t>Leadership</a:t>
              </a:r>
              <a:endParaRPr sz="1400">
                <a:solidFill>
                  <a:srgbClr val="351C75"/>
                </a:solidFill>
                <a:latin typeface="Arial"/>
                <a:ea typeface="Arial"/>
                <a:cs typeface="Arial"/>
                <a:sym typeface="Arial"/>
              </a:endParaRPr>
            </a:p>
            <a:p>
              <a:pPr algn="ctr">
                <a:buClr>
                  <a:srgbClr val="000000"/>
                </a:buClr>
                <a:buSzPts val="1400"/>
              </a:pPr>
              <a:r>
                <a:rPr lang="en-US" sz="1400">
                  <a:solidFill>
                    <a:srgbClr val="351C75"/>
                  </a:solidFill>
                  <a:latin typeface="Arial"/>
                  <a:ea typeface="Arial"/>
                  <a:cs typeface="Arial"/>
                  <a:sym typeface="Arial"/>
                </a:rPr>
                <a:t>Skills</a:t>
              </a:r>
              <a:endParaRPr sz="1400">
                <a:solidFill>
                  <a:srgbClr val="351C75"/>
                </a:solidFill>
                <a:latin typeface="Arial"/>
                <a:ea typeface="Arial"/>
                <a:cs typeface="Arial"/>
                <a:sym typeface="Arial"/>
              </a:endParaRPr>
            </a:p>
          </p:txBody>
        </p:sp>
        <p:sp>
          <p:nvSpPr>
            <p:cNvPr id="680" name="Google Shape;680;p103"/>
            <p:cNvSpPr/>
            <p:nvPr/>
          </p:nvSpPr>
          <p:spPr>
            <a:xfrm>
              <a:off x="4901300" y="1159890"/>
              <a:ext cx="3717900" cy="397500"/>
            </a:xfrm>
            <a:prstGeom prst="rect">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Interpersonal Skills</a:t>
              </a:r>
              <a:endParaRPr b="1">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16168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4"/>
          <p:cNvSpPr txBox="1">
            <a:spLocks noGrp="1"/>
          </p:cNvSpPr>
          <p:nvPr>
            <p:ph type="title"/>
          </p:nvPr>
        </p:nvSpPr>
        <p:spPr>
          <a:xfrm>
            <a:off x="0" y="857250"/>
            <a:ext cx="9144000" cy="873600"/>
          </a:xfrm>
          <a:prstGeom prst="rect">
            <a:avLst/>
          </a:prstGeom>
          <a:solidFill>
            <a:srgbClr val="20124D"/>
          </a:solidFill>
          <a:ln>
            <a:noFill/>
          </a:ln>
        </p:spPr>
        <p:txBody>
          <a:bodyPr spcFirstLastPara="1" vert="horz" wrap="square" lIns="91425" tIns="91425" rIns="91425" bIns="91425" rtlCol="0" anchor="ctr" anchorCtr="0">
            <a:noAutofit/>
          </a:bodyPr>
          <a:lstStyle/>
          <a:p>
            <a:endParaRPr sz="3600" dirty="0">
              <a:solidFill>
                <a:srgbClr val="FFFFFF"/>
              </a:solidFill>
              <a:latin typeface="Roboto"/>
              <a:ea typeface="Roboto"/>
              <a:cs typeface="Roboto"/>
              <a:sym typeface="Roboto"/>
            </a:endParaRPr>
          </a:p>
        </p:txBody>
      </p:sp>
      <p:sp>
        <p:nvSpPr>
          <p:cNvPr id="686" name="Google Shape;686;p104"/>
          <p:cNvSpPr/>
          <p:nvPr/>
        </p:nvSpPr>
        <p:spPr>
          <a:xfrm rot="10800000" flipH="1">
            <a:off x="2682575" y="2414639"/>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7" name="Google Shape;687;p104"/>
          <p:cNvSpPr txBox="1"/>
          <p:nvPr/>
        </p:nvSpPr>
        <p:spPr>
          <a:xfrm>
            <a:off x="2880925" y="2355988"/>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r>
              <a:rPr lang="en-US" sz="1400">
                <a:solidFill>
                  <a:srgbClr val="351C75"/>
                </a:solidFill>
                <a:latin typeface="Arial"/>
                <a:ea typeface="Arial"/>
                <a:cs typeface="Arial"/>
                <a:sym typeface="Arial"/>
              </a:rPr>
              <a:t>MS OFFICE (Excel, Word, Powerpoint)</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Website Design &amp; Development</a:t>
            </a:r>
            <a:endParaRPr sz="1400">
              <a:solidFill>
                <a:srgbClr val="351C75"/>
              </a:solidFill>
              <a:latin typeface="Arial"/>
              <a:ea typeface="Arial"/>
              <a:cs typeface="Arial"/>
              <a:sym typeface="Arial"/>
            </a:endParaRPr>
          </a:p>
          <a:p>
            <a:pPr algn="ctr">
              <a:lnSpc>
                <a:spcPct val="150000"/>
              </a:lnSpc>
              <a:buClr>
                <a:schemeClr val="dk1"/>
              </a:buClr>
              <a:buSzPts val="1100"/>
            </a:pPr>
            <a:r>
              <a:rPr lang="en-US" sz="1400">
                <a:solidFill>
                  <a:srgbClr val="351C75"/>
                </a:solidFill>
                <a:latin typeface="Arial"/>
                <a:ea typeface="Arial"/>
                <a:cs typeface="Arial"/>
                <a:sym typeface="Arial"/>
              </a:rPr>
              <a:t>Graphic Design (Adobe Suite)</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Digital Communications</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Statistical Analysis</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Databases</a:t>
            </a:r>
            <a:endParaRPr sz="1400">
              <a:solidFill>
                <a:srgbClr val="351C75"/>
              </a:solidFill>
              <a:latin typeface="Arial"/>
              <a:ea typeface="Arial"/>
              <a:cs typeface="Arial"/>
              <a:sym typeface="Arial"/>
            </a:endParaRPr>
          </a:p>
        </p:txBody>
      </p:sp>
      <p:sp>
        <p:nvSpPr>
          <p:cNvPr id="688" name="Google Shape;688;p104"/>
          <p:cNvSpPr/>
          <p:nvPr/>
        </p:nvSpPr>
        <p:spPr>
          <a:xfrm>
            <a:off x="255475" y="2414639"/>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9" name="Google Shape;689;p104"/>
          <p:cNvSpPr txBox="1"/>
          <p:nvPr/>
        </p:nvSpPr>
        <p:spPr>
          <a:xfrm>
            <a:off x="453825" y="2968475"/>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r>
              <a:rPr lang="en-US" sz="1400">
                <a:solidFill>
                  <a:srgbClr val="351C75"/>
                </a:solidFill>
                <a:latin typeface="Arial"/>
                <a:ea typeface="Arial"/>
                <a:cs typeface="Arial"/>
                <a:sym typeface="Arial"/>
              </a:rPr>
              <a:t>Networking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Interviewing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Self-Awareness</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Career Planning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Resume Writing</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Cover Letter Writing</a:t>
            </a:r>
            <a:endParaRPr sz="1400">
              <a:solidFill>
                <a:srgbClr val="351C75"/>
              </a:solidFill>
              <a:latin typeface="Arial"/>
              <a:ea typeface="Arial"/>
              <a:cs typeface="Arial"/>
              <a:sym typeface="Arial"/>
            </a:endParaRPr>
          </a:p>
        </p:txBody>
      </p:sp>
      <p:sp>
        <p:nvSpPr>
          <p:cNvPr id="690" name="Google Shape;690;p104"/>
          <p:cNvSpPr/>
          <p:nvPr/>
        </p:nvSpPr>
        <p:spPr>
          <a:xfrm>
            <a:off x="255525" y="5261365"/>
            <a:ext cx="3717900" cy="397500"/>
          </a:xfrm>
          <a:prstGeom prst="rect">
            <a:avLst/>
          </a:prstGeom>
          <a:solidFill>
            <a:srgbClr val="20124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Job Search Skills</a:t>
            </a:r>
            <a:endParaRPr b="1">
              <a:solidFill>
                <a:srgbClr val="FFFFFF"/>
              </a:solidFill>
              <a:latin typeface="Arial"/>
              <a:ea typeface="Arial"/>
              <a:cs typeface="Arial"/>
              <a:sym typeface="Arial"/>
            </a:endParaRPr>
          </a:p>
        </p:txBody>
      </p:sp>
      <p:sp>
        <p:nvSpPr>
          <p:cNvPr id="691" name="Google Shape;691;p104"/>
          <p:cNvSpPr/>
          <p:nvPr/>
        </p:nvSpPr>
        <p:spPr>
          <a:xfrm>
            <a:off x="2682625" y="2017140"/>
            <a:ext cx="3717900" cy="397500"/>
          </a:xfrm>
          <a:prstGeom prst="rect">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Technical Skills</a:t>
            </a:r>
            <a:endParaRPr b="1">
              <a:solidFill>
                <a:srgbClr val="FFFFFF"/>
              </a:solidFill>
              <a:latin typeface="Arial"/>
              <a:ea typeface="Arial"/>
              <a:cs typeface="Arial"/>
              <a:sym typeface="Arial"/>
            </a:endParaRPr>
          </a:p>
        </p:txBody>
      </p:sp>
      <p:grpSp>
        <p:nvGrpSpPr>
          <p:cNvPr id="692" name="Google Shape;692;p104"/>
          <p:cNvGrpSpPr/>
          <p:nvPr/>
        </p:nvGrpSpPr>
        <p:grpSpPr>
          <a:xfrm>
            <a:off x="5133775" y="2414639"/>
            <a:ext cx="3718000" cy="3244227"/>
            <a:chOff x="4901200" y="1557388"/>
            <a:chExt cx="3718000" cy="3244227"/>
          </a:xfrm>
        </p:grpSpPr>
        <p:sp>
          <p:nvSpPr>
            <p:cNvPr id="693" name="Google Shape;693;p104"/>
            <p:cNvSpPr/>
            <p:nvPr/>
          </p:nvSpPr>
          <p:spPr>
            <a:xfrm>
              <a:off x="4901200" y="1557388"/>
              <a:ext cx="3718000" cy="2846725"/>
            </a:xfrm>
            <a:prstGeom prst="flowChartExtra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94" name="Google Shape;694;p104"/>
            <p:cNvSpPr txBox="1"/>
            <p:nvPr/>
          </p:nvSpPr>
          <p:spPr>
            <a:xfrm>
              <a:off x="5099600" y="2111213"/>
              <a:ext cx="3321300" cy="2415300"/>
            </a:xfrm>
            <a:prstGeom prst="rect">
              <a:avLst/>
            </a:prstGeom>
            <a:noFill/>
            <a:ln>
              <a:noFill/>
            </a:ln>
          </p:spPr>
          <p:txBody>
            <a:bodyPr spcFirstLastPara="1" wrap="square" lIns="91425" tIns="91425" rIns="91425" bIns="91425" anchor="ctr" anchorCtr="0">
              <a:noAutofit/>
            </a:bodyPr>
            <a:lstStyle/>
            <a:p>
              <a:pPr algn="ctr">
                <a:lnSpc>
                  <a:spcPct val="150000"/>
                </a:lnSpc>
                <a:buClr>
                  <a:srgbClr val="000000"/>
                </a:buClr>
                <a:buSzPts val="1400"/>
              </a:pPr>
              <a:r>
                <a:rPr lang="en-US" sz="1400">
                  <a:solidFill>
                    <a:srgbClr val="351C75"/>
                  </a:solidFill>
                  <a:latin typeface="Arial"/>
                  <a:ea typeface="Arial"/>
                  <a:cs typeface="Arial"/>
                  <a:sym typeface="Arial"/>
                </a:rPr>
                <a:t>Creativity</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Entrepreneurship</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Financial Literacy</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Project Management</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Ability to Learn on the Job</a:t>
              </a:r>
              <a:endParaRPr sz="1400">
                <a:solidFill>
                  <a:srgbClr val="351C75"/>
                </a:solidFill>
                <a:latin typeface="Arial"/>
                <a:ea typeface="Arial"/>
                <a:cs typeface="Arial"/>
                <a:sym typeface="Arial"/>
              </a:endParaRPr>
            </a:p>
            <a:p>
              <a:pPr algn="ctr">
                <a:lnSpc>
                  <a:spcPct val="150000"/>
                </a:lnSpc>
                <a:buClr>
                  <a:srgbClr val="000000"/>
                </a:buClr>
                <a:buSzPts val="1400"/>
              </a:pPr>
              <a:r>
                <a:rPr lang="en-US" sz="1400">
                  <a:solidFill>
                    <a:srgbClr val="351C75"/>
                  </a:solidFill>
                  <a:latin typeface="Arial"/>
                  <a:ea typeface="Arial"/>
                  <a:cs typeface="Arial"/>
                  <a:sym typeface="Arial"/>
                </a:rPr>
                <a:t>Professionalism &amp; Etiquette</a:t>
              </a:r>
              <a:endParaRPr sz="1400">
                <a:solidFill>
                  <a:srgbClr val="351C75"/>
                </a:solidFill>
                <a:latin typeface="Arial"/>
                <a:ea typeface="Arial"/>
                <a:cs typeface="Arial"/>
                <a:sym typeface="Arial"/>
              </a:endParaRPr>
            </a:p>
          </p:txBody>
        </p:sp>
        <p:sp>
          <p:nvSpPr>
            <p:cNvPr id="695" name="Google Shape;695;p104"/>
            <p:cNvSpPr/>
            <p:nvPr/>
          </p:nvSpPr>
          <p:spPr>
            <a:xfrm>
              <a:off x="4901300" y="4404115"/>
              <a:ext cx="3717900" cy="397500"/>
            </a:xfrm>
            <a:prstGeom prst="rect">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800"/>
              </a:pPr>
              <a:r>
                <a:rPr lang="en-US" b="1">
                  <a:solidFill>
                    <a:srgbClr val="FFFFFF"/>
                  </a:solidFill>
                  <a:latin typeface="Arial"/>
                  <a:ea typeface="Arial"/>
                  <a:cs typeface="Arial"/>
                  <a:sym typeface="Arial"/>
                </a:rPr>
                <a:t>Other Skills</a:t>
              </a:r>
              <a:endParaRPr b="1">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14269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4" name="Google Shape;764;p111"/>
          <p:cNvGrpSpPr/>
          <p:nvPr/>
        </p:nvGrpSpPr>
        <p:grpSpPr>
          <a:xfrm>
            <a:off x="459751" y="1001800"/>
            <a:ext cx="3097825" cy="4998950"/>
            <a:chOff x="1073450" y="144550"/>
            <a:chExt cx="3097825" cy="4998950"/>
          </a:xfrm>
        </p:grpSpPr>
        <p:pic>
          <p:nvPicPr>
            <p:cNvPr id="765" name="Google Shape;765;p111" descr="Image result for clip art pathway sign"/>
            <p:cNvPicPr preferRelativeResize="0"/>
            <p:nvPr/>
          </p:nvPicPr>
          <p:blipFill>
            <a:blip r:embed="rId3">
              <a:alphaModFix/>
            </a:blip>
            <a:stretch>
              <a:fillRect/>
            </a:stretch>
          </p:blipFill>
          <p:spPr>
            <a:xfrm>
              <a:off x="1073450" y="144550"/>
              <a:ext cx="3097825" cy="2577100"/>
            </a:xfrm>
            <a:prstGeom prst="rect">
              <a:avLst/>
            </a:prstGeom>
            <a:noFill/>
            <a:ln>
              <a:noFill/>
            </a:ln>
          </p:spPr>
        </p:pic>
        <p:pic>
          <p:nvPicPr>
            <p:cNvPr id="766" name="Google Shape;766;p111" descr="Image result for clip art pathway sign"/>
            <p:cNvPicPr preferRelativeResize="0"/>
            <p:nvPr/>
          </p:nvPicPr>
          <p:blipFill>
            <a:blip r:embed="rId3">
              <a:alphaModFix/>
            </a:blip>
            <a:stretch>
              <a:fillRect/>
            </a:stretch>
          </p:blipFill>
          <p:spPr>
            <a:xfrm>
              <a:off x="1073450" y="2566400"/>
              <a:ext cx="3097825" cy="2577100"/>
            </a:xfrm>
            <a:prstGeom prst="rect">
              <a:avLst/>
            </a:prstGeom>
            <a:noFill/>
            <a:ln>
              <a:noFill/>
            </a:ln>
          </p:spPr>
        </p:pic>
      </p:grpSp>
      <p:sp>
        <p:nvSpPr>
          <p:cNvPr id="767" name="Google Shape;767;p111"/>
          <p:cNvSpPr txBox="1"/>
          <p:nvPr/>
        </p:nvSpPr>
        <p:spPr>
          <a:xfrm>
            <a:off x="3981050" y="1396275"/>
            <a:ext cx="4578900" cy="751200"/>
          </a:xfrm>
          <a:prstGeom prst="rect">
            <a:avLst/>
          </a:prstGeom>
          <a:solidFill>
            <a:srgbClr val="20124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US" sz="3600" dirty="0" err="1">
                <a:solidFill>
                  <a:srgbClr val="FFFFFF"/>
                </a:solidFill>
                <a:latin typeface="Roboto"/>
                <a:ea typeface="Roboto"/>
                <a:cs typeface="Roboto"/>
                <a:sym typeface="Roboto"/>
              </a:rPr>
              <a:t>ADaPT</a:t>
            </a:r>
            <a:r>
              <a:rPr lang="en-US" sz="3600" dirty="0">
                <a:solidFill>
                  <a:srgbClr val="FFFFFF"/>
                </a:solidFill>
                <a:latin typeface="Roboto"/>
                <a:ea typeface="Roboto"/>
                <a:cs typeface="Roboto"/>
                <a:sym typeface="Roboto"/>
              </a:rPr>
              <a:t> </a:t>
            </a:r>
            <a:r>
              <a:rPr lang="en-US" sz="3600" dirty="0">
                <a:solidFill>
                  <a:srgbClr val="FFFFFF"/>
                </a:solidFill>
                <a:latin typeface="Roboto"/>
                <a:ea typeface="Roboto"/>
                <a:cs typeface="Roboto"/>
                <a:sym typeface="Roboto"/>
              </a:rPr>
              <a:t>Streams</a:t>
            </a:r>
            <a:endParaRPr sz="3600" dirty="0">
              <a:solidFill>
                <a:srgbClr val="FFFFFF"/>
              </a:solidFill>
              <a:latin typeface="Roboto"/>
              <a:ea typeface="Roboto"/>
              <a:cs typeface="Roboto"/>
              <a:sym typeface="Roboto"/>
            </a:endParaRPr>
          </a:p>
        </p:txBody>
      </p:sp>
      <p:sp>
        <p:nvSpPr>
          <p:cNvPr id="768" name="Google Shape;768;p111"/>
          <p:cNvSpPr txBox="1"/>
          <p:nvPr/>
        </p:nvSpPr>
        <p:spPr>
          <a:xfrm>
            <a:off x="3981125" y="2608850"/>
            <a:ext cx="4578900" cy="2736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buClr>
                <a:srgbClr val="000000"/>
              </a:buClr>
              <a:buSzPts val="1100"/>
            </a:pPr>
            <a:r>
              <a:rPr lang="en-US" sz="7200">
                <a:solidFill>
                  <a:srgbClr val="351C75"/>
                </a:solidFill>
                <a:latin typeface="Roboto"/>
                <a:ea typeface="Roboto"/>
                <a:cs typeface="Roboto"/>
                <a:sym typeface="Roboto"/>
              </a:rPr>
              <a:t>500+</a:t>
            </a:r>
            <a:r>
              <a:rPr lang="en-US" sz="7200">
                <a:latin typeface="Roboto"/>
                <a:ea typeface="Roboto"/>
                <a:cs typeface="Roboto"/>
                <a:sym typeface="Roboto"/>
              </a:rPr>
              <a:t> </a:t>
            </a:r>
            <a:r>
              <a:rPr lang="en-US">
                <a:latin typeface="Roboto"/>
                <a:ea typeface="Roboto"/>
                <a:cs typeface="Roboto"/>
                <a:sym typeface="Roboto"/>
              </a:rPr>
              <a:t>participants trained</a:t>
            </a:r>
            <a:endParaRPr>
              <a:latin typeface="Roboto"/>
              <a:ea typeface="Roboto"/>
              <a:cs typeface="Roboto"/>
              <a:sym typeface="Roboto"/>
            </a:endParaRPr>
          </a:p>
          <a:p>
            <a:pPr>
              <a:spcBef>
                <a:spcPts val="1600"/>
              </a:spcBef>
              <a:spcAft>
                <a:spcPts val="1600"/>
              </a:spcAft>
              <a:buClr>
                <a:srgbClr val="000000"/>
              </a:buClr>
              <a:buSzPts val="1100"/>
            </a:pPr>
            <a:r>
              <a:rPr lang="en-US" sz="7200">
                <a:solidFill>
                  <a:srgbClr val="351C75"/>
                </a:solidFill>
                <a:latin typeface="Roboto"/>
                <a:ea typeface="Roboto"/>
                <a:cs typeface="Roboto"/>
                <a:sym typeface="Roboto"/>
              </a:rPr>
              <a:t>89.1%</a:t>
            </a:r>
            <a:r>
              <a:rPr lang="en-US" sz="7200">
                <a:latin typeface="Roboto"/>
                <a:ea typeface="Roboto"/>
                <a:cs typeface="Roboto"/>
                <a:sym typeface="Roboto"/>
              </a:rPr>
              <a:t> </a:t>
            </a:r>
            <a:r>
              <a:rPr lang="en-US">
                <a:latin typeface="Roboto"/>
                <a:ea typeface="Roboto"/>
                <a:cs typeface="Roboto"/>
                <a:sym typeface="Roboto"/>
              </a:rPr>
              <a:t>satisfaction rate</a:t>
            </a:r>
            <a:endParaRPr>
              <a:latin typeface="Roboto"/>
              <a:ea typeface="Roboto"/>
              <a:cs typeface="Roboto"/>
              <a:sym typeface="Roboto"/>
            </a:endParaRPr>
          </a:p>
        </p:txBody>
      </p:sp>
      <p:sp>
        <p:nvSpPr>
          <p:cNvPr id="769" name="Google Shape;769;p111"/>
          <p:cNvSpPr txBox="1"/>
          <p:nvPr/>
        </p:nvSpPr>
        <p:spPr>
          <a:xfrm>
            <a:off x="795540" y="1162325"/>
            <a:ext cx="2228400" cy="457200"/>
          </a:xfrm>
          <a:prstGeom prst="rect">
            <a:avLst/>
          </a:prstGeom>
          <a:noFill/>
          <a:ln>
            <a:noFill/>
          </a:ln>
        </p:spPr>
        <p:txBody>
          <a:bodyPr spcFirstLastPara="1" wrap="square" lIns="91425" tIns="91425" rIns="91425" bIns="91425" anchor="ctr" anchorCtr="0">
            <a:noAutofit/>
          </a:bodyPr>
          <a:lstStyle/>
          <a:p>
            <a:pPr algn="ctr"/>
            <a:r>
              <a:rPr lang="en-US" sz="1600" b="1" dirty="0">
                <a:solidFill>
                  <a:schemeClr val="bg1"/>
                </a:solidFill>
              </a:rPr>
              <a:t>Core/Bootcamp</a:t>
            </a:r>
            <a:endParaRPr sz="1600" b="1" dirty="0">
              <a:solidFill>
                <a:schemeClr val="bg1"/>
              </a:solidFill>
            </a:endParaRPr>
          </a:p>
        </p:txBody>
      </p:sp>
      <p:sp>
        <p:nvSpPr>
          <p:cNvPr id="770" name="Google Shape;770;p111"/>
          <p:cNvSpPr txBox="1"/>
          <p:nvPr/>
        </p:nvSpPr>
        <p:spPr>
          <a:xfrm>
            <a:off x="894463" y="2307850"/>
            <a:ext cx="2228400" cy="457200"/>
          </a:xfrm>
          <a:prstGeom prst="rect">
            <a:avLst/>
          </a:prstGeom>
          <a:noFill/>
          <a:ln>
            <a:noFill/>
          </a:ln>
        </p:spPr>
        <p:txBody>
          <a:bodyPr spcFirstLastPara="1" wrap="square" lIns="91425" tIns="91425" rIns="91425" bIns="91425" anchor="ctr" anchorCtr="0">
            <a:noAutofit/>
          </a:bodyPr>
          <a:lstStyle/>
          <a:p>
            <a:pPr algn="ctr"/>
            <a:r>
              <a:rPr lang="en-US" sz="1600" b="1" dirty="0">
                <a:solidFill>
                  <a:schemeClr val="bg1"/>
                </a:solidFill>
              </a:rPr>
              <a:t>Intensive Workshops</a:t>
            </a:r>
            <a:endParaRPr sz="1600" b="1" dirty="0">
              <a:solidFill>
                <a:schemeClr val="bg1"/>
              </a:solidFill>
            </a:endParaRPr>
          </a:p>
        </p:txBody>
      </p:sp>
      <p:sp>
        <p:nvSpPr>
          <p:cNvPr id="771" name="Google Shape;771;p111"/>
          <p:cNvSpPr txBox="1"/>
          <p:nvPr/>
        </p:nvSpPr>
        <p:spPr>
          <a:xfrm>
            <a:off x="830452" y="3587750"/>
            <a:ext cx="2228400" cy="457200"/>
          </a:xfrm>
          <a:prstGeom prst="rect">
            <a:avLst/>
          </a:prstGeom>
          <a:noFill/>
          <a:ln>
            <a:noFill/>
          </a:ln>
        </p:spPr>
        <p:txBody>
          <a:bodyPr spcFirstLastPara="1" wrap="square" lIns="91425" tIns="91425" rIns="91425" bIns="91425" anchor="ctr" anchorCtr="0">
            <a:noAutofit/>
          </a:bodyPr>
          <a:lstStyle/>
          <a:p>
            <a:pPr algn="ctr"/>
            <a:r>
              <a:rPr lang="en-US" sz="1600" b="1" dirty="0">
                <a:solidFill>
                  <a:schemeClr val="bg1"/>
                </a:solidFill>
              </a:rPr>
              <a:t>Customized Training</a:t>
            </a:r>
            <a:endParaRPr sz="1600" b="1" dirty="0">
              <a:solidFill>
                <a:schemeClr val="bg1"/>
              </a:solidFill>
            </a:endParaRPr>
          </a:p>
        </p:txBody>
      </p:sp>
      <p:sp>
        <p:nvSpPr>
          <p:cNvPr id="772" name="Google Shape;772;p111"/>
          <p:cNvSpPr txBox="1"/>
          <p:nvPr/>
        </p:nvSpPr>
        <p:spPr>
          <a:xfrm>
            <a:off x="1000540" y="4716050"/>
            <a:ext cx="2228400" cy="457200"/>
          </a:xfrm>
          <a:prstGeom prst="rect">
            <a:avLst/>
          </a:prstGeom>
          <a:noFill/>
          <a:ln>
            <a:noFill/>
          </a:ln>
        </p:spPr>
        <p:txBody>
          <a:bodyPr spcFirstLastPara="1" wrap="square" lIns="91425" tIns="91425" rIns="91425" bIns="91425" anchor="ctr" anchorCtr="0">
            <a:noAutofit/>
          </a:bodyPr>
          <a:lstStyle/>
          <a:p>
            <a:pPr algn="ctr"/>
            <a:r>
              <a:rPr lang="en-US" sz="1600" b="1" dirty="0">
                <a:solidFill>
                  <a:schemeClr val="bg1"/>
                </a:solidFill>
              </a:rPr>
              <a:t>RBC Partnership</a:t>
            </a:r>
            <a:endParaRPr sz="1600" b="1" dirty="0">
              <a:solidFill>
                <a:schemeClr val="bg1"/>
              </a:solidFill>
            </a:endParaRPr>
          </a:p>
        </p:txBody>
      </p:sp>
    </p:spTree>
    <p:extLst>
      <p:ext uri="{BB962C8B-B14F-4D97-AF65-F5344CB8AC3E}">
        <p14:creationId xmlns:p14="http://schemas.microsoft.com/office/powerpoint/2010/main" val="1725838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19" y="26254"/>
            <a:ext cx="8466881" cy="906434"/>
          </a:xfrm>
        </p:spPr>
        <p:txBody>
          <a:bodyPr/>
          <a:lstStyle/>
          <a:p>
            <a:r>
              <a:rPr lang="en-US" dirty="0"/>
              <a:t/>
            </a:r>
            <a:br>
              <a:rPr lang="en-US" dirty="0"/>
            </a:br>
            <a:r>
              <a:rPr lang="en-US" dirty="0" smtClean="0"/>
              <a:t>Advanced Digital and Professional Training (</a:t>
            </a:r>
            <a:r>
              <a:rPr lang="en-US" dirty="0" err="1" smtClean="0"/>
              <a:t>ADaPT</a:t>
            </a:r>
            <a:r>
              <a:rPr lang="en-US" dirty="0" smtClean="0"/>
              <a:t>) Boot Camp</a:t>
            </a:r>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23</a:t>
            </a:fld>
            <a:endParaRPr lang="en-US"/>
          </a:p>
        </p:txBody>
      </p:sp>
      <p:sp>
        <p:nvSpPr>
          <p:cNvPr id="5" name="TextBox 4"/>
          <p:cNvSpPr txBox="1"/>
          <p:nvPr/>
        </p:nvSpPr>
        <p:spPr>
          <a:xfrm>
            <a:off x="2910190" y="2080992"/>
            <a:ext cx="1352577" cy="923330"/>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Adobe</a:t>
            </a:r>
          </a:p>
          <a:p>
            <a:pPr algn="ctr"/>
            <a:r>
              <a:rPr lang="en-CA" sz="1800" b="1" dirty="0">
                <a:solidFill>
                  <a:schemeClr val="bg1"/>
                </a:solidFill>
                <a:latin typeface="Helvetica" panose="020B0604020202020204" pitchFamily="34" charset="0"/>
                <a:cs typeface="Helvetica" panose="020B0604020202020204" pitchFamily="34" charset="0"/>
              </a:rPr>
              <a:t>Creative</a:t>
            </a:r>
          </a:p>
          <a:p>
            <a:pPr algn="ctr"/>
            <a:r>
              <a:rPr lang="en-CA" sz="1800" b="1" dirty="0">
                <a:solidFill>
                  <a:schemeClr val="bg1"/>
                </a:solidFill>
                <a:latin typeface="Helvetica" panose="020B0604020202020204" pitchFamily="34" charset="0"/>
                <a:cs typeface="Helvetica" panose="020B0604020202020204" pitchFamily="34" charset="0"/>
              </a:rPr>
              <a:t>Suite</a:t>
            </a:r>
          </a:p>
        </p:txBody>
      </p:sp>
      <p:grpSp>
        <p:nvGrpSpPr>
          <p:cNvPr id="6" name="Group 5"/>
          <p:cNvGrpSpPr/>
          <p:nvPr/>
        </p:nvGrpSpPr>
        <p:grpSpPr>
          <a:xfrm>
            <a:off x="1468222" y="1259505"/>
            <a:ext cx="6207554" cy="1552023"/>
            <a:chOff x="848710" y="1382314"/>
            <a:chExt cx="5933090" cy="1483401"/>
          </a:xfrm>
        </p:grpSpPr>
        <p:pic>
          <p:nvPicPr>
            <p:cNvPr id="7" name="Picture 6" descr="financ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3860" y="1496772"/>
              <a:ext cx="693607" cy="707486"/>
            </a:xfrm>
            <a:prstGeom prst="rect">
              <a:avLst/>
            </a:prstGeom>
          </p:spPr>
        </p:pic>
        <p:pic>
          <p:nvPicPr>
            <p:cNvPr id="8" name="Picture 7" descr="creative su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8224" y="1428816"/>
              <a:ext cx="856945" cy="636499"/>
            </a:xfrm>
            <a:prstGeom prst="rect">
              <a:avLst/>
            </a:prstGeom>
          </p:spPr>
        </p:pic>
        <p:pic>
          <p:nvPicPr>
            <p:cNvPr id="9" name="Picture 8" descr="MS Exce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3419" y="1382314"/>
              <a:ext cx="663356" cy="803010"/>
            </a:xfrm>
            <a:prstGeom prst="rect">
              <a:avLst/>
            </a:prstGeom>
          </p:spPr>
        </p:pic>
        <p:pic>
          <p:nvPicPr>
            <p:cNvPr id="10" name="Picture 9" descr="business_marketin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3970" y="1439982"/>
              <a:ext cx="886830" cy="769818"/>
            </a:xfrm>
            <a:prstGeom prst="rect">
              <a:avLst/>
            </a:prstGeom>
          </p:spPr>
        </p:pic>
        <p:sp>
          <p:nvSpPr>
            <p:cNvPr id="11" name="TextBox 10"/>
            <p:cNvSpPr txBox="1"/>
            <p:nvPr/>
          </p:nvSpPr>
          <p:spPr>
            <a:xfrm>
              <a:off x="848710" y="2247961"/>
              <a:ext cx="1292773" cy="617754"/>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Microsoft</a:t>
              </a:r>
            </a:p>
            <a:p>
              <a:pPr algn="ctr"/>
              <a:r>
                <a:rPr lang="en-CA" sz="1800" b="1" dirty="0">
                  <a:solidFill>
                    <a:schemeClr val="bg1"/>
                  </a:solidFill>
                  <a:latin typeface="Helvetica" panose="020B0604020202020204" pitchFamily="34" charset="0"/>
                  <a:cs typeface="Helvetica" panose="020B0604020202020204" pitchFamily="34" charset="0"/>
                </a:rPr>
                <a:t>Excel</a:t>
              </a:r>
            </a:p>
          </p:txBody>
        </p:sp>
        <p:sp>
          <p:nvSpPr>
            <p:cNvPr id="12" name="TextBox 11"/>
            <p:cNvSpPr txBox="1"/>
            <p:nvPr/>
          </p:nvSpPr>
          <p:spPr>
            <a:xfrm>
              <a:off x="3581400" y="2347968"/>
              <a:ext cx="1545021" cy="353002"/>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Finance</a:t>
              </a:r>
            </a:p>
          </p:txBody>
        </p:sp>
        <p:sp>
          <p:nvSpPr>
            <p:cNvPr id="13" name="TextBox 12"/>
            <p:cNvSpPr txBox="1"/>
            <p:nvPr/>
          </p:nvSpPr>
          <p:spPr>
            <a:xfrm>
              <a:off x="5236779" y="2233729"/>
              <a:ext cx="1545021" cy="617754"/>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Business &amp;</a:t>
              </a:r>
            </a:p>
            <a:p>
              <a:pPr algn="ctr"/>
              <a:r>
                <a:rPr lang="en-CA" sz="1800" b="1" dirty="0">
                  <a:solidFill>
                    <a:schemeClr val="bg1"/>
                  </a:solidFill>
                  <a:latin typeface="Helvetica" panose="020B0604020202020204" pitchFamily="34" charset="0"/>
                  <a:cs typeface="Helvetica" panose="020B0604020202020204" pitchFamily="34" charset="0"/>
                </a:rPr>
                <a:t>Marketing</a:t>
              </a:r>
            </a:p>
          </p:txBody>
        </p:sp>
      </p:grpSp>
      <p:sp>
        <p:nvSpPr>
          <p:cNvPr id="14" name="TextBox 13"/>
          <p:cNvSpPr txBox="1"/>
          <p:nvPr/>
        </p:nvSpPr>
        <p:spPr>
          <a:xfrm>
            <a:off x="3581744" y="3979014"/>
            <a:ext cx="1665977" cy="1200329"/>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Presentation and Networking skills</a:t>
            </a:r>
          </a:p>
        </p:txBody>
      </p:sp>
      <p:sp>
        <p:nvSpPr>
          <p:cNvPr id="15" name="TextBox 14"/>
          <p:cNvSpPr txBox="1"/>
          <p:nvPr/>
        </p:nvSpPr>
        <p:spPr>
          <a:xfrm>
            <a:off x="1390812" y="5887878"/>
            <a:ext cx="1352577" cy="646331"/>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Google</a:t>
            </a:r>
          </a:p>
          <a:p>
            <a:pPr algn="ctr"/>
            <a:r>
              <a:rPr lang="en-CA" sz="1800" b="1" dirty="0">
                <a:solidFill>
                  <a:schemeClr val="bg1"/>
                </a:solidFill>
                <a:latin typeface="Helvetica" panose="020B0604020202020204" pitchFamily="34" charset="0"/>
                <a:cs typeface="Helvetica" panose="020B0604020202020204" pitchFamily="34" charset="0"/>
              </a:rPr>
              <a:t>Analytics</a:t>
            </a:r>
          </a:p>
        </p:txBody>
      </p:sp>
      <p:sp>
        <p:nvSpPr>
          <p:cNvPr id="16" name="TextBox 15"/>
          <p:cNvSpPr txBox="1"/>
          <p:nvPr/>
        </p:nvSpPr>
        <p:spPr>
          <a:xfrm>
            <a:off x="2757360" y="5848673"/>
            <a:ext cx="1665977" cy="923330"/>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Search </a:t>
            </a:r>
          </a:p>
          <a:p>
            <a:pPr algn="ctr"/>
            <a:r>
              <a:rPr lang="en-CA" sz="1800" b="1" dirty="0">
                <a:solidFill>
                  <a:schemeClr val="bg1"/>
                </a:solidFill>
                <a:latin typeface="Helvetica" panose="020B0604020202020204" pitchFamily="34" charset="0"/>
                <a:cs typeface="Helvetica" panose="020B0604020202020204" pitchFamily="34" charset="0"/>
              </a:rPr>
              <a:t>Engine</a:t>
            </a:r>
          </a:p>
          <a:p>
            <a:pPr algn="ctr"/>
            <a:r>
              <a:rPr lang="en-CA" sz="1800" b="1" dirty="0">
                <a:solidFill>
                  <a:schemeClr val="bg1"/>
                </a:solidFill>
                <a:latin typeface="Helvetica" panose="020B0604020202020204" pitchFamily="34" charset="0"/>
                <a:cs typeface="Helvetica" panose="020B0604020202020204" pitchFamily="34" charset="0"/>
              </a:rPr>
              <a:t>Optimization</a:t>
            </a:r>
          </a:p>
        </p:txBody>
      </p:sp>
      <p:sp>
        <p:nvSpPr>
          <p:cNvPr id="17" name="TextBox 16"/>
          <p:cNvSpPr txBox="1"/>
          <p:nvPr/>
        </p:nvSpPr>
        <p:spPr>
          <a:xfrm>
            <a:off x="4499373" y="5945277"/>
            <a:ext cx="1616494" cy="369332"/>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Coding</a:t>
            </a:r>
          </a:p>
        </p:txBody>
      </p:sp>
      <p:sp>
        <p:nvSpPr>
          <p:cNvPr id="18" name="TextBox 17"/>
          <p:cNvSpPr txBox="1"/>
          <p:nvPr/>
        </p:nvSpPr>
        <p:spPr>
          <a:xfrm>
            <a:off x="6136694" y="6052931"/>
            <a:ext cx="1616494" cy="646331"/>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Big Data Analytics</a:t>
            </a:r>
          </a:p>
        </p:txBody>
      </p:sp>
      <p:pic>
        <p:nvPicPr>
          <p:cNvPr id="19" name="Picture 18" descr="SE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50522" y="5195922"/>
            <a:ext cx="775800" cy="681189"/>
          </a:xfrm>
          <a:prstGeom prst="rect">
            <a:avLst/>
          </a:prstGeom>
        </p:spPr>
      </p:pic>
      <p:pic>
        <p:nvPicPr>
          <p:cNvPr id="20" name="Picture 19" descr="analytic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59785" y="5171029"/>
            <a:ext cx="816316" cy="621803"/>
          </a:xfrm>
          <a:prstGeom prst="rect">
            <a:avLst/>
          </a:prstGeom>
        </p:spPr>
      </p:pic>
      <p:pic>
        <p:nvPicPr>
          <p:cNvPr id="21" name="Picture 20" descr="coding.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0764" y="5234870"/>
            <a:ext cx="873714" cy="691956"/>
          </a:xfrm>
          <a:prstGeom prst="rect">
            <a:avLst/>
          </a:prstGeom>
        </p:spPr>
      </p:pic>
      <p:pic>
        <p:nvPicPr>
          <p:cNvPr id="22" name="Picture 21" descr="big data.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22579" y="5314269"/>
            <a:ext cx="692823" cy="566621"/>
          </a:xfrm>
          <a:prstGeom prst="rect">
            <a:avLst/>
          </a:prstGeom>
        </p:spPr>
      </p:pic>
      <p:pic>
        <p:nvPicPr>
          <p:cNvPr id="23" name="Picture 22" descr="applied research.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8650" y="2996689"/>
            <a:ext cx="1131254" cy="856758"/>
          </a:xfrm>
          <a:prstGeom prst="rect">
            <a:avLst/>
          </a:prstGeom>
        </p:spPr>
      </p:pic>
      <p:pic>
        <p:nvPicPr>
          <p:cNvPr id="24" name="Picture 23" descr="writing for audienc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83504" y="3090280"/>
            <a:ext cx="737006" cy="734266"/>
          </a:xfrm>
          <a:prstGeom prst="rect">
            <a:avLst/>
          </a:prstGeom>
        </p:spPr>
      </p:pic>
      <p:pic>
        <p:nvPicPr>
          <p:cNvPr id="25" name="Picture 24" descr="presentation.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15971" y="3033613"/>
            <a:ext cx="855684" cy="925332"/>
          </a:xfrm>
          <a:prstGeom prst="rect">
            <a:avLst/>
          </a:prstGeom>
        </p:spPr>
      </p:pic>
      <p:pic>
        <p:nvPicPr>
          <p:cNvPr id="26" name="Picture 25" descr="personal branding.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83178" y="3011536"/>
            <a:ext cx="961672" cy="708234"/>
          </a:xfrm>
          <a:prstGeom prst="rect">
            <a:avLst/>
          </a:prstGeom>
        </p:spPr>
      </p:pic>
      <p:sp>
        <p:nvSpPr>
          <p:cNvPr id="27" name="TextBox 26"/>
          <p:cNvSpPr txBox="1"/>
          <p:nvPr/>
        </p:nvSpPr>
        <p:spPr>
          <a:xfrm>
            <a:off x="665142" y="3979014"/>
            <a:ext cx="1352577" cy="646331"/>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Applied Research</a:t>
            </a:r>
          </a:p>
        </p:txBody>
      </p:sp>
      <p:sp>
        <p:nvSpPr>
          <p:cNvPr id="28" name="TextBox 27"/>
          <p:cNvSpPr txBox="1"/>
          <p:nvPr/>
        </p:nvSpPr>
        <p:spPr>
          <a:xfrm>
            <a:off x="1994307" y="3959643"/>
            <a:ext cx="1567009" cy="646331"/>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Writing for</a:t>
            </a:r>
          </a:p>
          <a:p>
            <a:pPr algn="ctr"/>
            <a:r>
              <a:rPr lang="en-CA" sz="1800" b="1" dirty="0">
                <a:solidFill>
                  <a:schemeClr val="bg1"/>
                </a:solidFill>
                <a:latin typeface="Helvetica" panose="020B0604020202020204" pitchFamily="34" charset="0"/>
                <a:cs typeface="Helvetica" panose="020B0604020202020204" pitchFamily="34" charset="0"/>
              </a:rPr>
              <a:t>an audience</a:t>
            </a:r>
          </a:p>
        </p:txBody>
      </p:sp>
      <p:sp>
        <p:nvSpPr>
          <p:cNvPr id="29" name="Rectangle 28"/>
          <p:cNvSpPr/>
          <p:nvPr/>
        </p:nvSpPr>
        <p:spPr>
          <a:xfrm>
            <a:off x="4861510" y="3965349"/>
            <a:ext cx="2580590" cy="923330"/>
          </a:xfrm>
          <a:prstGeom prst="rect">
            <a:avLst/>
          </a:prstGeom>
        </p:spPr>
        <p:txBody>
          <a:bodyPr wrap="square">
            <a:spAutoFit/>
          </a:bodyPr>
          <a:lstStyle/>
          <a:p>
            <a:pPr algn="ctr"/>
            <a:r>
              <a:rPr lang="en-CA" sz="1800" b="1" dirty="0">
                <a:solidFill>
                  <a:schemeClr val="bg1"/>
                </a:solidFill>
                <a:latin typeface="Helvetica" panose="020B0604020202020204" pitchFamily="34" charset="0"/>
                <a:cs typeface="Helvetica" panose="020B0604020202020204" pitchFamily="34" charset="0"/>
              </a:rPr>
              <a:t>Personal </a:t>
            </a:r>
          </a:p>
          <a:p>
            <a:pPr algn="ctr"/>
            <a:r>
              <a:rPr lang="en-CA" sz="1800" b="1" dirty="0">
                <a:solidFill>
                  <a:schemeClr val="bg1"/>
                </a:solidFill>
                <a:latin typeface="Helvetica" panose="020B0604020202020204" pitchFamily="34" charset="0"/>
                <a:cs typeface="Helvetica" panose="020B0604020202020204" pitchFamily="34" charset="0"/>
              </a:rPr>
              <a:t>Branding &amp;</a:t>
            </a:r>
          </a:p>
          <a:p>
            <a:pPr algn="ctr"/>
            <a:r>
              <a:rPr lang="en-CA" sz="1800" b="1" dirty="0">
                <a:solidFill>
                  <a:schemeClr val="bg1"/>
                </a:solidFill>
                <a:latin typeface="Helvetica" panose="020B0604020202020204" pitchFamily="34" charset="0"/>
                <a:cs typeface="Helvetica" panose="020B0604020202020204" pitchFamily="34" charset="0"/>
              </a:rPr>
              <a:t>Communication</a:t>
            </a:r>
          </a:p>
        </p:txBody>
      </p:sp>
      <p:pic>
        <p:nvPicPr>
          <p:cNvPr id="30" name="Picture 29"/>
          <p:cNvPicPr>
            <a:picLocks noChangeAspect="1"/>
          </p:cNvPicPr>
          <p:nvPr/>
        </p:nvPicPr>
        <p:blipFill>
          <a:blip r:embed="rId15"/>
          <a:stretch>
            <a:fillRect/>
          </a:stretch>
        </p:blipFill>
        <p:spPr>
          <a:xfrm>
            <a:off x="7112110" y="2894476"/>
            <a:ext cx="1144194" cy="1144194"/>
          </a:xfrm>
          <a:prstGeom prst="rect">
            <a:avLst/>
          </a:prstGeom>
        </p:spPr>
      </p:pic>
      <p:sp>
        <p:nvSpPr>
          <p:cNvPr id="31" name="TextBox 30"/>
          <p:cNvSpPr txBox="1"/>
          <p:nvPr/>
        </p:nvSpPr>
        <p:spPr>
          <a:xfrm>
            <a:off x="6898856" y="4210327"/>
            <a:ext cx="1616494" cy="369332"/>
          </a:xfrm>
          <a:prstGeom prst="rect">
            <a:avLst/>
          </a:prstGeom>
          <a:noFill/>
        </p:spPr>
        <p:txBody>
          <a:bodyPr wrap="square" rtlCol="0">
            <a:spAutoFit/>
          </a:bodyPr>
          <a:lstStyle/>
          <a:p>
            <a:pPr algn="ctr"/>
            <a:r>
              <a:rPr lang="en-CA" sz="1800" b="1" dirty="0">
                <a:solidFill>
                  <a:schemeClr val="bg1"/>
                </a:solidFill>
                <a:latin typeface="Helvetica" panose="020B0604020202020204" pitchFamily="34" charset="0"/>
                <a:cs typeface="Helvetica" panose="020B0604020202020204" pitchFamily="34" charset="0"/>
              </a:rPr>
              <a:t>3D Printing</a:t>
            </a:r>
          </a:p>
        </p:txBody>
      </p:sp>
    </p:spTree>
    <p:extLst>
      <p:ext uri="{BB962C8B-B14F-4D97-AF65-F5344CB8AC3E}">
        <p14:creationId xmlns:p14="http://schemas.microsoft.com/office/powerpoint/2010/main" val="2159757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15"/>
          <p:cNvSpPr txBox="1">
            <a:spLocks noGrp="1"/>
          </p:cNvSpPr>
          <p:nvPr>
            <p:ph type="title"/>
          </p:nvPr>
        </p:nvSpPr>
        <p:spPr>
          <a:xfrm>
            <a:off x="0" y="879512"/>
            <a:ext cx="9144000" cy="873600"/>
          </a:xfrm>
          <a:prstGeom prst="rect">
            <a:avLst/>
          </a:prstGeom>
          <a:solidFill>
            <a:srgbClr val="20124D"/>
          </a:solidFill>
          <a:ln>
            <a:noFill/>
          </a:ln>
        </p:spPr>
        <p:txBody>
          <a:bodyPr spcFirstLastPara="1" vert="horz" wrap="square" lIns="91425" tIns="91425" rIns="91425" bIns="91425" rtlCol="0" anchor="ctr" anchorCtr="0">
            <a:noAutofit/>
          </a:bodyPr>
          <a:lstStyle/>
          <a:p>
            <a:pPr>
              <a:buSzPts val="1400"/>
            </a:pPr>
            <a:r>
              <a:rPr lang="en-US" sz="3600" dirty="0">
                <a:solidFill>
                  <a:schemeClr val="lt1"/>
                </a:solidFill>
                <a:latin typeface="Roboto"/>
                <a:ea typeface="Roboto"/>
                <a:cs typeface="Roboto"/>
                <a:sym typeface="Roboto"/>
              </a:rPr>
              <a:t>Specialized Training: Data </a:t>
            </a:r>
            <a:r>
              <a:rPr lang="en-US" sz="3600" dirty="0">
                <a:solidFill>
                  <a:schemeClr val="lt1"/>
                </a:solidFill>
                <a:latin typeface="Roboto"/>
                <a:ea typeface="Roboto"/>
                <a:cs typeface="Roboto"/>
                <a:sym typeface="Roboto"/>
              </a:rPr>
              <a:t>Analytics</a:t>
            </a:r>
            <a:endParaRPr sz="3600" dirty="0">
              <a:solidFill>
                <a:srgbClr val="FFFFFF"/>
              </a:solidFill>
              <a:latin typeface="Roboto"/>
              <a:ea typeface="Roboto"/>
              <a:cs typeface="Roboto"/>
              <a:sym typeface="Roboto"/>
            </a:endParaRPr>
          </a:p>
        </p:txBody>
      </p:sp>
      <p:pic>
        <p:nvPicPr>
          <p:cNvPr id="804" name="Google Shape;804;p115"/>
          <p:cNvPicPr preferRelativeResize="0"/>
          <p:nvPr/>
        </p:nvPicPr>
        <p:blipFill rotWithShape="1">
          <a:blip r:embed="rId3">
            <a:alphaModFix amt="71000"/>
          </a:blip>
          <a:srcRect/>
          <a:stretch/>
        </p:blipFill>
        <p:spPr>
          <a:xfrm>
            <a:off x="1" y="1926726"/>
            <a:ext cx="9183225" cy="2040525"/>
          </a:xfrm>
          <a:prstGeom prst="rect">
            <a:avLst/>
          </a:prstGeom>
          <a:noFill/>
          <a:ln>
            <a:noFill/>
          </a:ln>
        </p:spPr>
      </p:pic>
      <p:sp>
        <p:nvSpPr>
          <p:cNvPr id="805" name="Google Shape;805;p115"/>
          <p:cNvSpPr txBox="1"/>
          <p:nvPr/>
        </p:nvSpPr>
        <p:spPr>
          <a:xfrm>
            <a:off x="703475" y="1889750"/>
            <a:ext cx="7776300" cy="2077500"/>
          </a:xfrm>
          <a:prstGeom prst="rect">
            <a:avLst/>
          </a:prstGeom>
          <a:noFill/>
          <a:ln>
            <a:noFill/>
          </a:ln>
        </p:spPr>
        <p:txBody>
          <a:bodyPr spcFirstLastPara="1" wrap="square" lIns="91425" tIns="91425" rIns="91425" bIns="91425" anchor="t" anchorCtr="0">
            <a:noAutofit/>
          </a:bodyPr>
          <a:lstStyle/>
          <a:p>
            <a:r>
              <a:rPr lang="en-US" sz="2000" b="1" dirty="0">
                <a:latin typeface="Roboto"/>
                <a:ea typeface="Roboto"/>
                <a:cs typeface="Roboto"/>
                <a:sym typeface="Roboto"/>
              </a:rPr>
              <a:t>One week intensive course in Excel, SQL, Tableau late August 2018 </a:t>
            </a:r>
            <a:endParaRPr sz="2000" b="1" dirty="0">
              <a:latin typeface="Roboto"/>
              <a:ea typeface="Roboto"/>
              <a:cs typeface="Roboto"/>
              <a:sym typeface="Roboto"/>
            </a:endParaRPr>
          </a:p>
          <a:p>
            <a:pPr marL="457200" indent="-342900">
              <a:buSzPts val="1800"/>
              <a:buFont typeface="Roboto"/>
              <a:buChar char="●"/>
            </a:pPr>
            <a:r>
              <a:rPr lang="en-US" sz="2000" dirty="0">
                <a:latin typeface="Roboto"/>
                <a:ea typeface="Roboto"/>
                <a:cs typeface="Roboto"/>
                <a:sym typeface="Roboto"/>
              </a:rPr>
              <a:t>Employer Showcase: 7 employment partners participated </a:t>
            </a:r>
            <a:endParaRPr sz="2000" dirty="0">
              <a:latin typeface="Roboto"/>
              <a:ea typeface="Roboto"/>
              <a:cs typeface="Roboto"/>
              <a:sym typeface="Roboto"/>
            </a:endParaRPr>
          </a:p>
          <a:p>
            <a:pPr marL="457200" indent="-342900">
              <a:buSzPts val="1800"/>
              <a:buFont typeface="Roboto"/>
              <a:buChar char="●"/>
            </a:pPr>
            <a:r>
              <a:rPr lang="en-US" sz="2000" dirty="0">
                <a:latin typeface="Roboto"/>
                <a:ea typeface="Roboto"/>
                <a:cs typeface="Roboto"/>
                <a:sym typeface="Roboto"/>
              </a:rPr>
              <a:t>Placements: 7 placed within the first month</a:t>
            </a:r>
            <a:endParaRPr sz="2000" dirty="0">
              <a:latin typeface="Roboto"/>
              <a:ea typeface="Roboto"/>
              <a:cs typeface="Roboto"/>
              <a:sym typeface="Roboto"/>
            </a:endParaRPr>
          </a:p>
          <a:p>
            <a:pPr marL="457200" indent="-342900">
              <a:buSzPts val="1800"/>
              <a:buFont typeface="Roboto"/>
              <a:buChar char="●"/>
            </a:pPr>
            <a:r>
              <a:rPr lang="en-US" sz="2000" dirty="0">
                <a:latin typeface="Roboto"/>
                <a:ea typeface="Roboto"/>
                <a:cs typeface="Roboto"/>
                <a:sym typeface="Roboto"/>
              </a:rPr>
              <a:t>Satisfaction Rate: 88%</a:t>
            </a:r>
            <a:endParaRPr sz="2000" dirty="0">
              <a:latin typeface="Roboto"/>
              <a:ea typeface="Roboto"/>
              <a:cs typeface="Roboto"/>
              <a:sym typeface="Roboto"/>
            </a:endParaRPr>
          </a:p>
          <a:p>
            <a:pPr marL="457200" indent="-342900">
              <a:buSzPts val="1800"/>
              <a:buFont typeface="Roboto"/>
              <a:buChar char="●"/>
            </a:pPr>
            <a:r>
              <a:rPr lang="en-US" sz="2000" dirty="0">
                <a:latin typeface="Roboto"/>
                <a:ea typeface="Roboto"/>
                <a:cs typeface="Roboto"/>
                <a:sym typeface="Roboto"/>
              </a:rPr>
              <a:t>2 RBC </a:t>
            </a:r>
            <a:r>
              <a:rPr lang="en-US" sz="2000" dirty="0" err="1">
                <a:latin typeface="Roboto"/>
                <a:ea typeface="Roboto"/>
                <a:cs typeface="Roboto"/>
                <a:sym typeface="Roboto"/>
              </a:rPr>
              <a:t>ADaPT</a:t>
            </a:r>
            <a:r>
              <a:rPr lang="en-US" sz="2000" dirty="0">
                <a:latin typeface="Roboto"/>
                <a:ea typeface="Roboto"/>
                <a:cs typeface="Roboto"/>
                <a:sym typeface="Roboto"/>
              </a:rPr>
              <a:t> co-op students participated</a:t>
            </a:r>
            <a:endParaRPr sz="2000" dirty="0">
              <a:latin typeface="Roboto"/>
              <a:ea typeface="Roboto"/>
              <a:cs typeface="Roboto"/>
              <a:sym typeface="Roboto"/>
            </a:endParaRPr>
          </a:p>
        </p:txBody>
      </p:sp>
      <p:pic>
        <p:nvPicPr>
          <p:cNvPr id="806" name="Google Shape;806;p115"/>
          <p:cNvPicPr preferRelativeResize="0"/>
          <p:nvPr/>
        </p:nvPicPr>
        <p:blipFill>
          <a:blip r:embed="rId4">
            <a:alphaModFix/>
          </a:blip>
          <a:stretch>
            <a:fillRect/>
          </a:stretch>
        </p:blipFill>
        <p:spPr>
          <a:xfrm>
            <a:off x="6533851" y="2953001"/>
            <a:ext cx="1813401" cy="951999"/>
          </a:xfrm>
          <a:prstGeom prst="rect">
            <a:avLst/>
          </a:prstGeom>
          <a:noFill/>
          <a:ln>
            <a:noFill/>
          </a:ln>
        </p:spPr>
      </p:pic>
      <p:sp>
        <p:nvSpPr>
          <p:cNvPr id="807" name="Google Shape;807;p115"/>
          <p:cNvSpPr/>
          <p:nvPr/>
        </p:nvSpPr>
        <p:spPr>
          <a:xfrm>
            <a:off x="240100" y="4124850"/>
            <a:ext cx="2014800" cy="1721400"/>
          </a:xfrm>
          <a:prstGeom prst="bevel">
            <a:avLst>
              <a:gd name="adj" fmla="val 8520"/>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8" name="Google Shape;808;p115"/>
          <p:cNvSpPr/>
          <p:nvPr/>
        </p:nvSpPr>
        <p:spPr>
          <a:xfrm>
            <a:off x="2469921" y="4124850"/>
            <a:ext cx="2014800" cy="1721400"/>
          </a:xfrm>
          <a:prstGeom prst="bevel">
            <a:avLst>
              <a:gd name="adj" fmla="val 852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9" name="Google Shape;809;p115"/>
          <p:cNvSpPr/>
          <p:nvPr/>
        </p:nvSpPr>
        <p:spPr>
          <a:xfrm>
            <a:off x="4735434" y="4124850"/>
            <a:ext cx="2014800" cy="1721400"/>
          </a:xfrm>
          <a:prstGeom prst="bevel">
            <a:avLst>
              <a:gd name="adj" fmla="val 8520"/>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0" name="Google Shape;810;p115"/>
          <p:cNvSpPr/>
          <p:nvPr/>
        </p:nvSpPr>
        <p:spPr>
          <a:xfrm>
            <a:off x="6945406" y="4124850"/>
            <a:ext cx="2014800" cy="1721400"/>
          </a:xfrm>
          <a:prstGeom prst="bevel">
            <a:avLst>
              <a:gd name="adj" fmla="val 852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1" name="Google Shape;811;p115"/>
          <p:cNvSpPr txBox="1"/>
          <p:nvPr/>
        </p:nvSpPr>
        <p:spPr>
          <a:xfrm>
            <a:off x="420554" y="4221250"/>
            <a:ext cx="1798654" cy="1340100"/>
          </a:xfrm>
          <a:prstGeom prst="rect">
            <a:avLst/>
          </a:prstGeom>
          <a:noFill/>
          <a:ln>
            <a:noFill/>
          </a:ln>
        </p:spPr>
        <p:txBody>
          <a:bodyPr spcFirstLastPara="1" wrap="square" lIns="91425" tIns="91425" rIns="91425" bIns="91425" anchor="t" anchorCtr="0">
            <a:noAutofit/>
          </a:bodyPr>
          <a:lstStyle/>
          <a:p>
            <a:r>
              <a:rPr lang="en-US" b="1" dirty="0">
                <a:latin typeface="Roboto"/>
                <a:ea typeface="Roboto"/>
                <a:cs typeface="Roboto"/>
                <a:sym typeface="Roboto"/>
              </a:rPr>
              <a:t>Data for </a:t>
            </a:r>
            <a:r>
              <a:rPr lang="en-US" b="1" dirty="0">
                <a:latin typeface="Roboto"/>
                <a:ea typeface="Roboto"/>
                <a:cs typeface="Roboto"/>
                <a:sym typeface="Roboto"/>
              </a:rPr>
              <a:t>Leaders</a:t>
            </a:r>
            <a:endParaRPr sz="800" dirty="0">
              <a:latin typeface="Roboto"/>
              <a:ea typeface="Roboto"/>
              <a:cs typeface="Roboto"/>
              <a:sym typeface="Roboto"/>
            </a:endParaRPr>
          </a:p>
          <a:p>
            <a:r>
              <a:rPr lang="en-US" sz="1200" dirty="0">
                <a:latin typeface="Roboto"/>
                <a:ea typeface="Roboto"/>
                <a:cs typeface="Roboto"/>
                <a:sym typeface="Roboto"/>
              </a:rPr>
              <a:t>Understands </a:t>
            </a:r>
            <a:r>
              <a:rPr lang="en-US" sz="1200" dirty="0">
                <a:latin typeface="Roboto"/>
                <a:ea typeface="Roboto"/>
                <a:cs typeface="Roboto"/>
                <a:sym typeface="Roboto"/>
              </a:rPr>
              <a:t>data </a:t>
            </a:r>
            <a:r>
              <a:rPr lang="en-US" sz="1200" dirty="0">
                <a:latin typeface="Roboto"/>
                <a:ea typeface="Roboto"/>
                <a:cs typeface="Roboto"/>
                <a:sym typeface="Roboto"/>
              </a:rPr>
              <a:t>analytics and data science </a:t>
            </a:r>
            <a:r>
              <a:rPr lang="en-US" sz="1200" dirty="0">
                <a:latin typeface="Roboto"/>
                <a:ea typeface="Roboto"/>
                <a:cs typeface="Roboto"/>
                <a:sym typeface="Roboto"/>
              </a:rPr>
              <a:t>as </a:t>
            </a:r>
            <a:r>
              <a:rPr lang="en-US" sz="1200" dirty="0">
                <a:latin typeface="Roboto"/>
                <a:ea typeface="Roboto"/>
                <a:cs typeface="Roboto"/>
                <a:sym typeface="Roboto"/>
              </a:rPr>
              <a:t>problem solving techniques </a:t>
            </a:r>
            <a:r>
              <a:rPr lang="en-US" sz="1200" dirty="0">
                <a:latin typeface="Roboto"/>
                <a:ea typeface="Roboto"/>
                <a:cs typeface="Roboto"/>
                <a:sym typeface="Roboto"/>
              </a:rPr>
              <a:t>and </a:t>
            </a:r>
            <a:r>
              <a:rPr lang="en-US" sz="1200" dirty="0">
                <a:latin typeface="Roboto"/>
                <a:ea typeface="Roboto"/>
                <a:cs typeface="Roboto"/>
                <a:sym typeface="Roboto"/>
              </a:rPr>
              <a:t>can evaluate the data needs of their team.</a:t>
            </a:r>
            <a:endParaRPr sz="1200" dirty="0">
              <a:latin typeface="Roboto"/>
              <a:ea typeface="Roboto"/>
              <a:cs typeface="Roboto"/>
              <a:sym typeface="Roboto"/>
            </a:endParaRPr>
          </a:p>
          <a:p>
            <a:endParaRPr sz="800" dirty="0">
              <a:latin typeface="Roboto"/>
              <a:ea typeface="Roboto"/>
              <a:cs typeface="Roboto"/>
              <a:sym typeface="Roboto"/>
            </a:endParaRPr>
          </a:p>
        </p:txBody>
      </p:sp>
      <p:sp>
        <p:nvSpPr>
          <p:cNvPr id="812" name="Google Shape;812;p115"/>
          <p:cNvSpPr txBox="1"/>
          <p:nvPr/>
        </p:nvSpPr>
        <p:spPr>
          <a:xfrm>
            <a:off x="2690263" y="4315500"/>
            <a:ext cx="1609800" cy="1340100"/>
          </a:xfrm>
          <a:prstGeom prst="rect">
            <a:avLst/>
          </a:prstGeom>
          <a:noFill/>
          <a:ln>
            <a:noFill/>
          </a:ln>
        </p:spPr>
        <p:txBody>
          <a:bodyPr spcFirstLastPara="1" wrap="square" lIns="91425" tIns="91425" rIns="91425" bIns="91425" anchor="t" anchorCtr="0">
            <a:noAutofit/>
          </a:bodyPr>
          <a:lstStyle/>
          <a:p>
            <a:r>
              <a:rPr lang="en-US" b="1" dirty="0">
                <a:latin typeface="Roboto"/>
                <a:ea typeface="Roboto"/>
                <a:cs typeface="Roboto"/>
                <a:sym typeface="Roboto"/>
              </a:rPr>
              <a:t>Data </a:t>
            </a:r>
            <a:r>
              <a:rPr lang="en-US" b="1" dirty="0">
                <a:latin typeface="Roboto"/>
                <a:ea typeface="Roboto"/>
                <a:cs typeface="Roboto"/>
                <a:sym typeface="Roboto"/>
              </a:rPr>
              <a:t>Analytics</a:t>
            </a:r>
            <a:endParaRPr sz="1200" b="1" dirty="0">
              <a:latin typeface="Roboto"/>
              <a:ea typeface="Roboto"/>
              <a:cs typeface="Roboto"/>
              <a:sym typeface="Roboto"/>
            </a:endParaRPr>
          </a:p>
          <a:p>
            <a:r>
              <a:rPr lang="en-US" sz="1200" dirty="0">
                <a:latin typeface="Roboto"/>
                <a:ea typeface="Roboto"/>
                <a:cs typeface="Roboto"/>
                <a:sym typeface="Roboto"/>
              </a:rPr>
              <a:t>Can use data sets to make critical decisions confidently in Excel, SQL, and Tableau.</a:t>
            </a:r>
            <a:endParaRPr sz="1200" dirty="0">
              <a:latin typeface="Roboto"/>
              <a:ea typeface="Roboto"/>
              <a:cs typeface="Roboto"/>
              <a:sym typeface="Roboto"/>
            </a:endParaRPr>
          </a:p>
        </p:txBody>
      </p:sp>
      <p:sp>
        <p:nvSpPr>
          <p:cNvPr id="813" name="Google Shape;813;p115"/>
          <p:cNvSpPr txBox="1"/>
          <p:nvPr/>
        </p:nvSpPr>
        <p:spPr>
          <a:xfrm>
            <a:off x="4930950" y="4315500"/>
            <a:ext cx="1609800" cy="1340100"/>
          </a:xfrm>
          <a:prstGeom prst="rect">
            <a:avLst/>
          </a:prstGeom>
          <a:noFill/>
          <a:ln>
            <a:noFill/>
          </a:ln>
        </p:spPr>
        <p:txBody>
          <a:bodyPr spcFirstLastPara="1" wrap="square" lIns="91425" tIns="91425" rIns="91425" bIns="91425" anchor="t" anchorCtr="0">
            <a:noAutofit/>
          </a:bodyPr>
          <a:lstStyle/>
          <a:p>
            <a:r>
              <a:rPr lang="en-US" b="1" dirty="0">
                <a:latin typeface="Roboto"/>
                <a:ea typeface="Roboto"/>
                <a:cs typeface="Roboto"/>
                <a:sym typeface="Roboto"/>
              </a:rPr>
              <a:t>Data Science</a:t>
            </a:r>
            <a:endParaRPr b="1" dirty="0">
              <a:latin typeface="Roboto"/>
              <a:ea typeface="Roboto"/>
              <a:cs typeface="Roboto"/>
              <a:sym typeface="Roboto"/>
            </a:endParaRPr>
          </a:p>
          <a:p>
            <a:r>
              <a:rPr lang="en-US" sz="1200" dirty="0">
                <a:latin typeface="Roboto"/>
                <a:ea typeface="Roboto"/>
                <a:cs typeface="Roboto"/>
                <a:sym typeface="Roboto"/>
              </a:rPr>
              <a:t>Can </a:t>
            </a:r>
            <a:r>
              <a:rPr lang="en-US" sz="1200" dirty="0">
                <a:latin typeface="Roboto"/>
                <a:ea typeface="Roboto"/>
                <a:cs typeface="Roboto"/>
                <a:sym typeface="Roboto"/>
              </a:rPr>
              <a:t>acquire, parse, and model large data sets to build and refine machine learning models that predict patterns.</a:t>
            </a:r>
            <a:endParaRPr sz="1200" dirty="0">
              <a:latin typeface="Roboto"/>
              <a:ea typeface="Roboto"/>
              <a:cs typeface="Roboto"/>
              <a:sym typeface="Roboto"/>
            </a:endParaRPr>
          </a:p>
        </p:txBody>
      </p:sp>
      <p:sp>
        <p:nvSpPr>
          <p:cNvPr id="814" name="Google Shape;814;p115"/>
          <p:cNvSpPr txBox="1"/>
          <p:nvPr/>
        </p:nvSpPr>
        <p:spPr>
          <a:xfrm>
            <a:off x="7147900" y="4315500"/>
            <a:ext cx="1812306" cy="1340100"/>
          </a:xfrm>
          <a:prstGeom prst="rect">
            <a:avLst/>
          </a:prstGeom>
          <a:noFill/>
          <a:ln>
            <a:noFill/>
          </a:ln>
        </p:spPr>
        <p:txBody>
          <a:bodyPr spcFirstLastPara="1" wrap="square" lIns="91425" tIns="91425" rIns="91425" bIns="91425" anchor="t" anchorCtr="0">
            <a:noAutofit/>
          </a:bodyPr>
          <a:lstStyle/>
          <a:p>
            <a:r>
              <a:rPr lang="en-US" b="1" dirty="0">
                <a:latin typeface="Roboto"/>
                <a:ea typeface="Roboto"/>
                <a:cs typeface="Roboto"/>
                <a:sym typeface="Roboto"/>
              </a:rPr>
              <a:t>Communication</a:t>
            </a:r>
            <a:endParaRPr b="1" dirty="0">
              <a:latin typeface="Roboto"/>
              <a:ea typeface="Roboto"/>
              <a:cs typeface="Roboto"/>
              <a:sym typeface="Roboto"/>
            </a:endParaRPr>
          </a:p>
          <a:p>
            <a:r>
              <a:rPr lang="en-US" sz="1200" dirty="0">
                <a:latin typeface="Roboto"/>
                <a:ea typeface="Roboto"/>
                <a:cs typeface="Roboto"/>
                <a:sym typeface="Roboto"/>
              </a:rPr>
              <a:t>Can communicate </a:t>
            </a:r>
            <a:r>
              <a:rPr lang="en-US" sz="1200" dirty="0">
                <a:latin typeface="Roboto"/>
                <a:ea typeface="Roboto"/>
                <a:cs typeface="Roboto"/>
                <a:sym typeface="Roboto"/>
              </a:rPr>
              <a:t>data-driven insights to technical and non-technical audiences in a way that drives action.</a:t>
            </a:r>
            <a:endParaRPr sz="1200" dirty="0">
              <a:latin typeface="Roboto"/>
              <a:ea typeface="Roboto"/>
              <a:cs typeface="Roboto"/>
              <a:sym typeface="Roboto"/>
            </a:endParaRPr>
          </a:p>
        </p:txBody>
      </p:sp>
    </p:spTree>
    <p:extLst>
      <p:ext uri="{BB962C8B-B14F-4D97-AF65-F5344CB8AC3E}">
        <p14:creationId xmlns:p14="http://schemas.microsoft.com/office/powerpoint/2010/main" val="411548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114"/>
          <p:cNvPicPr preferRelativeResize="0"/>
          <p:nvPr/>
        </p:nvPicPr>
        <p:blipFill rotWithShape="1">
          <a:blip r:embed="rId3">
            <a:alphaModFix amt="71000"/>
          </a:blip>
          <a:srcRect/>
          <a:stretch/>
        </p:blipFill>
        <p:spPr>
          <a:xfrm>
            <a:off x="-7400" y="1997850"/>
            <a:ext cx="9144000" cy="4002900"/>
          </a:xfrm>
          <a:prstGeom prst="rect">
            <a:avLst/>
          </a:prstGeom>
          <a:noFill/>
          <a:ln>
            <a:noFill/>
          </a:ln>
        </p:spPr>
      </p:pic>
      <p:sp>
        <p:nvSpPr>
          <p:cNvPr id="797" name="Google Shape;797;p114"/>
          <p:cNvSpPr/>
          <p:nvPr/>
        </p:nvSpPr>
        <p:spPr>
          <a:xfrm>
            <a:off x="376050" y="2083050"/>
            <a:ext cx="8544300" cy="3841500"/>
          </a:xfrm>
          <a:prstGeom prst="rect">
            <a:avLst/>
          </a:prstGeom>
          <a:noFill/>
          <a:ln>
            <a:noFill/>
          </a:ln>
        </p:spPr>
        <p:txBody>
          <a:bodyPr spcFirstLastPara="1" wrap="square" lIns="91425" tIns="45700" rIns="91425" bIns="45700" anchor="ctr" anchorCtr="0">
            <a:noAutofit/>
          </a:bodyPr>
          <a:lstStyle/>
          <a:p>
            <a:pPr marL="342900" indent="-342900">
              <a:lnSpc>
                <a:spcPct val="115000"/>
              </a:lnSpc>
              <a:buClr>
                <a:srgbClr val="20124D"/>
              </a:buClr>
              <a:buSzPts val="1800"/>
              <a:buFont typeface="Roboto"/>
              <a:buChar char="•"/>
            </a:pPr>
            <a:r>
              <a:rPr lang="en-US">
                <a:solidFill>
                  <a:srgbClr val="20124D"/>
                </a:solidFill>
                <a:latin typeface="Roboto"/>
                <a:ea typeface="Roboto"/>
                <a:cs typeface="Roboto"/>
                <a:sym typeface="Roboto"/>
              </a:rPr>
              <a:t>Collaboration between </a:t>
            </a:r>
            <a:r>
              <a:rPr lang="en-US" b="1">
                <a:solidFill>
                  <a:srgbClr val="0B5394"/>
                </a:solidFill>
                <a:latin typeface="Roboto"/>
                <a:ea typeface="Roboto"/>
                <a:cs typeface="Roboto"/>
                <a:sym typeface="Roboto"/>
              </a:rPr>
              <a:t>Cognizant Technology Solutions</a:t>
            </a:r>
            <a:r>
              <a:rPr lang="en-US">
                <a:solidFill>
                  <a:srgbClr val="20124D"/>
                </a:solidFill>
                <a:latin typeface="Roboto"/>
                <a:ea typeface="Roboto"/>
                <a:cs typeface="Roboto"/>
                <a:sym typeface="Roboto"/>
              </a:rPr>
              <a:t> (hiring partner); </a:t>
            </a:r>
            <a:r>
              <a:rPr lang="en-US" b="1">
                <a:solidFill>
                  <a:srgbClr val="3A8C86"/>
                </a:solidFill>
                <a:latin typeface="Roboto"/>
                <a:ea typeface="Roboto"/>
                <a:cs typeface="Roboto"/>
                <a:sym typeface="Roboto"/>
              </a:rPr>
              <a:t>Pegasystems </a:t>
            </a:r>
            <a:r>
              <a:rPr lang="en-US">
                <a:solidFill>
                  <a:srgbClr val="20124D"/>
                </a:solidFill>
                <a:latin typeface="Roboto"/>
                <a:ea typeface="Roboto"/>
                <a:cs typeface="Roboto"/>
                <a:sym typeface="Roboto"/>
              </a:rPr>
              <a:t>(training provider) and </a:t>
            </a:r>
            <a:r>
              <a:rPr lang="en-US" b="1">
                <a:solidFill>
                  <a:srgbClr val="674EA7"/>
                </a:solidFill>
                <a:latin typeface="Roboto"/>
                <a:ea typeface="Roboto"/>
                <a:cs typeface="Roboto"/>
                <a:sym typeface="Roboto"/>
              </a:rPr>
              <a:t>ADaPT</a:t>
            </a:r>
            <a:r>
              <a:rPr lang="en-US">
                <a:solidFill>
                  <a:srgbClr val="674EA7"/>
                </a:solidFill>
                <a:latin typeface="Roboto"/>
                <a:ea typeface="Roboto"/>
                <a:cs typeface="Roboto"/>
                <a:sym typeface="Roboto"/>
              </a:rPr>
              <a:t> </a:t>
            </a:r>
            <a:r>
              <a:rPr lang="en-US">
                <a:solidFill>
                  <a:srgbClr val="20124D"/>
                </a:solidFill>
                <a:latin typeface="Roboto"/>
                <a:ea typeface="Roboto"/>
                <a:cs typeface="Roboto"/>
                <a:sym typeface="Roboto"/>
              </a:rPr>
              <a:t>(outreach &amp; recruitment, logistics, soft skills support, space and infrastructure).</a:t>
            </a:r>
            <a:endParaRPr>
              <a:solidFill>
                <a:srgbClr val="20124D"/>
              </a:solidFill>
              <a:latin typeface="Roboto"/>
              <a:ea typeface="Roboto"/>
              <a:cs typeface="Roboto"/>
              <a:sym typeface="Roboto"/>
            </a:endParaRPr>
          </a:p>
          <a:p>
            <a:pPr marL="342900" indent="-342900">
              <a:lnSpc>
                <a:spcPct val="115000"/>
              </a:lnSpc>
              <a:buClr>
                <a:srgbClr val="20124D"/>
              </a:buClr>
              <a:buSzPts val="1800"/>
              <a:buFont typeface="Roboto"/>
              <a:buChar char="•"/>
            </a:pPr>
            <a:r>
              <a:rPr lang="en-US" b="1">
                <a:solidFill>
                  <a:srgbClr val="20124D"/>
                </a:solidFill>
                <a:latin typeface="Roboto"/>
                <a:ea typeface="Roboto"/>
                <a:cs typeface="Roboto"/>
                <a:sym typeface="Roboto"/>
              </a:rPr>
              <a:t>4 week program</a:t>
            </a:r>
            <a:r>
              <a:rPr lang="en-US">
                <a:solidFill>
                  <a:srgbClr val="20124D"/>
                </a:solidFill>
                <a:latin typeface="Roboto"/>
                <a:ea typeface="Roboto"/>
                <a:cs typeface="Roboto"/>
                <a:sym typeface="Roboto"/>
              </a:rPr>
              <a:t>: Technical training on PEGA platform and soft-skill training in-class. First certification exam end of training.</a:t>
            </a:r>
            <a:endParaRPr>
              <a:solidFill>
                <a:srgbClr val="20124D"/>
              </a:solidFill>
              <a:latin typeface="Roboto"/>
              <a:ea typeface="Roboto"/>
              <a:cs typeface="Roboto"/>
              <a:sym typeface="Roboto"/>
            </a:endParaRPr>
          </a:p>
          <a:p>
            <a:pPr marL="342900" indent="-342900">
              <a:lnSpc>
                <a:spcPct val="115000"/>
              </a:lnSpc>
              <a:buClr>
                <a:srgbClr val="20124D"/>
              </a:buClr>
              <a:buSzPts val="1800"/>
              <a:buFont typeface="Roboto"/>
              <a:buChar char="•"/>
            </a:pPr>
            <a:r>
              <a:rPr lang="en-US" b="1">
                <a:solidFill>
                  <a:srgbClr val="20124D"/>
                </a:solidFill>
                <a:latin typeface="Roboto"/>
                <a:ea typeface="Roboto"/>
                <a:cs typeface="Roboto"/>
                <a:sym typeface="Roboto"/>
              </a:rPr>
              <a:t>88 full applications</a:t>
            </a:r>
            <a:r>
              <a:rPr lang="en-US">
                <a:solidFill>
                  <a:srgbClr val="20124D"/>
                </a:solidFill>
                <a:latin typeface="Roboto"/>
                <a:ea typeface="Roboto"/>
                <a:cs typeface="Roboto"/>
                <a:sym typeface="Roboto"/>
              </a:rPr>
              <a:t>: </a:t>
            </a:r>
            <a:r>
              <a:rPr lang="en-US" u="sng">
                <a:solidFill>
                  <a:srgbClr val="20124D"/>
                </a:solidFill>
                <a:latin typeface="Roboto"/>
                <a:ea typeface="Roboto"/>
                <a:cs typeface="Roboto"/>
                <a:sym typeface="Roboto"/>
              </a:rPr>
              <a:t>16</a:t>
            </a:r>
            <a:r>
              <a:rPr lang="en-US">
                <a:solidFill>
                  <a:srgbClr val="20124D"/>
                </a:solidFill>
                <a:latin typeface="Roboto"/>
                <a:ea typeface="Roboto"/>
                <a:cs typeface="Roboto"/>
                <a:sym typeface="Roboto"/>
              </a:rPr>
              <a:t> in cohort</a:t>
            </a:r>
            <a:endParaRPr>
              <a:solidFill>
                <a:srgbClr val="20124D"/>
              </a:solidFill>
              <a:latin typeface="Roboto"/>
              <a:ea typeface="Roboto"/>
              <a:cs typeface="Roboto"/>
              <a:sym typeface="Roboto"/>
            </a:endParaRPr>
          </a:p>
          <a:p>
            <a:pPr marL="914400" lvl="1" indent="-317500">
              <a:lnSpc>
                <a:spcPct val="115000"/>
              </a:lnSpc>
              <a:buClr>
                <a:srgbClr val="20124D"/>
              </a:buClr>
              <a:buSzPts val="1400"/>
              <a:buFont typeface="Roboto"/>
              <a:buChar char="○"/>
            </a:pPr>
            <a:r>
              <a:rPr lang="en-US">
                <a:solidFill>
                  <a:srgbClr val="20124D"/>
                </a:solidFill>
                <a:latin typeface="Roboto"/>
                <a:ea typeface="Roboto"/>
                <a:cs typeface="Roboto"/>
                <a:sym typeface="Roboto"/>
              </a:rPr>
              <a:t>All were internationally born; most were internationally educated</a:t>
            </a:r>
            <a:endParaRPr>
              <a:solidFill>
                <a:srgbClr val="20124D"/>
              </a:solidFill>
              <a:latin typeface="Roboto"/>
              <a:ea typeface="Roboto"/>
              <a:cs typeface="Roboto"/>
              <a:sym typeface="Roboto"/>
            </a:endParaRPr>
          </a:p>
          <a:p>
            <a:pPr marL="914400" lvl="1" indent="-317500">
              <a:lnSpc>
                <a:spcPct val="115000"/>
              </a:lnSpc>
              <a:buClr>
                <a:srgbClr val="20124D"/>
              </a:buClr>
              <a:buSzPts val="1400"/>
              <a:buFont typeface="Roboto"/>
              <a:buChar char="○"/>
            </a:pPr>
            <a:r>
              <a:rPr lang="en-US">
                <a:solidFill>
                  <a:srgbClr val="20124D"/>
                </a:solidFill>
                <a:latin typeface="Roboto"/>
                <a:ea typeface="Roboto"/>
                <a:cs typeface="Roboto"/>
                <a:sym typeface="Roboto"/>
              </a:rPr>
              <a:t>more than 66% were female</a:t>
            </a:r>
            <a:endParaRPr>
              <a:solidFill>
                <a:srgbClr val="20124D"/>
              </a:solidFill>
              <a:latin typeface="Roboto"/>
              <a:ea typeface="Roboto"/>
              <a:cs typeface="Roboto"/>
              <a:sym typeface="Roboto"/>
            </a:endParaRPr>
          </a:p>
          <a:p>
            <a:pPr marL="914400" lvl="1" indent="-317500">
              <a:lnSpc>
                <a:spcPct val="115000"/>
              </a:lnSpc>
              <a:buClr>
                <a:srgbClr val="20124D"/>
              </a:buClr>
              <a:buSzPts val="1400"/>
              <a:buFont typeface="Roboto"/>
              <a:buChar char="○"/>
            </a:pPr>
            <a:r>
              <a:rPr lang="en-US">
                <a:solidFill>
                  <a:srgbClr val="20124D"/>
                </a:solidFill>
                <a:latin typeface="Roboto"/>
                <a:ea typeface="Roboto"/>
                <a:cs typeface="Roboto"/>
                <a:sym typeface="Roboto"/>
              </a:rPr>
              <a:t>5 were Ryerson students or recent grads </a:t>
            </a:r>
            <a:endParaRPr>
              <a:solidFill>
                <a:srgbClr val="20124D"/>
              </a:solidFill>
              <a:latin typeface="Roboto"/>
              <a:ea typeface="Roboto"/>
              <a:cs typeface="Roboto"/>
              <a:sym typeface="Roboto"/>
            </a:endParaRPr>
          </a:p>
          <a:p>
            <a:pPr marL="914400" lvl="1" indent="-317500">
              <a:lnSpc>
                <a:spcPct val="115000"/>
              </a:lnSpc>
              <a:buClr>
                <a:srgbClr val="20124D"/>
              </a:buClr>
              <a:buSzPts val="1400"/>
              <a:buFont typeface="Roboto"/>
              <a:buChar char="○"/>
            </a:pPr>
            <a:r>
              <a:rPr lang="en-US">
                <a:solidFill>
                  <a:srgbClr val="20124D"/>
                </a:solidFill>
                <a:latin typeface="Roboto"/>
                <a:ea typeface="Roboto"/>
                <a:cs typeface="Roboto"/>
                <a:sym typeface="Roboto"/>
              </a:rPr>
              <a:t>Computer science, engineering and business backgrounds</a:t>
            </a:r>
            <a:endParaRPr>
              <a:solidFill>
                <a:srgbClr val="20124D"/>
              </a:solidFill>
              <a:latin typeface="Roboto"/>
              <a:ea typeface="Roboto"/>
              <a:cs typeface="Roboto"/>
              <a:sym typeface="Roboto"/>
            </a:endParaRPr>
          </a:p>
          <a:p>
            <a:pPr marL="342900" indent="-342900">
              <a:lnSpc>
                <a:spcPct val="115000"/>
              </a:lnSpc>
              <a:buClr>
                <a:srgbClr val="20124D"/>
              </a:buClr>
              <a:buSzPts val="1800"/>
              <a:buFont typeface="Roboto"/>
              <a:buChar char="•"/>
            </a:pPr>
            <a:r>
              <a:rPr lang="en-US" b="1">
                <a:solidFill>
                  <a:srgbClr val="20124D"/>
                </a:solidFill>
                <a:latin typeface="Roboto"/>
                <a:ea typeface="Roboto"/>
                <a:cs typeface="Roboto"/>
                <a:sym typeface="Roboto"/>
              </a:rPr>
              <a:t>87% </a:t>
            </a:r>
            <a:r>
              <a:rPr lang="en-US">
                <a:solidFill>
                  <a:srgbClr val="20124D"/>
                </a:solidFill>
                <a:latin typeface="Roboto"/>
                <a:ea typeface="Roboto"/>
                <a:cs typeface="Roboto"/>
                <a:sym typeface="Roboto"/>
              </a:rPr>
              <a:t>passed the Pega Certification exam on first or second try</a:t>
            </a:r>
            <a:endParaRPr>
              <a:solidFill>
                <a:srgbClr val="20124D"/>
              </a:solidFill>
              <a:latin typeface="Roboto"/>
              <a:ea typeface="Roboto"/>
              <a:cs typeface="Roboto"/>
              <a:sym typeface="Roboto"/>
            </a:endParaRPr>
          </a:p>
          <a:p>
            <a:pPr marL="342900" indent="-342900">
              <a:lnSpc>
                <a:spcPct val="115000"/>
              </a:lnSpc>
              <a:buClr>
                <a:srgbClr val="20124D"/>
              </a:buClr>
              <a:buSzPts val="1800"/>
              <a:buFont typeface="Roboto"/>
              <a:buChar char="•"/>
            </a:pPr>
            <a:r>
              <a:rPr lang="en-US" b="1">
                <a:solidFill>
                  <a:srgbClr val="20124D"/>
                </a:solidFill>
                <a:latin typeface="Roboto"/>
                <a:ea typeface="Roboto"/>
                <a:cs typeface="Roboto"/>
                <a:sym typeface="Roboto"/>
              </a:rPr>
              <a:t>75%</a:t>
            </a:r>
            <a:r>
              <a:rPr lang="en-US">
                <a:solidFill>
                  <a:srgbClr val="20124D"/>
                </a:solidFill>
                <a:latin typeface="Roboto"/>
                <a:ea typeface="Roboto"/>
                <a:cs typeface="Roboto"/>
                <a:sym typeface="Roboto"/>
              </a:rPr>
              <a:t> were placed in Architect or Analyst positions</a:t>
            </a:r>
            <a:endParaRPr sz="1200">
              <a:solidFill>
                <a:srgbClr val="20124D"/>
              </a:solidFill>
              <a:latin typeface="Calibri"/>
              <a:ea typeface="Calibri"/>
              <a:cs typeface="Calibri"/>
              <a:sym typeface="Calibri"/>
            </a:endParaRPr>
          </a:p>
        </p:txBody>
      </p:sp>
      <p:sp>
        <p:nvSpPr>
          <p:cNvPr id="798" name="Google Shape;798;p114"/>
          <p:cNvSpPr txBox="1">
            <a:spLocks noGrp="1"/>
          </p:cNvSpPr>
          <p:nvPr>
            <p:ph type="title"/>
          </p:nvPr>
        </p:nvSpPr>
        <p:spPr>
          <a:xfrm>
            <a:off x="-32150" y="857250"/>
            <a:ext cx="9176100" cy="1244700"/>
          </a:xfrm>
          <a:prstGeom prst="rect">
            <a:avLst/>
          </a:prstGeom>
          <a:solidFill>
            <a:srgbClr val="20124D"/>
          </a:solidFill>
          <a:ln>
            <a:noFill/>
          </a:ln>
        </p:spPr>
        <p:txBody>
          <a:bodyPr spcFirstLastPara="1" vert="horz" wrap="square" lIns="91425" tIns="91425" rIns="91425" bIns="91425" rtlCol="0" anchor="ctr" anchorCtr="0">
            <a:noAutofit/>
          </a:bodyPr>
          <a:lstStyle/>
          <a:p>
            <a:pPr>
              <a:buSzPts val="1100"/>
            </a:pPr>
            <a:r>
              <a:rPr lang="en-US" sz="3600" dirty="0" err="1">
                <a:solidFill>
                  <a:schemeClr val="lt1"/>
                </a:solidFill>
                <a:latin typeface="Roboto"/>
                <a:ea typeface="Roboto"/>
                <a:cs typeface="Roboto"/>
                <a:sym typeface="Roboto"/>
              </a:rPr>
              <a:t>Eg.Pega</a:t>
            </a:r>
            <a:r>
              <a:rPr lang="en-US" sz="3600" dirty="0">
                <a:solidFill>
                  <a:schemeClr val="lt1"/>
                </a:solidFill>
                <a:latin typeface="Roboto"/>
                <a:ea typeface="Roboto"/>
                <a:cs typeface="Roboto"/>
                <a:sym typeface="Roboto"/>
              </a:rPr>
              <a:t>/Cognizant</a:t>
            </a:r>
            <a:r>
              <a:rPr lang="en-US" sz="3600" dirty="0">
                <a:solidFill>
                  <a:schemeClr val="lt1"/>
                </a:solidFill>
                <a:latin typeface="Roboto"/>
                <a:ea typeface="Roboto"/>
                <a:cs typeface="Roboto"/>
                <a:sym typeface="Roboto"/>
              </a:rPr>
              <a:t>: 3 Month Pathway to Highly Skilled Job</a:t>
            </a:r>
            <a:endParaRPr sz="36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00871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ADaPT</a:t>
            </a:r>
            <a:r>
              <a:rPr lang="en-US" dirty="0"/>
              <a:t> Salesforce Course (in process)</a:t>
            </a:r>
          </a:p>
        </p:txBody>
      </p:sp>
      <p:sp>
        <p:nvSpPr>
          <p:cNvPr id="3" name="Content Placeholder 2"/>
          <p:cNvSpPr>
            <a:spLocks noGrp="1"/>
          </p:cNvSpPr>
          <p:nvPr>
            <p:ph idx="1"/>
          </p:nvPr>
        </p:nvSpPr>
        <p:spPr/>
        <p:txBody>
          <a:bodyPr>
            <a:normAutofit/>
          </a:bodyPr>
          <a:lstStyle/>
          <a:p>
            <a:pPr marL="0" indent="0">
              <a:buNone/>
            </a:pPr>
            <a:r>
              <a:rPr lang="en-US" dirty="0"/>
              <a:t>Collaboration between </a:t>
            </a:r>
            <a:r>
              <a:rPr lang="en-US" dirty="0">
                <a:solidFill>
                  <a:srgbClr val="00B0F0"/>
                </a:solidFill>
              </a:rPr>
              <a:t>Salesforce</a:t>
            </a:r>
            <a:r>
              <a:rPr lang="en-US" dirty="0"/>
              <a:t> (training provider) and </a:t>
            </a:r>
            <a:r>
              <a:rPr lang="en-US" dirty="0" err="1"/>
              <a:t>ADaPT</a:t>
            </a:r>
            <a:r>
              <a:rPr lang="en-US" dirty="0"/>
              <a:t> (management)</a:t>
            </a:r>
          </a:p>
          <a:p>
            <a:r>
              <a:rPr lang="en-US" dirty="0"/>
              <a:t>5 Week Program: training on how to build apps and administer Salesforce while gaining access to job opportunities, free of cost. First week in-class, following two soft skill workshops, ending with certification exam.</a:t>
            </a:r>
          </a:p>
          <a:p>
            <a:r>
              <a:rPr lang="en-US" dirty="0"/>
              <a:t>61 Total Applications: 27 selected</a:t>
            </a:r>
          </a:p>
          <a:p>
            <a:pPr lvl="1"/>
            <a:r>
              <a:rPr lang="en-US" dirty="0"/>
              <a:t>Diversity:: all participants are newcomers</a:t>
            </a:r>
          </a:p>
          <a:p>
            <a:pPr lvl="1"/>
            <a:r>
              <a:rPr lang="en-US" dirty="0"/>
              <a:t>Degree: 44% Bachelors | 52% Masters | 4% Other</a:t>
            </a:r>
          </a:p>
          <a:p>
            <a:pPr lvl="1"/>
            <a:r>
              <a:rPr lang="en-US" dirty="0"/>
              <a:t>Institutions: 21 International Universities represented</a:t>
            </a:r>
          </a:p>
          <a:p>
            <a:pPr lvl="1"/>
            <a:r>
              <a:rPr lang="en-US" dirty="0"/>
              <a:t>Working Experience: 4% 1-3 years | 44% 4-7 years | 52% 8+ years</a:t>
            </a:r>
          </a:p>
          <a:p>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26</a:t>
            </a:fld>
            <a:endParaRPr lang="en-US"/>
          </a:p>
        </p:txBody>
      </p:sp>
      <p:pic>
        <p:nvPicPr>
          <p:cNvPr id="5" name="Google Shape;525;p44"/>
          <p:cNvPicPr preferRelativeResize="0"/>
          <p:nvPr/>
        </p:nvPicPr>
        <p:blipFill>
          <a:blip r:embed="rId2">
            <a:alphaModFix/>
          </a:blip>
          <a:stretch>
            <a:fillRect/>
          </a:stretch>
        </p:blipFill>
        <p:spPr>
          <a:xfrm>
            <a:off x="6939134" y="3191735"/>
            <a:ext cx="2056275" cy="2056275"/>
          </a:xfrm>
          <a:prstGeom prst="rect">
            <a:avLst/>
          </a:prstGeom>
          <a:noFill/>
          <a:ln>
            <a:noFill/>
          </a:ln>
        </p:spPr>
      </p:pic>
    </p:spTree>
    <p:extLst>
      <p:ext uri="{BB962C8B-B14F-4D97-AF65-F5344CB8AC3E}">
        <p14:creationId xmlns:p14="http://schemas.microsoft.com/office/powerpoint/2010/main" val="232213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grpSp>
        <p:nvGrpSpPr>
          <p:cNvPr id="885" name="Google Shape;885;p120"/>
          <p:cNvGrpSpPr/>
          <p:nvPr/>
        </p:nvGrpSpPr>
        <p:grpSpPr>
          <a:xfrm>
            <a:off x="0" y="857250"/>
            <a:ext cx="9144000" cy="5143500"/>
            <a:chOff x="0" y="0"/>
            <a:chExt cx="9144000" cy="5143500"/>
          </a:xfrm>
        </p:grpSpPr>
        <p:pic>
          <p:nvPicPr>
            <p:cNvPr id="886" name="Google Shape;886;p120"/>
            <p:cNvPicPr preferRelativeResize="0"/>
            <p:nvPr/>
          </p:nvPicPr>
          <p:blipFill rotWithShape="1">
            <a:blip r:embed="rId3">
              <a:alphaModFix/>
            </a:blip>
            <a:srcRect/>
            <a:stretch/>
          </p:blipFill>
          <p:spPr>
            <a:xfrm>
              <a:off x="0" y="2538600"/>
              <a:ext cx="9144000" cy="2604900"/>
            </a:xfrm>
            <a:prstGeom prst="rect">
              <a:avLst/>
            </a:prstGeom>
            <a:noFill/>
            <a:ln>
              <a:noFill/>
            </a:ln>
          </p:spPr>
        </p:pic>
        <p:pic>
          <p:nvPicPr>
            <p:cNvPr id="887" name="Google Shape;887;p120"/>
            <p:cNvPicPr preferRelativeResize="0"/>
            <p:nvPr/>
          </p:nvPicPr>
          <p:blipFill rotWithShape="1">
            <a:blip r:embed="rId3">
              <a:alphaModFix/>
            </a:blip>
            <a:srcRect/>
            <a:stretch/>
          </p:blipFill>
          <p:spPr>
            <a:xfrm rot="10800000">
              <a:off x="0" y="0"/>
              <a:ext cx="9144000" cy="2604900"/>
            </a:xfrm>
            <a:prstGeom prst="rect">
              <a:avLst/>
            </a:prstGeom>
            <a:noFill/>
            <a:ln>
              <a:noFill/>
            </a:ln>
          </p:spPr>
        </p:pic>
      </p:grpSp>
      <p:pic>
        <p:nvPicPr>
          <p:cNvPr id="888" name="Google Shape;888;p120"/>
          <p:cNvPicPr preferRelativeResize="0"/>
          <p:nvPr/>
        </p:nvPicPr>
        <p:blipFill rotWithShape="1">
          <a:blip r:embed="rId4">
            <a:alphaModFix amt="71000"/>
          </a:blip>
          <a:srcRect/>
          <a:stretch/>
        </p:blipFill>
        <p:spPr>
          <a:xfrm>
            <a:off x="633047" y="1900605"/>
            <a:ext cx="7818229" cy="3748071"/>
          </a:xfrm>
          <a:prstGeom prst="rect">
            <a:avLst/>
          </a:prstGeom>
          <a:noFill/>
          <a:ln w="9525" cap="flat" cmpd="sng">
            <a:solidFill>
              <a:srgbClr val="000000"/>
            </a:solidFill>
            <a:prstDash val="solid"/>
            <a:round/>
            <a:headEnd type="none" w="sm" len="sm"/>
            <a:tailEnd type="none" w="sm" len="sm"/>
          </a:ln>
        </p:spPr>
      </p:pic>
      <p:sp>
        <p:nvSpPr>
          <p:cNvPr id="889" name="Google Shape;889;p120"/>
          <p:cNvSpPr txBox="1">
            <a:spLocks noGrp="1"/>
          </p:cNvSpPr>
          <p:nvPr>
            <p:ph type="body" idx="1"/>
          </p:nvPr>
        </p:nvSpPr>
        <p:spPr>
          <a:xfrm>
            <a:off x="633047" y="1900600"/>
            <a:ext cx="7818229" cy="3748200"/>
          </a:xfrm>
          <a:prstGeom prst="rect">
            <a:avLst/>
          </a:prstGeom>
          <a:noFill/>
          <a:ln>
            <a:noFill/>
          </a:ln>
        </p:spPr>
        <p:txBody>
          <a:bodyPr spcFirstLastPara="1" vert="horz" wrap="square" lIns="91425" tIns="91425" rIns="91425" bIns="91425" rtlCol="0" anchor="ctr" anchorCtr="0">
            <a:noAutofit/>
          </a:bodyPr>
          <a:lstStyle/>
          <a:p>
            <a:pPr marL="342900" indent="-177800">
              <a:lnSpc>
                <a:spcPct val="100000"/>
              </a:lnSpc>
              <a:spcBef>
                <a:spcPts val="0"/>
              </a:spcBef>
              <a:buClr>
                <a:srgbClr val="000000"/>
              </a:buClr>
              <a:buSzPts val="2600"/>
              <a:buNone/>
            </a:pPr>
            <a:endParaRPr sz="2600" dirty="0">
              <a:solidFill>
                <a:srgbClr val="000000"/>
              </a:solidFill>
              <a:latin typeface="Roboto"/>
              <a:ea typeface="Roboto"/>
              <a:cs typeface="Roboto"/>
              <a:sym typeface="Roboto"/>
            </a:endParaRPr>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Testing new </a:t>
            </a:r>
            <a:r>
              <a:rPr lang="en-US" dirty="0">
                <a:solidFill>
                  <a:srgbClr val="000000"/>
                </a:solidFill>
                <a:latin typeface="Roboto"/>
                <a:ea typeface="Roboto"/>
                <a:cs typeface="Roboto"/>
                <a:sym typeface="Roboto"/>
              </a:rPr>
              <a:t>models and </a:t>
            </a:r>
            <a:r>
              <a:rPr lang="en-US" dirty="0">
                <a:solidFill>
                  <a:srgbClr val="000000"/>
                </a:solidFill>
                <a:latin typeface="Roboto"/>
                <a:ea typeface="Roboto"/>
                <a:cs typeface="Roboto"/>
                <a:sym typeface="Roboto"/>
              </a:rPr>
              <a:t>delivery</a:t>
            </a:r>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Testing new tools for assessment, adaptive learning</a:t>
            </a:r>
            <a:endParaRPr b="1" dirty="0">
              <a:solidFill>
                <a:srgbClr val="674EA7"/>
              </a:solidFill>
              <a:latin typeface="Roboto"/>
              <a:ea typeface="Roboto"/>
              <a:cs typeface="Roboto"/>
              <a:sym typeface="Roboto"/>
            </a:endParaRPr>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Feasibility of replication </a:t>
            </a:r>
            <a:r>
              <a:rPr lang="en-US" dirty="0">
                <a:solidFill>
                  <a:srgbClr val="000000"/>
                </a:solidFill>
                <a:latin typeface="Roboto"/>
                <a:ea typeface="Roboto"/>
                <a:cs typeface="Roboto"/>
                <a:sym typeface="Roboto"/>
              </a:rPr>
              <a:t>and </a:t>
            </a:r>
            <a:r>
              <a:rPr lang="en-US" dirty="0">
                <a:solidFill>
                  <a:srgbClr val="000000"/>
                </a:solidFill>
                <a:latin typeface="Roboto"/>
                <a:ea typeface="Roboto"/>
                <a:cs typeface="Roboto"/>
                <a:sym typeface="Roboto"/>
              </a:rPr>
              <a:t>scaling across Canada</a:t>
            </a:r>
            <a:endParaRPr dirty="0">
              <a:solidFill>
                <a:srgbClr val="000000"/>
              </a:solidFill>
              <a:latin typeface="Roboto"/>
              <a:ea typeface="Roboto"/>
              <a:cs typeface="Roboto"/>
              <a:sym typeface="Roboto"/>
            </a:endParaRPr>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WIL for upskilling </a:t>
            </a:r>
            <a:r>
              <a:rPr lang="en-US" dirty="0">
                <a:solidFill>
                  <a:srgbClr val="000000"/>
                </a:solidFill>
                <a:latin typeface="Roboto"/>
                <a:ea typeface="Roboto"/>
                <a:cs typeface="Roboto"/>
                <a:sym typeface="Roboto"/>
              </a:rPr>
              <a:t>and reskilling </a:t>
            </a:r>
            <a:r>
              <a:rPr lang="en-US" dirty="0">
                <a:solidFill>
                  <a:srgbClr val="000000"/>
                </a:solidFill>
                <a:latin typeface="Roboto"/>
                <a:ea typeface="Roboto"/>
                <a:cs typeface="Roboto"/>
                <a:sym typeface="Roboto"/>
              </a:rPr>
              <a:t>diverse </a:t>
            </a:r>
            <a:r>
              <a:rPr lang="en-US" dirty="0">
                <a:solidFill>
                  <a:srgbClr val="000000"/>
                </a:solidFill>
                <a:latin typeface="Roboto"/>
                <a:ea typeface="Roboto"/>
                <a:cs typeface="Roboto"/>
                <a:sym typeface="Roboto"/>
              </a:rPr>
              <a:t>job seekers</a:t>
            </a:r>
            <a:endParaRPr dirty="0"/>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Specialized just in time training </a:t>
            </a:r>
            <a:r>
              <a:rPr lang="en-US" dirty="0" err="1">
                <a:solidFill>
                  <a:srgbClr val="000000"/>
                </a:solidFill>
                <a:latin typeface="Roboto"/>
                <a:ea typeface="Roboto"/>
                <a:cs typeface="Roboto"/>
                <a:sym typeface="Roboto"/>
              </a:rPr>
              <a:t>eg</a:t>
            </a:r>
            <a:r>
              <a:rPr lang="en-US" dirty="0">
                <a:solidFill>
                  <a:srgbClr val="000000"/>
                </a:solidFill>
                <a:latin typeface="Roboto"/>
                <a:ea typeface="Roboto"/>
                <a:cs typeface="Roboto"/>
                <a:sym typeface="Roboto"/>
              </a:rPr>
              <a:t>. ITAC/WEF tech skills; curated online </a:t>
            </a:r>
            <a:r>
              <a:rPr lang="en-US" dirty="0">
                <a:solidFill>
                  <a:srgbClr val="000000"/>
                </a:solidFill>
                <a:latin typeface="Roboto"/>
                <a:ea typeface="Roboto"/>
                <a:cs typeface="Roboto"/>
                <a:sym typeface="Roboto"/>
              </a:rPr>
              <a:t>content</a:t>
            </a:r>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sym typeface="Roboto"/>
              </a:rPr>
              <a:t>New processes to advance diversity and inclusion</a:t>
            </a:r>
            <a:endParaRPr dirty="0"/>
          </a:p>
          <a:p>
            <a:pPr marL="342900" indent="-342900">
              <a:lnSpc>
                <a:spcPct val="100000"/>
              </a:lnSpc>
              <a:spcBef>
                <a:spcPts val="0"/>
              </a:spcBef>
              <a:buClr>
                <a:srgbClr val="000000"/>
              </a:buClr>
              <a:buSzPts val="2600"/>
              <a:buFont typeface="Arial"/>
              <a:buChar char="•"/>
            </a:pPr>
            <a:r>
              <a:rPr lang="en-US" dirty="0">
                <a:solidFill>
                  <a:srgbClr val="000000"/>
                </a:solidFill>
                <a:latin typeface="Roboto"/>
                <a:ea typeface="Roboto"/>
                <a:cs typeface="Roboto"/>
                <a:sym typeface="Roboto"/>
              </a:rPr>
              <a:t>Proposals under review: Future Skills Centre, Women’s Entrepreneurship Knowledge Hub; </a:t>
            </a:r>
            <a:endParaRPr dirty="0">
              <a:solidFill>
                <a:srgbClr val="000000"/>
              </a:solidFill>
              <a:latin typeface="Roboto"/>
              <a:ea typeface="Roboto"/>
              <a:cs typeface="Roboto"/>
              <a:sym typeface="Roboto"/>
            </a:endParaRPr>
          </a:p>
          <a:p>
            <a:pPr marL="0" indent="0">
              <a:lnSpc>
                <a:spcPct val="130000"/>
              </a:lnSpc>
              <a:spcBef>
                <a:spcPts val="0"/>
              </a:spcBef>
              <a:buClr>
                <a:srgbClr val="000000"/>
              </a:buClr>
              <a:buSzPts val="2600"/>
              <a:buNone/>
            </a:pPr>
            <a:endParaRPr sz="2600" dirty="0">
              <a:solidFill>
                <a:srgbClr val="000000"/>
              </a:solidFill>
              <a:latin typeface="Roboto"/>
              <a:ea typeface="Roboto"/>
              <a:cs typeface="Roboto"/>
              <a:sym typeface="Roboto"/>
            </a:endParaRPr>
          </a:p>
        </p:txBody>
      </p:sp>
      <p:sp>
        <p:nvSpPr>
          <p:cNvPr id="890" name="Google Shape;890;p120"/>
          <p:cNvSpPr txBox="1">
            <a:spLocks noGrp="1"/>
          </p:cNvSpPr>
          <p:nvPr>
            <p:ph type="title"/>
          </p:nvPr>
        </p:nvSpPr>
        <p:spPr>
          <a:xfrm>
            <a:off x="0" y="879512"/>
            <a:ext cx="9144000" cy="873600"/>
          </a:xfrm>
          <a:prstGeom prst="rect">
            <a:avLst/>
          </a:prstGeom>
          <a:solidFill>
            <a:srgbClr val="20124D"/>
          </a:solidFill>
          <a:ln>
            <a:noFill/>
          </a:ln>
        </p:spPr>
        <p:txBody>
          <a:bodyPr spcFirstLastPara="1" vert="horz" wrap="square" lIns="91425" tIns="91425" rIns="91425" bIns="91425" rtlCol="0" anchor="ctr" anchorCtr="0">
            <a:noAutofit/>
          </a:bodyPr>
          <a:lstStyle/>
          <a:p>
            <a:pPr>
              <a:lnSpc>
                <a:spcPct val="100000"/>
              </a:lnSpc>
              <a:spcBef>
                <a:spcPts val="0"/>
              </a:spcBef>
              <a:buClr>
                <a:schemeClr val="dk1"/>
              </a:buClr>
              <a:buSzPts val="1400"/>
            </a:pPr>
            <a:r>
              <a:rPr lang="en-US" sz="3600" dirty="0">
                <a:solidFill>
                  <a:schemeClr val="lt1"/>
                </a:solidFill>
                <a:latin typeface="Roboto"/>
                <a:ea typeface="Roboto"/>
                <a:cs typeface="Roboto"/>
                <a:sym typeface="Roboto"/>
              </a:rPr>
              <a:t>RESEARCH AND INNOVATION</a:t>
            </a:r>
            <a:endParaRPr sz="3600"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78785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3"/>
          <p:cNvSpPr txBox="1">
            <a:spLocks noGrp="1"/>
          </p:cNvSpPr>
          <p:nvPr>
            <p:ph type="title"/>
          </p:nvPr>
        </p:nvSpPr>
        <p:spPr>
          <a:xfrm>
            <a:off x="-72000" y="857250"/>
            <a:ext cx="9216000" cy="873600"/>
          </a:xfrm>
          <a:prstGeom prst="rect">
            <a:avLst/>
          </a:prstGeom>
          <a:solidFill>
            <a:srgbClr val="20124D"/>
          </a:solidFill>
          <a:ln>
            <a:noFill/>
          </a:ln>
        </p:spPr>
        <p:txBody>
          <a:bodyPr spcFirstLastPara="1" vert="horz" wrap="square" lIns="91425" tIns="91425" rIns="91425" bIns="91425" rtlCol="0" anchor="ctr" anchorCtr="0">
            <a:noAutofit/>
          </a:bodyPr>
          <a:lstStyle/>
          <a:p>
            <a:pPr algn="ctr">
              <a:buSzPts val="1100"/>
            </a:pPr>
            <a:r>
              <a:rPr lang="en-US" sz="3600">
                <a:solidFill>
                  <a:schemeClr val="lt1"/>
                </a:solidFill>
                <a:latin typeface="Roboto"/>
                <a:ea typeface="Roboto"/>
                <a:cs typeface="Roboto"/>
                <a:sym typeface="Roboto"/>
              </a:rPr>
              <a:t>ADaPT Core: Placements By The Numbers</a:t>
            </a:r>
            <a:endParaRPr sz="3600">
              <a:solidFill>
                <a:schemeClr val="lt1"/>
              </a:solidFill>
              <a:latin typeface="Roboto"/>
              <a:ea typeface="Roboto"/>
              <a:cs typeface="Roboto"/>
              <a:sym typeface="Roboto"/>
            </a:endParaRPr>
          </a:p>
        </p:txBody>
      </p:sp>
      <p:graphicFrame>
        <p:nvGraphicFramePr>
          <p:cNvPr id="790" name="Google Shape;790;p113"/>
          <p:cNvGraphicFramePr/>
          <p:nvPr>
            <p:extLst/>
          </p:nvPr>
        </p:nvGraphicFramePr>
        <p:xfrm>
          <a:off x="110532" y="1841984"/>
          <a:ext cx="9033468" cy="3174766"/>
        </p:xfrm>
        <a:graphic>
          <a:graphicData uri="http://schemas.openxmlformats.org/drawingml/2006/table">
            <a:tbl>
              <a:tblPr firstRow="1" bandRow="1">
                <a:noFill/>
              </a:tblPr>
              <a:tblGrid>
                <a:gridCol w="2258367"/>
                <a:gridCol w="2258367"/>
                <a:gridCol w="2258367"/>
                <a:gridCol w="2258367"/>
              </a:tblGrid>
              <a:tr h="453538">
                <a:tc>
                  <a:txBody>
                    <a:bodyPr/>
                    <a:lstStyle/>
                    <a:p>
                      <a:pPr marL="0" marR="0" lvl="0" indent="0" algn="l" rtl="0">
                        <a:spcBef>
                          <a:spcPts val="0"/>
                        </a:spcBef>
                        <a:spcAft>
                          <a:spcPts val="0"/>
                        </a:spcAft>
                        <a:buNone/>
                      </a:pPr>
                      <a:r>
                        <a:rPr lang="en-US" sz="2000" dirty="0">
                          <a:solidFill>
                            <a:schemeClr val="tx1"/>
                          </a:solidFill>
                          <a:latin typeface="Roboto"/>
                          <a:ea typeface="Roboto"/>
                          <a:cs typeface="Roboto"/>
                          <a:sym typeface="Roboto"/>
                        </a:rPr>
                        <a:t>Cohort</a:t>
                      </a:r>
                      <a:endParaRPr sz="2000" dirty="0">
                        <a:solidFill>
                          <a:schemeClr val="tx1"/>
                        </a:solidFill>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solidFill>
                            <a:schemeClr val="tx1"/>
                          </a:solidFill>
                          <a:latin typeface="Roboto"/>
                          <a:ea typeface="Roboto"/>
                          <a:cs typeface="Roboto"/>
                          <a:sym typeface="Roboto"/>
                        </a:rPr>
                        <a:t>Season</a:t>
                      </a:r>
                      <a:endParaRPr sz="2000">
                        <a:solidFill>
                          <a:schemeClr val="tx1"/>
                        </a:solidFill>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solidFill>
                            <a:schemeClr val="tx1"/>
                          </a:solidFill>
                          <a:latin typeface="Roboto"/>
                          <a:ea typeface="Roboto"/>
                          <a:cs typeface="Roboto"/>
                          <a:sym typeface="Roboto"/>
                        </a:rPr>
                        <a:t>Trained</a:t>
                      </a:r>
                      <a:endParaRPr sz="2000">
                        <a:solidFill>
                          <a:schemeClr val="tx1"/>
                        </a:solidFill>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dirty="0">
                          <a:solidFill>
                            <a:schemeClr val="tx1"/>
                          </a:solidFill>
                          <a:latin typeface="Roboto"/>
                          <a:ea typeface="Roboto"/>
                          <a:cs typeface="Roboto"/>
                          <a:sym typeface="Roboto"/>
                        </a:rPr>
                        <a:t>Placed</a:t>
                      </a:r>
                      <a:endParaRPr sz="2000" dirty="0">
                        <a:solidFill>
                          <a:schemeClr val="tx1"/>
                        </a:solidFill>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spcBef>
                          <a:spcPts val="0"/>
                        </a:spcBef>
                        <a:spcAft>
                          <a:spcPts val="0"/>
                        </a:spcAft>
                        <a:buNone/>
                      </a:pPr>
                      <a:r>
                        <a:rPr lang="en-US" sz="2000">
                          <a:latin typeface="Roboto"/>
                          <a:ea typeface="Roboto"/>
                          <a:cs typeface="Roboto"/>
                          <a:sym typeface="Roboto"/>
                        </a:rPr>
                        <a:t>ADaPT 1</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May 2014</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31</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31</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lnSpc>
                          <a:spcPct val="100000"/>
                        </a:lnSpc>
                        <a:spcBef>
                          <a:spcPts val="0"/>
                        </a:spcBef>
                        <a:spcAft>
                          <a:spcPts val="0"/>
                        </a:spcAft>
                        <a:buClr>
                          <a:schemeClr val="dk1"/>
                        </a:buClr>
                        <a:buSzPts val="1200"/>
                        <a:buFont typeface="Century Gothic"/>
                        <a:buNone/>
                      </a:pPr>
                      <a:r>
                        <a:rPr lang="en-US" sz="2000">
                          <a:latin typeface="Roboto"/>
                          <a:ea typeface="Roboto"/>
                          <a:cs typeface="Roboto"/>
                          <a:sym typeface="Roboto"/>
                        </a:rPr>
                        <a:t>ADaPT 2</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lnSpc>
                          <a:spcPct val="100000"/>
                        </a:lnSpc>
                        <a:spcBef>
                          <a:spcPts val="0"/>
                        </a:spcBef>
                        <a:spcAft>
                          <a:spcPts val="0"/>
                        </a:spcAft>
                        <a:buNone/>
                      </a:pPr>
                      <a:r>
                        <a:rPr lang="en-US" sz="2000">
                          <a:latin typeface="Roboto"/>
                          <a:ea typeface="Roboto"/>
                          <a:cs typeface="Roboto"/>
                          <a:sym typeface="Roboto"/>
                        </a:rPr>
                        <a:t>May 2015</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28</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26</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lnSpc>
                          <a:spcPct val="100000"/>
                        </a:lnSpc>
                        <a:spcBef>
                          <a:spcPts val="0"/>
                        </a:spcBef>
                        <a:spcAft>
                          <a:spcPts val="0"/>
                        </a:spcAft>
                        <a:buClr>
                          <a:schemeClr val="dk1"/>
                        </a:buClr>
                        <a:buSzPts val="1200"/>
                        <a:buFont typeface="Century Gothic"/>
                        <a:buNone/>
                      </a:pPr>
                      <a:r>
                        <a:rPr lang="en-US" sz="2000">
                          <a:latin typeface="Roboto"/>
                          <a:ea typeface="Roboto"/>
                          <a:cs typeface="Roboto"/>
                          <a:sym typeface="Roboto"/>
                        </a:rPr>
                        <a:t>ADaPT 3</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lnSpc>
                          <a:spcPct val="100000"/>
                        </a:lnSpc>
                        <a:spcBef>
                          <a:spcPts val="0"/>
                        </a:spcBef>
                        <a:spcAft>
                          <a:spcPts val="0"/>
                        </a:spcAft>
                        <a:buNone/>
                      </a:pPr>
                      <a:r>
                        <a:rPr lang="en-US" sz="2000">
                          <a:latin typeface="Roboto"/>
                          <a:ea typeface="Roboto"/>
                          <a:cs typeface="Roboto"/>
                          <a:sym typeface="Roboto"/>
                        </a:rPr>
                        <a:t>Fall 2015</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25</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23</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lnSpc>
                          <a:spcPct val="100000"/>
                        </a:lnSpc>
                        <a:spcBef>
                          <a:spcPts val="0"/>
                        </a:spcBef>
                        <a:spcAft>
                          <a:spcPts val="0"/>
                        </a:spcAft>
                        <a:buClr>
                          <a:schemeClr val="dk1"/>
                        </a:buClr>
                        <a:buSzPts val="1200"/>
                        <a:buFont typeface="Century Gothic"/>
                        <a:buNone/>
                      </a:pPr>
                      <a:r>
                        <a:rPr lang="en-US" sz="2000">
                          <a:latin typeface="Roboto"/>
                          <a:ea typeface="Roboto"/>
                          <a:cs typeface="Roboto"/>
                          <a:sym typeface="Roboto"/>
                        </a:rPr>
                        <a:t>ADaPT 4</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lnSpc>
                          <a:spcPct val="100000"/>
                        </a:lnSpc>
                        <a:spcBef>
                          <a:spcPts val="0"/>
                        </a:spcBef>
                        <a:spcAft>
                          <a:spcPts val="0"/>
                        </a:spcAft>
                        <a:buNone/>
                      </a:pPr>
                      <a:r>
                        <a:rPr lang="en-US" sz="2000">
                          <a:latin typeface="Roboto"/>
                          <a:ea typeface="Roboto"/>
                          <a:cs typeface="Roboto"/>
                          <a:sym typeface="Roboto"/>
                        </a:rPr>
                        <a:t>Winter 2016</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46</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39</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lnSpc>
                          <a:spcPct val="100000"/>
                        </a:lnSpc>
                        <a:spcBef>
                          <a:spcPts val="0"/>
                        </a:spcBef>
                        <a:spcAft>
                          <a:spcPts val="0"/>
                        </a:spcAft>
                        <a:buClr>
                          <a:schemeClr val="dk1"/>
                        </a:buClr>
                        <a:buSzPts val="1200"/>
                        <a:buFont typeface="Century Gothic"/>
                        <a:buNone/>
                      </a:pPr>
                      <a:r>
                        <a:rPr lang="en-US" sz="2000">
                          <a:latin typeface="Roboto"/>
                          <a:ea typeface="Roboto"/>
                          <a:cs typeface="Roboto"/>
                          <a:sym typeface="Roboto"/>
                        </a:rPr>
                        <a:t>ADaPT 5</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lnSpc>
                          <a:spcPct val="100000"/>
                        </a:lnSpc>
                        <a:spcBef>
                          <a:spcPts val="0"/>
                        </a:spcBef>
                        <a:spcAft>
                          <a:spcPts val="0"/>
                        </a:spcAft>
                        <a:buNone/>
                      </a:pPr>
                      <a:r>
                        <a:rPr lang="en-US" sz="2000">
                          <a:latin typeface="Roboto"/>
                          <a:ea typeface="Roboto"/>
                          <a:cs typeface="Roboto"/>
                          <a:sym typeface="Roboto"/>
                        </a:rPr>
                        <a:t>May 2016</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35</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a:latin typeface="Roboto"/>
                          <a:ea typeface="Roboto"/>
                          <a:cs typeface="Roboto"/>
                          <a:sym typeface="Roboto"/>
                        </a:rPr>
                        <a:t>33</a:t>
                      </a: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r h="453538">
                <a:tc>
                  <a:txBody>
                    <a:bodyPr/>
                    <a:lstStyle/>
                    <a:p>
                      <a:pPr marL="0" marR="0" lvl="0" indent="0" algn="l" rtl="0">
                        <a:lnSpc>
                          <a:spcPct val="100000"/>
                        </a:lnSpc>
                        <a:spcBef>
                          <a:spcPts val="0"/>
                        </a:spcBef>
                        <a:spcAft>
                          <a:spcPts val="0"/>
                        </a:spcAft>
                        <a:buClr>
                          <a:schemeClr val="dk1"/>
                        </a:buClr>
                        <a:buSzPts val="1200"/>
                        <a:buFont typeface="Century Gothic"/>
                        <a:buNone/>
                      </a:pPr>
                      <a:endParaRPr sz="200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lvl="0" indent="0" algn="l" rtl="0">
                        <a:spcBef>
                          <a:spcPts val="0"/>
                        </a:spcBef>
                        <a:spcAft>
                          <a:spcPts val="0"/>
                        </a:spcAft>
                        <a:buNone/>
                      </a:pPr>
                      <a:r>
                        <a:rPr lang="en-US" sz="2000" b="1">
                          <a:latin typeface="Roboto"/>
                          <a:ea typeface="Roboto"/>
                          <a:cs typeface="Roboto"/>
                          <a:sym typeface="Roboto"/>
                        </a:rPr>
                        <a:t>Total</a:t>
                      </a:r>
                      <a:endParaRPr sz="2000" b="1">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b="1">
                          <a:latin typeface="Roboto"/>
                          <a:ea typeface="Roboto"/>
                          <a:cs typeface="Roboto"/>
                          <a:sym typeface="Roboto"/>
                        </a:rPr>
                        <a:t>165</a:t>
                      </a:r>
                      <a:endParaRPr sz="2000" b="1">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marL="0" marR="0" lvl="0" indent="0" algn="l" rtl="0">
                        <a:spcBef>
                          <a:spcPts val="0"/>
                        </a:spcBef>
                        <a:spcAft>
                          <a:spcPts val="0"/>
                        </a:spcAft>
                        <a:buNone/>
                      </a:pPr>
                      <a:r>
                        <a:rPr lang="en-US" sz="2000" b="1" dirty="0">
                          <a:latin typeface="Roboto"/>
                          <a:ea typeface="Roboto"/>
                          <a:cs typeface="Roboto"/>
                          <a:sym typeface="Roboto"/>
                        </a:rPr>
                        <a:t>152</a:t>
                      </a:r>
                      <a:endParaRPr sz="2000" b="1" dirty="0">
                        <a:latin typeface="Roboto"/>
                        <a:ea typeface="Roboto"/>
                        <a:cs typeface="Roboto"/>
                        <a:sym typeface="Roboto"/>
                      </a:endParaRPr>
                    </a:p>
                  </a:txBody>
                  <a:tcPr marL="91450" marR="91450" marT="34300" marB="3430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bl>
          </a:graphicData>
        </a:graphic>
      </p:graphicFrame>
      <p:sp>
        <p:nvSpPr>
          <p:cNvPr id="791" name="Google Shape;791;p113"/>
          <p:cNvSpPr/>
          <p:nvPr/>
        </p:nvSpPr>
        <p:spPr>
          <a:xfrm>
            <a:off x="2731813" y="5016750"/>
            <a:ext cx="3519600" cy="984000"/>
          </a:xfrm>
          <a:prstGeom prst="ribbon">
            <a:avLst>
              <a:gd name="adj1" fmla="val 16667"/>
              <a:gd name="adj2" fmla="val 50000"/>
            </a:avLst>
          </a:prstGeom>
          <a:solidFill>
            <a:srgbClr val="2012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2400" b="1">
                <a:solidFill>
                  <a:srgbClr val="FFFFFF"/>
                </a:solidFill>
                <a:latin typeface="Roboto"/>
                <a:ea typeface="Roboto"/>
                <a:cs typeface="Roboto"/>
                <a:sym typeface="Roboto"/>
              </a:rPr>
              <a:t>92% </a:t>
            </a:r>
            <a:endParaRPr sz="2400" b="1">
              <a:solidFill>
                <a:srgbClr val="FFFFFF"/>
              </a:solidFill>
              <a:latin typeface="Roboto"/>
              <a:ea typeface="Roboto"/>
              <a:cs typeface="Roboto"/>
              <a:sym typeface="Roboto"/>
            </a:endParaRPr>
          </a:p>
          <a:p>
            <a:pPr algn="ctr"/>
            <a:r>
              <a:rPr lang="en-US">
                <a:solidFill>
                  <a:srgbClr val="FFFFFF"/>
                </a:solidFill>
                <a:latin typeface="Roboto"/>
                <a:ea typeface="Roboto"/>
                <a:cs typeface="Roboto"/>
                <a:sym typeface="Roboto"/>
              </a:rPr>
              <a:t>Placement Rate</a:t>
            </a:r>
            <a:endParaRPr>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563598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6" name="Google Shape;866;p119"/>
          <p:cNvGrpSpPr/>
          <p:nvPr/>
        </p:nvGrpSpPr>
        <p:grpSpPr>
          <a:xfrm>
            <a:off x="0" y="857251"/>
            <a:ext cx="9144000" cy="5143501"/>
            <a:chOff x="0" y="0"/>
            <a:chExt cx="9144000" cy="5143501"/>
          </a:xfrm>
        </p:grpSpPr>
        <p:pic>
          <p:nvPicPr>
            <p:cNvPr id="867" name="Google Shape;867;p119"/>
            <p:cNvPicPr preferRelativeResize="0"/>
            <p:nvPr/>
          </p:nvPicPr>
          <p:blipFill>
            <a:blip r:embed="rId3">
              <a:alphaModFix/>
            </a:blip>
            <a:stretch>
              <a:fillRect/>
            </a:stretch>
          </p:blipFill>
          <p:spPr>
            <a:xfrm>
              <a:off x="0" y="2538600"/>
              <a:ext cx="9144000" cy="2604900"/>
            </a:xfrm>
            <a:prstGeom prst="rect">
              <a:avLst/>
            </a:prstGeom>
            <a:noFill/>
            <a:ln>
              <a:noFill/>
            </a:ln>
          </p:spPr>
        </p:pic>
        <p:pic>
          <p:nvPicPr>
            <p:cNvPr id="868" name="Google Shape;868;p119"/>
            <p:cNvPicPr preferRelativeResize="0"/>
            <p:nvPr/>
          </p:nvPicPr>
          <p:blipFill>
            <a:blip r:embed="rId3">
              <a:alphaModFix/>
            </a:blip>
            <a:stretch>
              <a:fillRect/>
            </a:stretch>
          </p:blipFill>
          <p:spPr>
            <a:xfrm rot="10800000">
              <a:off x="0" y="0"/>
              <a:ext cx="9144000" cy="2604900"/>
            </a:xfrm>
            <a:prstGeom prst="rect">
              <a:avLst/>
            </a:prstGeom>
            <a:noFill/>
            <a:ln>
              <a:noFill/>
            </a:ln>
          </p:spPr>
        </p:pic>
      </p:grpSp>
      <p:pic>
        <p:nvPicPr>
          <p:cNvPr id="869" name="Google Shape;869;p119"/>
          <p:cNvPicPr preferRelativeResize="0"/>
          <p:nvPr/>
        </p:nvPicPr>
        <p:blipFill>
          <a:blip r:embed="rId4">
            <a:alphaModFix amt="58999"/>
          </a:blip>
          <a:stretch>
            <a:fillRect/>
          </a:stretch>
        </p:blipFill>
        <p:spPr>
          <a:xfrm>
            <a:off x="0" y="2029900"/>
            <a:ext cx="9144000" cy="3657000"/>
          </a:xfrm>
          <a:prstGeom prst="rect">
            <a:avLst/>
          </a:prstGeom>
          <a:noFill/>
          <a:ln>
            <a:noFill/>
          </a:ln>
        </p:spPr>
      </p:pic>
      <p:sp>
        <p:nvSpPr>
          <p:cNvPr id="870" name="Google Shape;870;p119"/>
          <p:cNvSpPr txBox="1">
            <a:spLocks noGrp="1"/>
          </p:cNvSpPr>
          <p:nvPr>
            <p:ph type="body" idx="1"/>
          </p:nvPr>
        </p:nvSpPr>
        <p:spPr>
          <a:xfrm>
            <a:off x="4572000" y="2126725"/>
            <a:ext cx="5404800" cy="3657000"/>
          </a:xfrm>
          <a:prstGeom prst="rect">
            <a:avLst/>
          </a:prstGeom>
          <a:noFill/>
          <a:ln>
            <a:noFill/>
          </a:ln>
        </p:spPr>
        <p:txBody>
          <a:bodyPr spcFirstLastPara="1" vert="horz" wrap="square" lIns="91425" tIns="91425" rIns="91425" bIns="91425" rtlCol="0" anchor="t" anchorCtr="0">
            <a:noAutofit/>
          </a:bodyPr>
          <a:lstStyle/>
          <a:p>
            <a:pPr marL="1828800" lvl="3" indent="-317500">
              <a:spcBef>
                <a:spcPts val="400"/>
              </a:spcBef>
              <a:buClr>
                <a:srgbClr val="222222"/>
              </a:buClr>
              <a:buSzPts val="1400"/>
              <a:buFont typeface="Roboto"/>
              <a:buChar char="●"/>
            </a:pPr>
            <a:r>
              <a:rPr lang="en-US" sz="1400">
                <a:solidFill>
                  <a:srgbClr val="222222"/>
                </a:solidFill>
                <a:latin typeface="Roboto"/>
                <a:ea typeface="Roboto"/>
                <a:cs typeface="Roboto"/>
                <a:sym typeface="Roboto"/>
              </a:rPr>
              <a:t>Assistant Automotive Manager </a:t>
            </a:r>
            <a:endParaRPr sz="1400">
              <a:solidFill>
                <a:srgbClr val="222222"/>
              </a:solidFill>
              <a:latin typeface="Roboto"/>
              <a:ea typeface="Roboto"/>
              <a:cs typeface="Roboto"/>
              <a:sym typeface="Roboto"/>
            </a:endParaRPr>
          </a:p>
          <a:p>
            <a:pPr marL="1371600" indent="0">
              <a:lnSpc>
                <a:spcPct val="150000"/>
              </a:lnSpc>
              <a:spcBef>
                <a:spcPts val="640"/>
              </a:spcBef>
              <a:buNone/>
            </a:pPr>
            <a:endParaRPr sz="1400">
              <a:solidFill>
                <a:srgbClr val="222222"/>
              </a:solidFill>
              <a:latin typeface="Roboto"/>
              <a:ea typeface="Roboto"/>
              <a:cs typeface="Roboto"/>
              <a:sym typeface="Roboto"/>
            </a:endParaRPr>
          </a:p>
          <a:p>
            <a:pPr marL="1828800" lvl="3" indent="-317500">
              <a:lnSpc>
                <a:spcPct val="115000"/>
              </a:lnSpc>
              <a:spcBef>
                <a:spcPts val="400"/>
              </a:spcBef>
              <a:buClr>
                <a:srgbClr val="222222"/>
              </a:buClr>
              <a:buSzPts val="1400"/>
              <a:buFont typeface="Roboto"/>
              <a:buChar char="●"/>
            </a:pPr>
            <a:r>
              <a:rPr lang="en-US" sz="1400">
                <a:solidFill>
                  <a:srgbClr val="222222"/>
                </a:solidFill>
                <a:latin typeface="Roboto"/>
                <a:ea typeface="Roboto"/>
                <a:cs typeface="Roboto"/>
                <a:sym typeface="Roboto"/>
              </a:rPr>
              <a:t>Entry Level Marketing </a:t>
            </a:r>
            <a:endParaRPr sz="140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a:solidFill>
                  <a:srgbClr val="222222"/>
                </a:solidFill>
                <a:latin typeface="Roboto"/>
                <a:ea typeface="Roboto"/>
                <a:cs typeface="Roboto"/>
                <a:sym typeface="Roboto"/>
              </a:rPr>
              <a:t>Finance </a:t>
            </a:r>
            <a:endParaRPr sz="140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a:solidFill>
                  <a:srgbClr val="222222"/>
                </a:solidFill>
                <a:latin typeface="Roboto"/>
                <a:ea typeface="Roboto"/>
                <a:cs typeface="Roboto"/>
                <a:sym typeface="Roboto"/>
              </a:rPr>
              <a:t>Social Media Coordinator</a:t>
            </a:r>
            <a:endParaRPr sz="1400">
              <a:solidFill>
                <a:srgbClr val="222222"/>
              </a:solidFill>
              <a:latin typeface="Roboto"/>
              <a:ea typeface="Roboto"/>
              <a:cs typeface="Roboto"/>
              <a:sym typeface="Roboto"/>
            </a:endParaRPr>
          </a:p>
          <a:p>
            <a:pPr marL="3657600" indent="0">
              <a:spcBef>
                <a:spcPts val="640"/>
              </a:spcBef>
              <a:buNone/>
            </a:pPr>
            <a:endParaRPr sz="1400">
              <a:solidFill>
                <a:srgbClr val="222222"/>
              </a:solidFill>
              <a:latin typeface="Roboto"/>
              <a:ea typeface="Roboto"/>
              <a:cs typeface="Roboto"/>
              <a:sym typeface="Roboto"/>
            </a:endParaRPr>
          </a:p>
          <a:p>
            <a:pPr marL="1828800" lvl="3" indent="-317500">
              <a:spcBef>
                <a:spcPts val="400"/>
              </a:spcBef>
              <a:buClr>
                <a:srgbClr val="222222"/>
              </a:buClr>
              <a:buSzPts val="1400"/>
              <a:buFont typeface="Roboto"/>
              <a:buChar char="●"/>
            </a:pPr>
            <a:r>
              <a:rPr lang="en-US" sz="1400">
                <a:solidFill>
                  <a:srgbClr val="222222"/>
                </a:solidFill>
                <a:latin typeface="Roboto"/>
                <a:ea typeface="Roboto"/>
                <a:cs typeface="Roboto"/>
                <a:sym typeface="Roboto"/>
              </a:rPr>
              <a:t>Underwriter Assistant</a:t>
            </a:r>
            <a:endParaRPr sz="1400">
              <a:solidFill>
                <a:srgbClr val="222222"/>
              </a:solidFill>
              <a:latin typeface="Roboto"/>
              <a:ea typeface="Roboto"/>
              <a:cs typeface="Roboto"/>
              <a:sym typeface="Roboto"/>
            </a:endParaRPr>
          </a:p>
          <a:p>
            <a:pPr marL="1371600" indent="0">
              <a:spcBef>
                <a:spcPts val="640"/>
              </a:spcBef>
              <a:buNone/>
            </a:pPr>
            <a:endParaRPr sz="1400">
              <a:solidFill>
                <a:srgbClr val="222222"/>
              </a:solidFill>
              <a:latin typeface="Roboto"/>
              <a:ea typeface="Roboto"/>
              <a:cs typeface="Roboto"/>
              <a:sym typeface="Roboto"/>
            </a:endParaRPr>
          </a:p>
          <a:p>
            <a:pPr marL="1828800" lvl="3" indent="-317500">
              <a:lnSpc>
                <a:spcPct val="115000"/>
              </a:lnSpc>
              <a:spcBef>
                <a:spcPts val="400"/>
              </a:spcBef>
              <a:buClr>
                <a:srgbClr val="222222"/>
              </a:buClr>
              <a:buSzPts val="1400"/>
              <a:buFont typeface="Roboto"/>
              <a:buChar char="●"/>
            </a:pPr>
            <a:r>
              <a:rPr lang="en-US" sz="1400">
                <a:solidFill>
                  <a:srgbClr val="222222"/>
                </a:solidFill>
                <a:latin typeface="Roboto"/>
                <a:ea typeface="Roboto"/>
                <a:cs typeface="Roboto"/>
                <a:sym typeface="Roboto"/>
              </a:rPr>
              <a:t>Marketing Coordinator</a:t>
            </a:r>
            <a:endParaRPr sz="1400">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a:solidFill>
                  <a:srgbClr val="222222"/>
                </a:solidFill>
                <a:latin typeface="Roboto"/>
                <a:ea typeface="Roboto"/>
                <a:cs typeface="Roboto"/>
                <a:sym typeface="Roboto"/>
              </a:rPr>
              <a:t>Communications</a:t>
            </a:r>
            <a:endParaRPr sz="140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a:solidFill>
                  <a:srgbClr val="222222"/>
                </a:solidFill>
                <a:latin typeface="Roboto"/>
                <a:ea typeface="Roboto"/>
                <a:cs typeface="Roboto"/>
                <a:sym typeface="Roboto"/>
              </a:rPr>
              <a:t>Research Assistant</a:t>
            </a:r>
            <a:endParaRPr sz="140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a:solidFill>
                  <a:srgbClr val="222222"/>
                </a:solidFill>
                <a:latin typeface="Roboto"/>
                <a:ea typeface="Roboto"/>
                <a:cs typeface="Roboto"/>
                <a:sym typeface="Roboto"/>
              </a:rPr>
              <a:t>Project Coordinator</a:t>
            </a:r>
            <a:endParaRPr sz="1400">
              <a:solidFill>
                <a:srgbClr val="222222"/>
              </a:solidFill>
              <a:latin typeface="Roboto"/>
              <a:ea typeface="Roboto"/>
              <a:cs typeface="Roboto"/>
              <a:sym typeface="Roboto"/>
            </a:endParaRPr>
          </a:p>
          <a:p>
            <a:pPr marL="342900" indent="-139700">
              <a:spcBef>
                <a:spcPts val="640"/>
              </a:spcBef>
              <a:buNone/>
            </a:pPr>
            <a:endParaRPr sz="1400">
              <a:latin typeface="Roboto"/>
              <a:ea typeface="Roboto"/>
              <a:cs typeface="Roboto"/>
              <a:sym typeface="Roboto"/>
            </a:endParaRPr>
          </a:p>
        </p:txBody>
      </p:sp>
      <p:sp>
        <p:nvSpPr>
          <p:cNvPr id="871" name="Google Shape;871;p119"/>
          <p:cNvSpPr txBox="1">
            <a:spLocks noGrp="1"/>
          </p:cNvSpPr>
          <p:nvPr>
            <p:ph type="body" idx="1"/>
          </p:nvPr>
        </p:nvSpPr>
        <p:spPr>
          <a:xfrm>
            <a:off x="74400" y="2090500"/>
            <a:ext cx="4956900" cy="3596400"/>
          </a:xfrm>
          <a:prstGeom prst="rect">
            <a:avLst/>
          </a:prstGeom>
          <a:noFill/>
          <a:ln>
            <a:noFill/>
          </a:ln>
        </p:spPr>
        <p:txBody>
          <a:bodyPr spcFirstLastPara="1" vert="horz" wrap="square" lIns="91425" tIns="91425" rIns="91425" bIns="91425" rtlCol="0" anchor="t" anchorCtr="0">
            <a:noAutofit/>
          </a:bodyPr>
          <a:lstStyle/>
          <a:p>
            <a:pPr marL="1828800" lvl="3" indent="-317500">
              <a:spcBef>
                <a:spcPts val="400"/>
              </a:spcBef>
              <a:buClr>
                <a:srgbClr val="222222"/>
              </a:buClr>
              <a:buSzPts val="1400"/>
              <a:buFont typeface="Roboto"/>
              <a:buChar char="●"/>
            </a:pPr>
            <a:r>
              <a:rPr lang="en-US" sz="1400" dirty="0">
                <a:solidFill>
                  <a:srgbClr val="222222"/>
                </a:solidFill>
                <a:latin typeface="Roboto"/>
                <a:ea typeface="Roboto"/>
                <a:cs typeface="Roboto"/>
                <a:sym typeface="Roboto"/>
              </a:rPr>
              <a:t>Account Coordinator (Agency)</a:t>
            </a:r>
            <a:endParaRPr sz="1400" dirty="0">
              <a:solidFill>
                <a:srgbClr val="222222"/>
              </a:solidFill>
              <a:latin typeface="Roboto"/>
              <a:ea typeface="Roboto"/>
              <a:cs typeface="Roboto"/>
              <a:sym typeface="Roboto"/>
            </a:endParaRPr>
          </a:p>
          <a:p>
            <a:pPr marL="1371600" indent="0">
              <a:lnSpc>
                <a:spcPct val="200000"/>
              </a:lnSpc>
              <a:spcBef>
                <a:spcPts val="640"/>
              </a:spcBef>
              <a:buNone/>
            </a:pPr>
            <a:r>
              <a:rPr lang="en-US" sz="1400" dirty="0">
                <a:solidFill>
                  <a:srgbClr val="222222"/>
                </a:solidFill>
                <a:latin typeface="Roboto"/>
                <a:ea typeface="Roboto"/>
                <a:cs typeface="Roboto"/>
                <a:sym typeface="Roboto"/>
              </a:rPr>
              <a:t>			</a:t>
            </a:r>
            <a:endParaRPr sz="1400" dirty="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dirty="0">
                <a:solidFill>
                  <a:srgbClr val="222222"/>
                </a:solidFill>
                <a:latin typeface="Roboto"/>
                <a:ea typeface="Roboto"/>
                <a:cs typeface="Roboto"/>
                <a:sym typeface="Roboto"/>
              </a:rPr>
              <a:t>Entry Level Customer Service </a:t>
            </a:r>
            <a:endParaRPr sz="1400" dirty="0">
              <a:solidFill>
                <a:srgbClr val="222222"/>
              </a:solidFill>
              <a:latin typeface="Roboto"/>
              <a:ea typeface="Roboto"/>
              <a:cs typeface="Roboto"/>
              <a:sym typeface="Roboto"/>
            </a:endParaRPr>
          </a:p>
          <a:p>
            <a:pPr marL="1371600" indent="457200">
              <a:lnSpc>
                <a:spcPct val="115000"/>
              </a:lnSpc>
              <a:spcBef>
                <a:spcPts val="0"/>
              </a:spcBef>
              <a:buNone/>
            </a:pPr>
            <a:r>
              <a:rPr lang="en-US" sz="1400" dirty="0">
                <a:solidFill>
                  <a:srgbClr val="222222"/>
                </a:solidFill>
                <a:latin typeface="Roboto"/>
                <a:ea typeface="Roboto"/>
                <a:cs typeface="Roboto"/>
                <a:sym typeface="Roboto"/>
              </a:rPr>
              <a:t>Branch Managers</a:t>
            </a:r>
            <a:endParaRPr sz="1400" dirty="0">
              <a:solidFill>
                <a:srgbClr val="222222"/>
              </a:solidFill>
              <a:latin typeface="Roboto"/>
              <a:ea typeface="Roboto"/>
              <a:cs typeface="Roboto"/>
              <a:sym typeface="Roboto"/>
            </a:endParaRPr>
          </a:p>
          <a:p>
            <a:pPr marL="1371600" indent="457200">
              <a:lnSpc>
                <a:spcPct val="150000"/>
              </a:lnSpc>
              <a:spcBef>
                <a:spcPts val="640"/>
              </a:spcBef>
              <a:buNone/>
            </a:pPr>
            <a:endParaRPr sz="1400" dirty="0">
              <a:solidFill>
                <a:srgbClr val="222222"/>
              </a:solidFill>
              <a:latin typeface="Roboto"/>
              <a:ea typeface="Roboto"/>
              <a:cs typeface="Roboto"/>
              <a:sym typeface="Roboto"/>
            </a:endParaRPr>
          </a:p>
          <a:p>
            <a:pPr marL="1828800" lvl="3" indent="-317500">
              <a:lnSpc>
                <a:spcPct val="115000"/>
              </a:lnSpc>
              <a:spcBef>
                <a:spcPts val="400"/>
              </a:spcBef>
              <a:buClr>
                <a:srgbClr val="222222"/>
              </a:buClr>
              <a:buSzPts val="1400"/>
              <a:buFont typeface="Roboto"/>
              <a:buChar char="●"/>
            </a:pPr>
            <a:r>
              <a:rPr lang="en-US" sz="1400" dirty="0">
                <a:solidFill>
                  <a:srgbClr val="222222"/>
                </a:solidFill>
                <a:latin typeface="Roboto"/>
                <a:ea typeface="Roboto"/>
                <a:cs typeface="Roboto"/>
                <a:sym typeface="Roboto"/>
              </a:rPr>
              <a:t>Marketing Coordinator </a:t>
            </a:r>
            <a:endParaRPr sz="1400" dirty="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dirty="0">
                <a:solidFill>
                  <a:srgbClr val="222222"/>
                </a:solidFill>
                <a:latin typeface="Roboto"/>
                <a:ea typeface="Roboto"/>
                <a:cs typeface="Roboto"/>
                <a:sym typeface="Roboto"/>
              </a:rPr>
              <a:t>Entry Level Finance 			</a:t>
            </a:r>
            <a:endParaRPr sz="1400" dirty="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dirty="0">
                <a:solidFill>
                  <a:srgbClr val="222222"/>
                </a:solidFill>
                <a:latin typeface="Roboto"/>
                <a:ea typeface="Roboto"/>
                <a:cs typeface="Roboto"/>
                <a:sym typeface="Roboto"/>
              </a:rPr>
              <a:t>Event planning</a:t>
            </a:r>
            <a:endParaRPr sz="1400" dirty="0">
              <a:solidFill>
                <a:srgbClr val="222222"/>
              </a:solidFill>
              <a:latin typeface="Roboto"/>
              <a:ea typeface="Roboto"/>
              <a:cs typeface="Roboto"/>
              <a:sym typeface="Roboto"/>
            </a:endParaRPr>
          </a:p>
          <a:p>
            <a:pPr marL="1371600" indent="0">
              <a:lnSpc>
                <a:spcPct val="115000"/>
              </a:lnSpc>
              <a:spcBef>
                <a:spcPts val="640"/>
              </a:spcBef>
              <a:buNone/>
            </a:pPr>
            <a:r>
              <a:rPr lang="en-US" sz="1400" dirty="0">
                <a:solidFill>
                  <a:srgbClr val="222222"/>
                </a:solidFill>
                <a:latin typeface="Roboto"/>
                <a:ea typeface="Roboto"/>
                <a:cs typeface="Roboto"/>
                <a:sym typeface="Roboto"/>
              </a:rPr>
              <a:t> 				</a:t>
            </a:r>
            <a:endParaRPr sz="1400" dirty="0">
              <a:solidFill>
                <a:srgbClr val="222222"/>
              </a:solidFill>
              <a:latin typeface="Roboto"/>
              <a:ea typeface="Roboto"/>
              <a:cs typeface="Roboto"/>
              <a:sym typeface="Roboto"/>
            </a:endParaRPr>
          </a:p>
          <a:p>
            <a:pPr marL="1828800" lvl="3" indent="-317500">
              <a:lnSpc>
                <a:spcPct val="115000"/>
              </a:lnSpc>
              <a:spcBef>
                <a:spcPts val="0"/>
              </a:spcBef>
              <a:buClr>
                <a:srgbClr val="222222"/>
              </a:buClr>
              <a:buSzPts val="1400"/>
              <a:buFont typeface="Roboto"/>
              <a:buChar char="●"/>
            </a:pPr>
            <a:r>
              <a:rPr lang="en-US" sz="1400" dirty="0">
                <a:solidFill>
                  <a:srgbClr val="222222"/>
                </a:solidFill>
                <a:latin typeface="Roboto"/>
                <a:ea typeface="Roboto"/>
                <a:cs typeface="Roboto"/>
                <a:sym typeface="Roboto"/>
              </a:rPr>
              <a:t>Business Development </a:t>
            </a:r>
            <a:endParaRPr sz="1400" dirty="0">
              <a:solidFill>
                <a:srgbClr val="222222"/>
              </a:solidFill>
              <a:latin typeface="Roboto"/>
              <a:ea typeface="Roboto"/>
              <a:cs typeface="Roboto"/>
              <a:sym typeface="Roboto"/>
            </a:endParaRPr>
          </a:p>
          <a:p>
            <a:pPr marL="1371600" indent="457200">
              <a:lnSpc>
                <a:spcPct val="115000"/>
              </a:lnSpc>
              <a:spcBef>
                <a:spcPts val="0"/>
              </a:spcBef>
              <a:buNone/>
            </a:pPr>
            <a:r>
              <a:rPr lang="en-US" sz="1400" dirty="0">
                <a:solidFill>
                  <a:srgbClr val="222222"/>
                </a:solidFill>
                <a:latin typeface="Roboto"/>
                <a:ea typeface="Roboto"/>
                <a:cs typeface="Roboto"/>
                <a:sym typeface="Roboto"/>
              </a:rPr>
              <a:t>Associate 				</a:t>
            </a:r>
            <a:endParaRPr sz="1400" dirty="0">
              <a:latin typeface="Roboto"/>
              <a:ea typeface="Roboto"/>
              <a:cs typeface="Roboto"/>
              <a:sym typeface="Roboto"/>
            </a:endParaRPr>
          </a:p>
        </p:txBody>
      </p:sp>
      <p:sp>
        <p:nvSpPr>
          <p:cNvPr id="872" name="Google Shape;872;p119"/>
          <p:cNvSpPr txBox="1">
            <a:spLocks noGrp="1"/>
          </p:cNvSpPr>
          <p:nvPr>
            <p:ph type="title"/>
          </p:nvPr>
        </p:nvSpPr>
        <p:spPr>
          <a:xfrm>
            <a:off x="0" y="857250"/>
            <a:ext cx="9144000" cy="873600"/>
          </a:xfrm>
          <a:prstGeom prst="rect">
            <a:avLst/>
          </a:prstGeom>
          <a:solidFill>
            <a:srgbClr val="20124D"/>
          </a:solidFill>
        </p:spPr>
        <p:txBody>
          <a:bodyPr spcFirstLastPara="1" vert="horz" wrap="square" lIns="91425" tIns="91425" rIns="91425" bIns="91425" rtlCol="0" anchor="ctr" anchorCtr="0">
            <a:noAutofit/>
          </a:bodyPr>
          <a:lstStyle/>
          <a:p>
            <a:pPr>
              <a:spcBef>
                <a:spcPts val="0"/>
              </a:spcBef>
            </a:pPr>
            <a:r>
              <a:rPr lang="en-US" sz="3600" dirty="0">
                <a:solidFill>
                  <a:srgbClr val="FFFFFF"/>
                </a:solidFill>
                <a:latin typeface="Roboto"/>
                <a:ea typeface="Roboto"/>
                <a:cs typeface="Roboto"/>
                <a:sym typeface="Roboto"/>
              </a:rPr>
              <a:t>Placements</a:t>
            </a:r>
            <a:endParaRPr sz="3600" dirty="0">
              <a:solidFill>
                <a:srgbClr val="FFFFFF"/>
              </a:solidFill>
              <a:latin typeface="Roboto"/>
              <a:ea typeface="Roboto"/>
              <a:cs typeface="Roboto"/>
              <a:sym typeface="Roboto"/>
            </a:endParaRPr>
          </a:p>
        </p:txBody>
      </p:sp>
      <p:pic>
        <p:nvPicPr>
          <p:cNvPr id="873" name="Google Shape;873;p119"/>
          <p:cNvPicPr preferRelativeResize="0"/>
          <p:nvPr/>
        </p:nvPicPr>
        <p:blipFill>
          <a:blip r:embed="rId5">
            <a:alphaModFix/>
          </a:blip>
          <a:stretch>
            <a:fillRect/>
          </a:stretch>
        </p:blipFill>
        <p:spPr>
          <a:xfrm>
            <a:off x="282726" y="2029901"/>
            <a:ext cx="1302351" cy="729885"/>
          </a:xfrm>
          <a:prstGeom prst="rect">
            <a:avLst/>
          </a:prstGeom>
          <a:noFill/>
          <a:ln>
            <a:noFill/>
          </a:ln>
        </p:spPr>
      </p:pic>
      <p:pic>
        <p:nvPicPr>
          <p:cNvPr id="874" name="Google Shape;874;p119"/>
          <p:cNvPicPr preferRelativeResize="0"/>
          <p:nvPr/>
        </p:nvPicPr>
        <p:blipFill>
          <a:blip r:embed="rId6">
            <a:alphaModFix/>
          </a:blip>
          <a:stretch>
            <a:fillRect/>
          </a:stretch>
        </p:blipFill>
        <p:spPr>
          <a:xfrm>
            <a:off x="642737" y="2949650"/>
            <a:ext cx="582348" cy="670948"/>
          </a:xfrm>
          <a:prstGeom prst="rect">
            <a:avLst/>
          </a:prstGeom>
          <a:noFill/>
          <a:ln>
            <a:noFill/>
          </a:ln>
        </p:spPr>
      </p:pic>
      <p:pic>
        <p:nvPicPr>
          <p:cNvPr id="875" name="Google Shape;875;p119"/>
          <p:cNvPicPr preferRelativeResize="0"/>
          <p:nvPr/>
        </p:nvPicPr>
        <p:blipFill>
          <a:blip r:embed="rId7">
            <a:alphaModFix/>
          </a:blip>
          <a:stretch>
            <a:fillRect/>
          </a:stretch>
        </p:blipFill>
        <p:spPr>
          <a:xfrm>
            <a:off x="86039" y="3917002"/>
            <a:ext cx="1459694" cy="729875"/>
          </a:xfrm>
          <a:prstGeom prst="rect">
            <a:avLst/>
          </a:prstGeom>
          <a:noFill/>
          <a:ln>
            <a:noFill/>
          </a:ln>
        </p:spPr>
      </p:pic>
      <p:pic>
        <p:nvPicPr>
          <p:cNvPr id="876" name="Google Shape;876;p119"/>
          <p:cNvPicPr preferRelativeResize="0"/>
          <p:nvPr/>
        </p:nvPicPr>
        <p:blipFill>
          <a:blip r:embed="rId8">
            <a:alphaModFix/>
          </a:blip>
          <a:stretch>
            <a:fillRect/>
          </a:stretch>
        </p:blipFill>
        <p:spPr>
          <a:xfrm>
            <a:off x="125375" y="4492976"/>
            <a:ext cx="1381025" cy="1381025"/>
          </a:xfrm>
          <a:prstGeom prst="rect">
            <a:avLst/>
          </a:prstGeom>
          <a:noFill/>
          <a:ln>
            <a:noFill/>
          </a:ln>
        </p:spPr>
      </p:pic>
      <p:pic>
        <p:nvPicPr>
          <p:cNvPr id="877" name="Google Shape;877;p119"/>
          <p:cNvPicPr preferRelativeResize="0"/>
          <p:nvPr/>
        </p:nvPicPr>
        <p:blipFill rotWithShape="1">
          <a:blip r:embed="rId9">
            <a:alphaModFix/>
          </a:blip>
          <a:srcRect/>
          <a:stretch/>
        </p:blipFill>
        <p:spPr>
          <a:xfrm>
            <a:off x="5102477" y="2098863"/>
            <a:ext cx="670950" cy="670950"/>
          </a:xfrm>
          <a:prstGeom prst="rect">
            <a:avLst/>
          </a:prstGeom>
          <a:noFill/>
          <a:ln>
            <a:noFill/>
          </a:ln>
        </p:spPr>
      </p:pic>
      <p:pic>
        <p:nvPicPr>
          <p:cNvPr id="878" name="Google Shape;878;p119"/>
          <p:cNvPicPr preferRelativeResize="0"/>
          <p:nvPr/>
        </p:nvPicPr>
        <p:blipFill>
          <a:blip r:embed="rId10">
            <a:alphaModFix/>
          </a:blip>
          <a:stretch>
            <a:fillRect/>
          </a:stretch>
        </p:blipFill>
        <p:spPr>
          <a:xfrm>
            <a:off x="5031301" y="4007549"/>
            <a:ext cx="813297" cy="419675"/>
          </a:xfrm>
          <a:prstGeom prst="rect">
            <a:avLst/>
          </a:prstGeom>
          <a:noFill/>
          <a:ln>
            <a:noFill/>
          </a:ln>
        </p:spPr>
      </p:pic>
      <p:pic>
        <p:nvPicPr>
          <p:cNvPr id="879" name="Google Shape;879;p119"/>
          <p:cNvPicPr preferRelativeResize="0"/>
          <p:nvPr/>
        </p:nvPicPr>
        <p:blipFill>
          <a:blip r:embed="rId11">
            <a:alphaModFix/>
          </a:blip>
          <a:stretch>
            <a:fillRect/>
          </a:stretch>
        </p:blipFill>
        <p:spPr>
          <a:xfrm>
            <a:off x="4855602" y="3065388"/>
            <a:ext cx="1164700" cy="582350"/>
          </a:xfrm>
          <a:prstGeom prst="rect">
            <a:avLst/>
          </a:prstGeom>
          <a:noFill/>
          <a:ln>
            <a:noFill/>
          </a:ln>
        </p:spPr>
      </p:pic>
      <p:pic>
        <p:nvPicPr>
          <p:cNvPr id="880" name="Google Shape;880;p119"/>
          <p:cNvPicPr preferRelativeResize="0"/>
          <p:nvPr/>
        </p:nvPicPr>
        <p:blipFill>
          <a:blip r:embed="rId12">
            <a:alphaModFix/>
          </a:blip>
          <a:stretch>
            <a:fillRect/>
          </a:stretch>
        </p:blipFill>
        <p:spPr>
          <a:xfrm>
            <a:off x="4879640" y="4787028"/>
            <a:ext cx="1116625" cy="539275"/>
          </a:xfrm>
          <a:prstGeom prst="rect">
            <a:avLst/>
          </a:prstGeom>
          <a:noFill/>
          <a:ln>
            <a:noFill/>
          </a:ln>
        </p:spPr>
      </p:pic>
    </p:spTree>
    <p:extLst>
      <p:ext uri="{BB962C8B-B14F-4D97-AF65-F5344CB8AC3E}">
        <p14:creationId xmlns:p14="http://schemas.microsoft.com/office/powerpoint/2010/main" val="291130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n Wearing Black and White Stripe Shirt Looking at White Printer Papers on the Wall">
            <a:extLst>
              <a:ext uri="{FF2B5EF4-FFF2-40B4-BE49-F238E27FC236}">
                <a16:creationId xmlns="" xmlns:a16="http://schemas.microsoft.com/office/drawing/2014/main" id="{F1284206-3E56-4703-BE0E-6C6DC5F1129F}"/>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68766" y="-1"/>
            <a:ext cx="10281532"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IS INNOVATION?</a:t>
            </a:r>
          </a:p>
        </p:txBody>
      </p:sp>
      <p:sp>
        <p:nvSpPr>
          <p:cNvPr id="4" name="Slide Number Placeholder 3"/>
          <p:cNvSpPr>
            <a:spLocks noGrp="1"/>
          </p:cNvSpPr>
          <p:nvPr>
            <p:ph type="sldNum" sz="quarter" idx="12"/>
          </p:nvPr>
        </p:nvSpPr>
        <p:spPr/>
        <p:txBody>
          <a:bodyPr/>
          <a:lstStyle/>
          <a:p>
            <a:fld id="{056DA062-4F05-430C-9DFE-ED13C882C558}" type="slidenum">
              <a:rPr lang="en-US" smtClean="0"/>
              <a:t>3</a:t>
            </a:fld>
            <a:endParaRPr lang="en-US"/>
          </a:p>
        </p:txBody>
      </p:sp>
      <p:sp>
        <p:nvSpPr>
          <p:cNvPr id="6" name="TextBox 5"/>
          <p:cNvSpPr txBox="1"/>
          <p:nvPr/>
        </p:nvSpPr>
        <p:spPr>
          <a:xfrm>
            <a:off x="1286077" y="1323586"/>
            <a:ext cx="7498080" cy="1815882"/>
          </a:xfrm>
          <a:prstGeom prst="rect">
            <a:avLst/>
          </a:prstGeom>
          <a:noFill/>
        </p:spPr>
        <p:txBody>
          <a:bodyPr wrap="square" rtlCol="0">
            <a:spAutoFit/>
          </a:bodyPr>
          <a:lstStyle/>
          <a:p>
            <a:r>
              <a:rPr lang="en-US" sz="2800" dirty="0">
                <a:solidFill>
                  <a:schemeClr val="bg1"/>
                </a:solidFill>
                <a:latin typeface="Helvetica" panose="020B0504020202030204" pitchFamily="34" charset="0"/>
              </a:rPr>
              <a:t>Doing differently</a:t>
            </a:r>
          </a:p>
          <a:p>
            <a:r>
              <a:rPr lang="en-US" sz="2800" dirty="0">
                <a:solidFill>
                  <a:schemeClr val="bg1"/>
                </a:solidFill>
                <a:latin typeface="Helvetica" panose="020B0504020202030204" pitchFamily="34" charset="0"/>
              </a:rPr>
              <a:t>New products and services</a:t>
            </a:r>
          </a:p>
          <a:p>
            <a:r>
              <a:rPr lang="en-US" sz="2800" dirty="0">
                <a:solidFill>
                  <a:schemeClr val="bg1"/>
                </a:solidFill>
                <a:latin typeface="Helvetica" panose="020B0504020202030204" pitchFamily="34" charset="0"/>
              </a:rPr>
              <a:t>New initiatives or organizations</a:t>
            </a:r>
          </a:p>
          <a:p>
            <a:r>
              <a:rPr lang="en-US" sz="2800" dirty="0">
                <a:solidFill>
                  <a:schemeClr val="bg1"/>
                </a:solidFill>
                <a:latin typeface="Helvetica" panose="020B0504020202030204" pitchFamily="34" charset="0"/>
              </a:rPr>
              <a:t>New processes</a:t>
            </a:r>
          </a:p>
        </p:txBody>
      </p:sp>
      <p:sp>
        <p:nvSpPr>
          <p:cNvPr id="7" name="TextBox 6"/>
          <p:cNvSpPr txBox="1"/>
          <p:nvPr/>
        </p:nvSpPr>
        <p:spPr>
          <a:xfrm rot="10800000" flipV="1">
            <a:off x="834906" y="3990606"/>
            <a:ext cx="7949251" cy="1261884"/>
          </a:xfrm>
          <a:prstGeom prst="rect">
            <a:avLst/>
          </a:prstGeom>
          <a:solidFill>
            <a:srgbClr val="FFFFFF">
              <a:alpha val="23137"/>
            </a:srgbClr>
          </a:solidFill>
        </p:spPr>
        <p:txBody>
          <a:bodyPr wrap="square" rtlCol="0">
            <a:spAutoFit/>
          </a:bodyPr>
          <a:lstStyle/>
          <a:p>
            <a:r>
              <a:rPr lang="en-US" sz="2800" dirty="0">
                <a:solidFill>
                  <a:schemeClr val="bg1"/>
                </a:solidFill>
                <a:latin typeface="Helvetica" panose="020B0504020202030204" pitchFamily="34" charset="0"/>
              </a:rPr>
              <a:t>“</a:t>
            </a:r>
            <a:r>
              <a:rPr lang="en-US" sz="2800" i="1" dirty="0">
                <a:solidFill>
                  <a:schemeClr val="bg1"/>
                </a:solidFill>
                <a:latin typeface="Helvetica" panose="020B0504020202030204" pitchFamily="34" charset="0"/>
              </a:rPr>
              <a:t>Creativity is thinking up new things. </a:t>
            </a:r>
          </a:p>
          <a:p>
            <a:r>
              <a:rPr lang="en-US" sz="2800" i="1" dirty="0">
                <a:solidFill>
                  <a:schemeClr val="bg1"/>
                </a:solidFill>
                <a:latin typeface="Helvetica" panose="020B0504020202030204" pitchFamily="34" charset="0"/>
              </a:rPr>
              <a:t>Innovation is doing new things</a:t>
            </a:r>
            <a:r>
              <a:rPr lang="en-US" sz="2800" dirty="0">
                <a:solidFill>
                  <a:schemeClr val="bg1"/>
                </a:solidFill>
                <a:latin typeface="Helvetica" panose="020B0504020202030204" pitchFamily="34" charset="0"/>
              </a:rPr>
              <a:t>.” </a:t>
            </a:r>
            <a:r>
              <a:rPr lang="en-US" sz="2000" dirty="0">
                <a:solidFill>
                  <a:schemeClr val="bg1"/>
                </a:solidFill>
                <a:latin typeface="Helvetica" panose="020B0504020202030204" pitchFamily="34" charset="0"/>
              </a:rPr>
              <a:t>-Theodore Levitt</a:t>
            </a:r>
          </a:p>
          <a:p>
            <a:endParaRPr lang="en-US" sz="2000" dirty="0">
              <a:latin typeface="Helvetica" panose="020B0504020202030204" pitchFamily="34" charset="0"/>
            </a:endParaRPr>
          </a:p>
        </p:txBody>
      </p:sp>
      <p:pic>
        <p:nvPicPr>
          <p:cNvPr id="8" name="Picture 7" descr="A close up of a logo&#10;&#10;Description generated with very high confidence">
            <a:extLst>
              <a:ext uri="{FF2B5EF4-FFF2-40B4-BE49-F238E27FC236}">
                <a16:creationId xmlns="" xmlns:a16="http://schemas.microsoft.com/office/drawing/2014/main" id="{9C95E549-E30B-47F3-AF69-437D5AB2B028}"/>
              </a:ext>
            </a:extLst>
          </p:cNvPr>
          <p:cNvPicPr>
            <a:picLocks noChangeAspect="1"/>
          </p:cNvPicPr>
          <p:nvPr/>
        </p:nvPicPr>
        <p:blipFill>
          <a:blip r:embed="rId3"/>
          <a:stretch>
            <a:fillRect/>
          </a:stretch>
        </p:blipFill>
        <p:spPr>
          <a:xfrm>
            <a:off x="882181" y="1406529"/>
            <a:ext cx="403896" cy="403896"/>
          </a:xfrm>
          <a:prstGeom prst="rect">
            <a:avLst/>
          </a:prstGeom>
        </p:spPr>
      </p:pic>
      <p:pic>
        <p:nvPicPr>
          <p:cNvPr id="9" name="Picture 8" descr="A close up of a logo&#10;&#10;Description generated with very high confidence">
            <a:extLst>
              <a:ext uri="{FF2B5EF4-FFF2-40B4-BE49-F238E27FC236}">
                <a16:creationId xmlns="" xmlns:a16="http://schemas.microsoft.com/office/drawing/2014/main" id="{E736068D-DD65-48E6-8698-3A75C686C6F4}"/>
              </a:ext>
            </a:extLst>
          </p:cNvPr>
          <p:cNvPicPr>
            <a:picLocks noChangeAspect="1"/>
          </p:cNvPicPr>
          <p:nvPr/>
        </p:nvPicPr>
        <p:blipFill>
          <a:blip r:embed="rId3"/>
          <a:stretch>
            <a:fillRect/>
          </a:stretch>
        </p:blipFill>
        <p:spPr>
          <a:xfrm>
            <a:off x="882181" y="1775870"/>
            <a:ext cx="403896" cy="403896"/>
          </a:xfrm>
          <a:prstGeom prst="rect">
            <a:avLst/>
          </a:prstGeom>
        </p:spPr>
      </p:pic>
      <p:pic>
        <p:nvPicPr>
          <p:cNvPr id="10" name="Picture 9" descr="A close up of a logo&#10;&#10;Description generated with very high confidence">
            <a:extLst>
              <a:ext uri="{FF2B5EF4-FFF2-40B4-BE49-F238E27FC236}">
                <a16:creationId xmlns="" xmlns:a16="http://schemas.microsoft.com/office/drawing/2014/main" id="{B589F2A1-64DE-4FF8-A794-1E8366412227}"/>
              </a:ext>
            </a:extLst>
          </p:cNvPr>
          <p:cNvPicPr>
            <a:picLocks noChangeAspect="1"/>
          </p:cNvPicPr>
          <p:nvPr/>
        </p:nvPicPr>
        <p:blipFill>
          <a:blip r:embed="rId3"/>
          <a:stretch>
            <a:fillRect/>
          </a:stretch>
        </p:blipFill>
        <p:spPr>
          <a:xfrm>
            <a:off x="882181" y="2179766"/>
            <a:ext cx="403896" cy="403896"/>
          </a:xfrm>
          <a:prstGeom prst="rect">
            <a:avLst/>
          </a:prstGeom>
        </p:spPr>
      </p:pic>
      <p:pic>
        <p:nvPicPr>
          <p:cNvPr id="11" name="Picture 10" descr="A close up of a logo&#10;&#10;Description generated with very high confidence">
            <a:extLst>
              <a:ext uri="{FF2B5EF4-FFF2-40B4-BE49-F238E27FC236}">
                <a16:creationId xmlns="" xmlns:a16="http://schemas.microsoft.com/office/drawing/2014/main" id="{1BC5CF98-64C6-472E-8E15-D735636311A0}"/>
              </a:ext>
            </a:extLst>
          </p:cNvPr>
          <p:cNvPicPr>
            <a:picLocks noChangeAspect="1"/>
          </p:cNvPicPr>
          <p:nvPr/>
        </p:nvPicPr>
        <p:blipFill>
          <a:blip r:embed="rId3"/>
          <a:stretch>
            <a:fillRect/>
          </a:stretch>
        </p:blipFill>
        <p:spPr>
          <a:xfrm>
            <a:off x="882181" y="2621207"/>
            <a:ext cx="403896" cy="403896"/>
          </a:xfrm>
          <a:prstGeom prst="rect">
            <a:avLst/>
          </a:prstGeom>
        </p:spPr>
      </p:pic>
    </p:spTree>
    <p:extLst>
      <p:ext uri="{BB962C8B-B14F-4D97-AF65-F5344CB8AC3E}">
        <p14:creationId xmlns:p14="http://schemas.microsoft.com/office/powerpoint/2010/main" val="220135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 Schools/Discipline</a:t>
            </a:r>
          </a:p>
        </p:txBody>
      </p:sp>
      <p:sp>
        <p:nvSpPr>
          <p:cNvPr id="4" name="Slide Number Placeholder 3"/>
          <p:cNvSpPr>
            <a:spLocks noGrp="1"/>
          </p:cNvSpPr>
          <p:nvPr>
            <p:ph type="sldNum" sz="quarter" idx="12"/>
          </p:nvPr>
        </p:nvSpPr>
        <p:spPr/>
        <p:txBody>
          <a:bodyPr/>
          <a:lstStyle/>
          <a:p>
            <a:fld id="{056DA062-4F05-430C-9DFE-ED13C882C558}" type="slidenum">
              <a:rPr lang="en-US" smtClean="0"/>
              <a:t>30</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6315796"/>
              </p:ext>
            </p:extLst>
          </p:nvPr>
        </p:nvGraphicFramePr>
        <p:xfrm>
          <a:off x="457200" y="1344613"/>
          <a:ext cx="8229600" cy="48371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381233" y="2743852"/>
            <a:ext cx="2381535" cy="1754326"/>
          </a:xfrm>
          <a:prstGeom prst="rect">
            <a:avLst/>
          </a:prstGeom>
          <a:noFill/>
        </p:spPr>
        <p:txBody>
          <a:bodyPr wrap="square" rtlCol="0">
            <a:spAutoFit/>
          </a:bodyPr>
          <a:lstStyle/>
          <a:p>
            <a:pPr algn="ctr"/>
            <a:r>
              <a:rPr lang="en-CA" sz="4400" dirty="0">
                <a:solidFill>
                  <a:schemeClr val="bg1"/>
                </a:solidFill>
                <a:latin typeface="Gadugi" pitchFamily="34" charset="0"/>
              </a:rPr>
              <a:t>20+ </a:t>
            </a:r>
          </a:p>
          <a:p>
            <a:pPr algn="ctr"/>
            <a:r>
              <a:rPr lang="en-CA" sz="3200" dirty="0">
                <a:solidFill>
                  <a:schemeClr val="bg1"/>
                </a:solidFill>
                <a:latin typeface="Gadugi" pitchFamily="34" charset="0"/>
              </a:rPr>
              <a:t>Universities represented</a:t>
            </a:r>
          </a:p>
        </p:txBody>
      </p:sp>
    </p:spTree>
    <p:extLst>
      <p:ext uri="{BB962C8B-B14F-4D97-AF65-F5344CB8AC3E}">
        <p14:creationId xmlns:p14="http://schemas.microsoft.com/office/powerpoint/2010/main" val="3734986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457200" y="4028304"/>
            <a:ext cx="8229600" cy="2276609"/>
          </a:xfrm>
        </p:spPr>
        <p:txBody>
          <a:bodyPr/>
          <a:lstStyle/>
          <a:p>
            <a:r>
              <a:rPr lang="en-US" dirty="0"/>
              <a:t>89% of the youth who completed the training were placed in the workplace</a:t>
            </a:r>
          </a:p>
          <a:p>
            <a:r>
              <a:rPr lang="en-US" dirty="0"/>
              <a:t>4% of them started their own business</a:t>
            </a:r>
          </a:p>
          <a:p>
            <a:r>
              <a:rPr lang="en-US" dirty="0"/>
              <a:t>Across more than 20 educational institutions measured showed  skills improvement</a:t>
            </a:r>
          </a:p>
          <a:p>
            <a:pPr marL="0" indent="0">
              <a:buNone/>
            </a:pPr>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31</a:t>
            </a:fld>
            <a:endParaRPr lang="en-US"/>
          </a:p>
        </p:txBody>
      </p:sp>
      <p:graphicFrame>
        <p:nvGraphicFramePr>
          <p:cNvPr id="5" name="Chart 4"/>
          <p:cNvGraphicFramePr/>
          <p:nvPr>
            <p:extLst>
              <p:ext uri="{D42A27DB-BD31-4B8C-83A1-F6EECF244321}">
                <p14:modId xmlns:p14="http://schemas.microsoft.com/office/powerpoint/2010/main" val="1755531573"/>
              </p:ext>
            </p:extLst>
          </p:nvPr>
        </p:nvGraphicFramePr>
        <p:xfrm>
          <a:off x="0" y="1245738"/>
          <a:ext cx="8865220" cy="2853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170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107"/>
          <p:cNvPicPr preferRelativeResize="0"/>
          <p:nvPr/>
        </p:nvPicPr>
        <p:blipFill rotWithShape="1">
          <a:blip r:embed="rId3">
            <a:alphaModFix/>
          </a:blip>
          <a:srcRect/>
          <a:stretch/>
        </p:blipFill>
        <p:spPr>
          <a:xfrm>
            <a:off x="-64200" y="1725450"/>
            <a:ext cx="9208200" cy="4275300"/>
          </a:xfrm>
          <a:prstGeom prst="rect">
            <a:avLst/>
          </a:prstGeom>
          <a:noFill/>
          <a:ln>
            <a:noFill/>
          </a:ln>
        </p:spPr>
      </p:pic>
      <p:sp>
        <p:nvSpPr>
          <p:cNvPr id="717" name="Google Shape;717;p107"/>
          <p:cNvSpPr txBox="1">
            <a:spLocks noGrp="1"/>
          </p:cNvSpPr>
          <p:nvPr>
            <p:ph type="title"/>
          </p:nvPr>
        </p:nvSpPr>
        <p:spPr>
          <a:xfrm>
            <a:off x="-64325" y="857250"/>
            <a:ext cx="9208200" cy="868200"/>
          </a:xfrm>
          <a:prstGeom prst="rect">
            <a:avLst/>
          </a:prstGeom>
          <a:solidFill>
            <a:srgbClr val="20124D"/>
          </a:solidFill>
          <a:ln>
            <a:noFill/>
          </a:ln>
        </p:spPr>
        <p:txBody>
          <a:bodyPr spcFirstLastPara="1" vert="horz" wrap="square" lIns="91425" tIns="91425" rIns="91425" bIns="91425" rtlCol="0" anchor="ctr" anchorCtr="0">
            <a:noAutofit/>
          </a:bodyPr>
          <a:lstStyle/>
          <a:p>
            <a:pPr algn="ctr"/>
            <a:r>
              <a:rPr lang="en-US" sz="3600">
                <a:solidFill>
                  <a:schemeClr val="lt1"/>
                </a:solidFill>
                <a:latin typeface="Roboto"/>
                <a:ea typeface="Roboto"/>
                <a:cs typeface="Roboto"/>
                <a:sym typeface="Roboto"/>
              </a:rPr>
              <a:t>Improvement in Self Reported Skills</a:t>
            </a:r>
            <a:endParaRPr sz="3600">
              <a:solidFill>
                <a:srgbClr val="FF0000"/>
              </a:solidFill>
              <a:latin typeface="Roboto"/>
              <a:ea typeface="Roboto"/>
              <a:cs typeface="Roboto"/>
              <a:sym typeface="Roboto"/>
            </a:endParaRPr>
          </a:p>
        </p:txBody>
      </p:sp>
      <p:pic>
        <p:nvPicPr>
          <p:cNvPr id="718" name="Google Shape;718;p107" title="Chart"/>
          <p:cNvPicPr preferRelativeResize="0"/>
          <p:nvPr/>
        </p:nvPicPr>
        <p:blipFill>
          <a:blip r:embed="rId4">
            <a:alphaModFix/>
          </a:blip>
          <a:stretch>
            <a:fillRect/>
          </a:stretch>
        </p:blipFill>
        <p:spPr>
          <a:xfrm>
            <a:off x="-12050" y="1830575"/>
            <a:ext cx="6577299" cy="4065050"/>
          </a:xfrm>
          <a:prstGeom prst="rect">
            <a:avLst/>
          </a:prstGeom>
          <a:noFill/>
          <a:ln>
            <a:noFill/>
          </a:ln>
        </p:spPr>
      </p:pic>
      <p:sp>
        <p:nvSpPr>
          <p:cNvPr id="719" name="Google Shape;719;p107"/>
          <p:cNvSpPr/>
          <p:nvPr/>
        </p:nvSpPr>
        <p:spPr>
          <a:xfrm>
            <a:off x="6374075" y="2301225"/>
            <a:ext cx="2784600" cy="2915700"/>
          </a:xfrm>
          <a:prstGeom prst="upArrow">
            <a:avLst>
              <a:gd name="adj1" fmla="val 50000"/>
              <a:gd name="adj2" fmla="val 50000"/>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lgn="ctr"/>
            <a:r>
              <a:rPr lang="en-US" sz="4000" b="1">
                <a:solidFill>
                  <a:srgbClr val="FFFFFF"/>
                </a:solidFill>
              </a:rPr>
              <a:t>15%</a:t>
            </a:r>
            <a:r>
              <a:rPr lang="en-US" sz="4000">
                <a:solidFill>
                  <a:srgbClr val="FFFFFF"/>
                </a:solidFill>
              </a:rPr>
              <a:t> </a:t>
            </a:r>
            <a:endParaRPr sz="4000">
              <a:solidFill>
                <a:srgbClr val="FFFFFF"/>
              </a:solidFill>
            </a:endParaRPr>
          </a:p>
          <a:p>
            <a:pPr algn="ctr"/>
            <a:r>
              <a:rPr lang="en-US" sz="2000">
                <a:solidFill>
                  <a:srgbClr val="FFFFFF"/>
                </a:solidFill>
              </a:rPr>
              <a:t>Increase </a:t>
            </a:r>
            <a:endParaRPr sz="2000">
              <a:solidFill>
                <a:srgbClr val="FFFFFF"/>
              </a:solidFill>
            </a:endParaRPr>
          </a:p>
          <a:p>
            <a:pPr algn="ctr"/>
            <a:r>
              <a:rPr lang="en-US" sz="2000">
                <a:solidFill>
                  <a:srgbClr val="FFFFFF"/>
                </a:solidFill>
              </a:rPr>
              <a:t>in </a:t>
            </a:r>
            <a:endParaRPr sz="2000">
              <a:solidFill>
                <a:srgbClr val="FFFFFF"/>
              </a:solidFill>
            </a:endParaRPr>
          </a:p>
          <a:p>
            <a:pPr algn="ctr"/>
            <a:r>
              <a:rPr lang="en-US" sz="2000" b="1">
                <a:solidFill>
                  <a:srgbClr val="FFFFFF"/>
                </a:solidFill>
              </a:rPr>
              <a:t>Technical Skills</a:t>
            </a:r>
            <a:endParaRPr sz="2000">
              <a:solidFill>
                <a:srgbClr val="FFFFFF"/>
              </a:solidFill>
            </a:endParaRPr>
          </a:p>
        </p:txBody>
      </p:sp>
    </p:spTree>
    <p:extLst>
      <p:ext uri="{BB962C8B-B14F-4D97-AF65-F5344CB8AC3E}">
        <p14:creationId xmlns:p14="http://schemas.microsoft.com/office/powerpoint/2010/main" val="2207591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Feedback</a:t>
            </a:r>
          </a:p>
        </p:txBody>
      </p:sp>
      <p:sp>
        <p:nvSpPr>
          <p:cNvPr id="3" name="Content Placeholder 2"/>
          <p:cNvSpPr>
            <a:spLocks noGrp="1"/>
          </p:cNvSpPr>
          <p:nvPr>
            <p:ph idx="1"/>
          </p:nvPr>
        </p:nvSpPr>
        <p:spPr/>
        <p:txBody>
          <a:bodyPr/>
          <a:lstStyle/>
          <a:p>
            <a:r>
              <a:rPr lang="en-US" dirty="0"/>
              <a:t>“I liked all the suggestions. I actually do get nervous with public speaking, and I find examples and pointers like this very helpful.”</a:t>
            </a:r>
          </a:p>
          <a:p>
            <a:r>
              <a:rPr lang="en-US" dirty="0"/>
              <a:t>“The Excel instructor and Teaching Assistants ensured that everyone is on track and on the same page and I also learned something new from this session (pivot tables) which will be very helpful in the future. Thank you!”</a:t>
            </a:r>
          </a:p>
          <a:p>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33</a:t>
            </a:fld>
            <a:endParaRPr lang="en-US"/>
          </a:p>
        </p:txBody>
      </p:sp>
    </p:spTree>
    <p:extLst>
      <p:ext uri="{BB962C8B-B14F-4D97-AF65-F5344CB8AC3E}">
        <p14:creationId xmlns:p14="http://schemas.microsoft.com/office/powerpoint/2010/main" val="148085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Employer Feedback</a:t>
            </a:r>
          </a:p>
        </p:txBody>
      </p:sp>
      <p:sp>
        <p:nvSpPr>
          <p:cNvPr id="3" name="Content Placeholder 2"/>
          <p:cNvSpPr>
            <a:spLocks noGrp="1"/>
          </p:cNvSpPr>
          <p:nvPr>
            <p:ph idx="1"/>
          </p:nvPr>
        </p:nvSpPr>
        <p:spPr/>
        <p:txBody>
          <a:bodyPr/>
          <a:lstStyle/>
          <a:p>
            <a:pPr marL="406400" lvl="1"/>
            <a:r>
              <a:rPr lang="en-CA" sz="2400" dirty="0"/>
              <a:t>“</a:t>
            </a:r>
            <a:r>
              <a:rPr lang="en-US" sz="2400" dirty="0"/>
              <a:t>The </a:t>
            </a:r>
            <a:r>
              <a:rPr lang="en-US" sz="2400" dirty="0" err="1"/>
              <a:t>ADaPT</a:t>
            </a:r>
            <a:r>
              <a:rPr lang="en-US" sz="2400" dirty="0"/>
              <a:t> Program is a great opportunity for our students to gain insight and knowledge into different areas outside their current skill sets. The program helps them bridge the gap between university and work experience to further diversify their capabilities. The skills that students gain enable them to apply their knowledge in everyday practical solutions, which broadens their approach to work at RBC.”</a:t>
            </a:r>
            <a:endParaRPr lang="en-CA" sz="2400" dirty="0"/>
          </a:p>
          <a:p>
            <a:pPr marL="406400" lvl="1"/>
            <a:endParaRPr lang="en-CA" sz="1800" dirty="0"/>
          </a:p>
          <a:p>
            <a:pPr marL="406400" lvl="1"/>
            <a:r>
              <a:rPr lang="en-CA" sz="2400" dirty="0"/>
              <a:t>“</a:t>
            </a:r>
            <a:r>
              <a:rPr lang="en-US" sz="2400" dirty="0"/>
              <a:t>[the students] brought an innovative and new perspective to the roles. The program is well organized and students are an asset to our teams.”</a:t>
            </a:r>
          </a:p>
          <a:p>
            <a:pPr marL="406400" lvl="1"/>
            <a:endParaRPr lang="en-US" sz="2400" dirty="0">
              <a:latin typeface="Gadugi" pitchFamily="34" charset="0"/>
            </a:endParaRPr>
          </a:p>
          <a:p>
            <a:endParaRPr lang="en-US" dirty="0"/>
          </a:p>
        </p:txBody>
      </p:sp>
      <p:sp>
        <p:nvSpPr>
          <p:cNvPr id="4" name="Slide Number Placeholder 3"/>
          <p:cNvSpPr>
            <a:spLocks noGrp="1"/>
          </p:cNvSpPr>
          <p:nvPr>
            <p:ph type="sldNum" sz="quarter" idx="12"/>
          </p:nvPr>
        </p:nvSpPr>
        <p:spPr/>
        <p:txBody>
          <a:bodyPr/>
          <a:lstStyle/>
          <a:p>
            <a:fld id="{056DA062-4F05-430C-9DFE-ED13C882C558}" type="slidenum">
              <a:rPr lang="en-US" smtClean="0"/>
              <a:t>34</a:t>
            </a:fld>
            <a:endParaRPr lang="en-US"/>
          </a:p>
        </p:txBody>
      </p:sp>
    </p:spTree>
    <p:extLst>
      <p:ext uri="{BB962C8B-B14F-4D97-AF65-F5344CB8AC3E}">
        <p14:creationId xmlns:p14="http://schemas.microsoft.com/office/powerpoint/2010/main" val="1261143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105"/>
          <p:cNvPicPr preferRelativeResize="0"/>
          <p:nvPr/>
        </p:nvPicPr>
        <p:blipFill rotWithShape="1">
          <a:blip r:embed="rId3">
            <a:alphaModFix amt="71000"/>
          </a:blip>
          <a:srcRect/>
          <a:stretch/>
        </p:blipFill>
        <p:spPr>
          <a:xfrm>
            <a:off x="-56300" y="1753100"/>
            <a:ext cx="9241800" cy="4247650"/>
          </a:xfrm>
          <a:prstGeom prst="rect">
            <a:avLst/>
          </a:prstGeom>
          <a:noFill/>
          <a:ln>
            <a:noFill/>
          </a:ln>
        </p:spPr>
      </p:pic>
      <p:sp>
        <p:nvSpPr>
          <p:cNvPr id="701" name="Google Shape;701;p105"/>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rtlCol="0" anchor="t" anchorCtr="0">
            <a:noAutofit/>
          </a:bodyPr>
          <a:lstStyle/>
          <a:p>
            <a:pPr>
              <a:buClr>
                <a:srgbClr val="20124D"/>
              </a:buClr>
              <a:buFont typeface="Roboto"/>
              <a:buChar char="●"/>
            </a:pPr>
            <a:r>
              <a:rPr lang="en-US" sz="2000" dirty="0">
                <a:solidFill>
                  <a:srgbClr val="20124D"/>
                </a:solidFill>
                <a:latin typeface="Roboto"/>
                <a:ea typeface="Roboto"/>
                <a:cs typeface="Roboto"/>
                <a:sym typeface="Roboto"/>
              </a:rPr>
              <a:t>Five total cohorts delivered to date:  Summer 2016, Fall 2016, Winter 2017, Winter 2018, Summer 2018. **Fall 2018 in planning stages. </a:t>
            </a:r>
            <a:endParaRPr sz="2000" dirty="0">
              <a:solidFill>
                <a:srgbClr val="20124D"/>
              </a:solidFill>
              <a:latin typeface="Roboto"/>
              <a:ea typeface="Roboto"/>
              <a:cs typeface="Roboto"/>
              <a:sym typeface="Roboto"/>
            </a:endParaRPr>
          </a:p>
          <a:p>
            <a:pPr>
              <a:buClr>
                <a:srgbClr val="20124D"/>
              </a:buClr>
              <a:buFont typeface="Roboto"/>
              <a:buChar char="●"/>
            </a:pPr>
            <a:r>
              <a:rPr lang="en-US" sz="2000" dirty="0">
                <a:solidFill>
                  <a:srgbClr val="20124D"/>
                </a:solidFill>
                <a:latin typeface="Roboto"/>
                <a:ea typeface="Roboto"/>
                <a:cs typeface="Roboto"/>
                <a:sym typeface="Roboto"/>
              </a:rPr>
              <a:t>136 total participants. 66 are working with RBC full time, 25 are working full time elsewhere, 45 have not reached graduation. Of the 91 participants who have reached graduation, 73% joined RBC.</a:t>
            </a:r>
            <a:endParaRPr sz="2000" dirty="0">
              <a:solidFill>
                <a:srgbClr val="20124D"/>
              </a:solidFill>
              <a:latin typeface="Roboto"/>
              <a:ea typeface="Roboto"/>
              <a:cs typeface="Roboto"/>
              <a:sym typeface="Roboto"/>
            </a:endParaRPr>
          </a:p>
          <a:p>
            <a:pPr>
              <a:buClr>
                <a:srgbClr val="20124D"/>
              </a:buClr>
              <a:buFont typeface="Roboto"/>
              <a:buChar char="●"/>
            </a:pPr>
            <a:r>
              <a:rPr lang="en-US" sz="2000" dirty="0">
                <a:solidFill>
                  <a:srgbClr val="20124D"/>
                </a:solidFill>
                <a:latin typeface="Roboto"/>
                <a:ea typeface="Roboto"/>
                <a:cs typeface="Roboto"/>
                <a:sym typeface="Roboto"/>
              </a:rPr>
              <a:t>78 participants (57%) are university undergraduates, 32 (24%) are Masters students, 26 (19%) are College students.</a:t>
            </a:r>
            <a:endParaRPr sz="2000" dirty="0">
              <a:solidFill>
                <a:srgbClr val="20124D"/>
              </a:solidFill>
              <a:latin typeface="Roboto"/>
              <a:ea typeface="Roboto"/>
              <a:cs typeface="Roboto"/>
              <a:sym typeface="Roboto"/>
            </a:endParaRPr>
          </a:p>
          <a:p>
            <a:pPr>
              <a:buClr>
                <a:srgbClr val="20124D"/>
              </a:buClr>
              <a:buFont typeface="Roboto"/>
              <a:buChar char="●"/>
            </a:pPr>
            <a:r>
              <a:rPr lang="en-US" sz="2000" dirty="0">
                <a:solidFill>
                  <a:srgbClr val="20124D"/>
                </a:solidFill>
                <a:latin typeface="Roboto"/>
                <a:ea typeface="Roboto"/>
                <a:cs typeface="Roboto"/>
                <a:sym typeface="Roboto"/>
              </a:rPr>
              <a:t>61 participants (45%) study business, 43 participants (32%) student engineering/I.T., 13 participants (10%) study science/math, 19 (13%)participants study other subjects.  </a:t>
            </a:r>
            <a:endParaRPr sz="2000" dirty="0">
              <a:solidFill>
                <a:srgbClr val="20124D"/>
              </a:solidFill>
              <a:latin typeface="Roboto"/>
              <a:ea typeface="Roboto"/>
              <a:cs typeface="Roboto"/>
              <a:sym typeface="Roboto"/>
            </a:endParaRPr>
          </a:p>
          <a:p>
            <a:pPr>
              <a:buClr>
                <a:srgbClr val="20124D"/>
              </a:buClr>
              <a:buFont typeface="Roboto"/>
              <a:buChar char="●"/>
            </a:pPr>
            <a:r>
              <a:rPr lang="en-US" sz="2000" dirty="0">
                <a:solidFill>
                  <a:srgbClr val="20124D"/>
                </a:solidFill>
                <a:latin typeface="Roboto"/>
                <a:ea typeface="Roboto"/>
                <a:cs typeface="Roboto"/>
                <a:sym typeface="Roboto"/>
              </a:rPr>
              <a:t>Top schools by participants:</a:t>
            </a:r>
            <a:endParaRPr sz="2000" dirty="0">
              <a:solidFill>
                <a:srgbClr val="20124D"/>
              </a:solidFill>
              <a:latin typeface="Roboto"/>
              <a:ea typeface="Roboto"/>
              <a:cs typeface="Roboto"/>
              <a:sym typeface="Roboto"/>
            </a:endParaRPr>
          </a:p>
          <a:p>
            <a:pPr indent="-228600">
              <a:buNone/>
            </a:pPr>
            <a:endParaRPr sz="1400" dirty="0">
              <a:solidFill>
                <a:srgbClr val="20124D"/>
              </a:solidFill>
              <a:latin typeface="Roboto"/>
              <a:ea typeface="Roboto"/>
              <a:cs typeface="Roboto"/>
              <a:sym typeface="Roboto"/>
            </a:endParaRPr>
          </a:p>
          <a:p>
            <a:pPr indent="-228600">
              <a:buNone/>
            </a:pPr>
            <a:endParaRPr sz="1400" dirty="0">
              <a:solidFill>
                <a:srgbClr val="20124D"/>
              </a:solidFill>
              <a:latin typeface="Roboto"/>
              <a:ea typeface="Roboto"/>
              <a:cs typeface="Roboto"/>
              <a:sym typeface="Roboto"/>
            </a:endParaRPr>
          </a:p>
        </p:txBody>
      </p:sp>
      <p:graphicFrame>
        <p:nvGraphicFramePr>
          <p:cNvPr id="702" name="Google Shape;702;p105"/>
          <p:cNvGraphicFramePr/>
          <p:nvPr/>
        </p:nvGraphicFramePr>
        <p:xfrm>
          <a:off x="81024" y="6000749"/>
          <a:ext cx="9111900" cy="857250"/>
        </p:xfrm>
        <a:graphic>
          <a:graphicData uri="http://schemas.openxmlformats.org/drawingml/2006/table">
            <a:tbl>
              <a:tblPr firstRow="1" bandRow="1">
                <a:noFill/>
              </a:tblPr>
              <a:tblGrid>
                <a:gridCol w="2372817"/>
                <a:gridCol w="2216401"/>
                <a:gridCol w="2276311"/>
                <a:gridCol w="2246371"/>
              </a:tblGrid>
              <a:tr h="428625">
                <a:tc>
                  <a:txBody>
                    <a:bodyPr/>
                    <a:lstStyle/>
                    <a:p>
                      <a:endParaRPr lang="en-US" dirty="0"/>
                    </a:p>
                  </a:txBody>
                  <a:tcPr marL="91450" marR="91450" marT="45725" marB="45725">
                    <a:solidFill>
                      <a:srgbClr val="20124D"/>
                    </a:solidFill>
                  </a:tcPr>
                </a:tc>
                <a:tc>
                  <a:txBody>
                    <a:bodyPr/>
                    <a:lstStyle/>
                    <a:p>
                      <a:endParaRPr lang="en-US"/>
                    </a:p>
                  </a:txBody>
                  <a:tcPr marL="91450" marR="91450" marT="45725" marB="45725">
                    <a:solidFill>
                      <a:srgbClr val="20124D"/>
                    </a:solidFill>
                  </a:tcPr>
                </a:tc>
                <a:tc>
                  <a:txBody>
                    <a:bodyPr/>
                    <a:lstStyle/>
                    <a:p>
                      <a:endParaRPr lang="en-US"/>
                    </a:p>
                  </a:txBody>
                  <a:tcPr marL="91450" marR="91450" marT="45725" marB="45725">
                    <a:solidFill>
                      <a:srgbClr val="20124D"/>
                    </a:solidFill>
                  </a:tcPr>
                </a:tc>
                <a:tc>
                  <a:txBody>
                    <a:bodyPr/>
                    <a:lstStyle/>
                    <a:p>
                      <a:endParaRPr lang="en-US"/>
                    </a:p>
                  </a:txBody>
                  <a:tcPr marL="91450" marR="91450" marT="45725" marB="45725">
                    <a:solidFill>
                      <a:srgbClr val="20124D"/>
                    </a:solidFill>
                  </a:tcPr>
                </a:tc>
              </a:tr>
              <a:tr h="428625">
                <a:tc>
                  <a:txBody>
                    <a:bodyPr/>
                    <a:lstStyle/>
                    <a:p>
                      <a:endParaRPr lang="en-US"/>
                    </a:p>
                  </a:txBody>
                  <a:tcPr marL="91450" marR="91450" marT="45725" marB="45725">
                    <a:solidFill>
                      <a:srgbClr val="20124D"/>
                    </a:solidFill>
                  </a:tcPr>
                </a:tc>
                <a:tc>
                  <a:txBody>
                    <a:bodyPr/>
                    <a:lstStyle/>
                    <a:p>
                      <a:endParaRPr lang="en-US"/>
                    </a:p>
                  </a:txBody>
                  <a:tcPr marL="91450" marR="91450" marT="45725" marB="45725">
                    <a:solidFill>
                      <a:srgbClr val="20124D"/>
                    </a:solidFill>
                  </a:tcPr>
                </a:tc>
                <a:tc>
                  <a:txBody>
                    <a:bodyPr/>
                    <a:lstStyle/>
                    <a:p>
                      <a:endParaRPr lang="en-US"/>
                    </a:p>
                  </a:txBody>
                  <a:tcPr marL="91450" marR="91450" marT="45725" marB="45725">
                    <a:solidFill>
                      <a:srgbClr val="20124D"/>
                    </a:solidFill>
                  </a:tcPr>
                </a:tc>
                <a:tc>
                  <a:txBody>
                    <a:bodyPr/>
                    <a:lstStyle/>
                    <a:p>
                      <a:endParaRPr lang="en-US" dirty="0"/>
                    </a:p>
                  </a:txBody>
                  <a:tcPr marL="91450" marR="91450" marT="45725" marB="45725">
                    <a:solidFill>
                      <a:srgbClr val="20124D"/>
                    </a:solidFill>
                  </a:tcPr>
                </a:tc>
              </a:tr>
            </a:tbl>
          </a:graphicData>
        </a:graphic>
      </p:graphicFrame>
      <p:sp>
        <p:nvSpPr>
          <p:cNvPr id="703" name="Google Shape;703;p105"/>
          <p:cNvSpPr txBox="1">
            <a:spLocks noGrp="1"/>
          </p:cNvSpPr>
          <p:nvPr>
            <p:ph type="title"/>
          </p:nvPr>
        </p:nvSpPr>
        <p:spPr>
          <a:xfrm>
            <a:off x="-48875" y="857250"/>
            <a:ext cx="9241800" cy="873600"/>
          </a:xfrm>
          <a:prstGeom prst="rect">
            <a:avLst/>
          </a:prstGeom>
          <a:solidFill>
            <a:srgbClr val="20124D"/>
          </a:solidFill>
          <a:ln>
            <a:noFill/>
          </a:ln>
        </p:spPr>
        <p:txBody>
          <a:bodyPr spcFirstLastPara="1" vert="horz" wrap="square" lIns="91425" tIns="91425" rIns="91425" bIns="91425" rtlCol="0" anchor="ctr" anchorCtr="0">
            <a:noAutofit/>
          </a:bodyPr>
          <a:lstStyle/>
          <a:p>
            <a:pPr algn="ctr">
              <a:buSzPts val="1100"/>
            </a:pPr>
            <a:r>
              <a:rPr lang="en-US" sz="3600" dirty="0" smtClean="0">
                <a:solidFill>
                  <a:schemeClr val="lt1"/>
                </a:solidFill>
                <a:latin typeface="Roboto"/>
                <a:ea typeface="Roboto"/>
                <a:cs typeface="Roboto"/>
                <a:sym typeface="Roboto"/>
              </a:rPr>
              <a:t>RBC Partnership: </a:t>
            </a:r>
            <a:r>
              <a:rPr lang="en-US" sz="3600" dirty="0">
                <a:solidFill>
                  <a:schemeClr val="lt1"/>
                </a:solidFill>
                <a:latin typeface="Roboto"/>
                <a:ea typeface="Roboto"/>
                <a:cs typeface="Roboto"/>
                <a:sym typeface="Roboto"/>
              </a:rPr>
              <a:t>Results</a:t>
            </a:r>
            <a:endParaRPr sz="36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1586746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tion, blur, bulb">
            <a:extLst>
              <a:ext uri="{FF2B5EF4-FFF2-40B4-BE49-F238E27FC236}">
                <a16:creationId xmlns="" xmlns:a16="http://schemas.microsoft.com/office/drawing/2014/main" id="{3AC1E836-0177-4380-AB2C-5B1B79536B78}"/>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brightnessContrast bright="77000" contrast="-40000"/>
                    </a14:imgEffect>
                  </a14:imgLayer>
                </a14:imgProps>
              </a:ext>
              <a:ext uri="{28A0092B-C50C-407E-A947-70E740481C1C}">
                <a14:useLocalDpi xmlns:a14="http://schemas.microsoft.com/office/drawing/2010/main" val="0"/>
              </a:ext>
            </a:extLst>
          </a:blip>
          <a:srcRect/>
          <a:stretch>
            <a:fillRect/>
          </a:stretch>
        </p:blipFill>
        <p:spPr bwMode="auto">
          <a:xfrm>
            <a:off x="-568765" y="1"/>
            <a:ext cx="1028153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idx="1"/>
          </p:nvPr>
        </p:nvSpPr>
        <p:spPr/>
        <p:txBody>
          <a:bodyPr/>
          <a:lstStyle/>
          <a:p>
            <a:pPr>
              <a:lnSpc>
                <a:spcPts val="3300"/>
              </a:lnSpc>
              <a:buClr>
                <a:schemeClr val="bg1"/>
              </a:buClr>
            </a:pPr>
            <a:r>
              <a:rPr lang="en-US" b="1" dirty="0">
                <a:solidFill>
                  <a:srgbClr val="FFC000"/>
                </a:solidFill>
              </a:rPr>
              <a:t>Bridging the skills gap </a:t>
            </a:r>
            <a:r>
              <a:rPr lang="en-US" dirty="0"/>
              <a:t>requires new approaches</a:t>
            </a:r>
          </a:p>
          <a:p>
            <a:pPr>
              <a:lnSpc>
                <a:spcPts val="3300"/>
              </a:lnSpc>
              <a:buClr>
                <a:schemeClr val="bg1"/>
              </a:buClr>
            </a:pPr>
            <a:r>
              <a:rPr lang="en-US" b="1" dirty="0">
                <a:solidFill>
                  <a:srgbClr val="FFC000"/>
                </a:solidFill>
              </a:rPr>
              <a:t>Speed </a:t>
            </a:r>
            <a:r>
              <a:rPr lang="en-US" dirty="0"/>
              <a:t>is the new currency of business</a:t>
            </a:r>
          </a:p>
          <a:p>
            <a:pPr>
              <a:lnSpc>
                <a:spcPts val="3300"/>
              </a:lnSpc>
              <a:buClr>
                <a:schemeClr val="bg1"/>
              </a:buClr>
            </a:pPr>
            <a:r>
              <a:rPr lang="en-US" b="1" dirty="0">
                <a:solidFill>
                  <a:srgbClr val="FFC000"/>
                </a:solidFill>
              </a:rPr>
              <a:t>Innovation in PSE: </a:t>
            </a:r>
            <a:r>
              <a:rPr lang="en-US" dirty="0"/>
              <a:t>rethink structures, policies and processes to provide more flexibility</a:t>
            </a:r>
          </a:p>
          <a:p>
            <a:pPr>
              <a:lnSpc>
                <a:spcPts val="3300"/>
              </a:lnSpc>
              <a:buClr>
                <a:schemeClr val="bg1"/>
              </a:buClr>
            </a:pPr>
            <a:r>
              <a:rPr lang="en-US" b="1" dirty="0">
                <a:solidFill>
                  <a:srgbClr val="FFC000"/>
                </a:solidFill>
              </a:rPr>
              <a:t>We need better, accessible real time LMI </a:t>
            </a:r>
            <a:endParaRPr lang="en-US" dirty="0"/>
          </a:p>
          <a:p>
            <a:pPr>
              <a:lnSpc>
                <a:spcPts val="3300"/>
              </a:lnSpc>
              <a:buClr>
                <a:schemeClr val="bg1"/>
              </a:buClr>
            </a:pPr>
            <a:r>
              <a:rPr lang="en-US" b="1" dirty="0">
                <a:solidFill>
                  <a:srgbClr val="FFC000"/>
                </a:solidFill>
              </a:rPr>
              <a:t>Leverage technology</a:t>
            </a:r>
          </a:p>
          <a:p>
            <a:pPr>
              <a:lnSpc>
                <a:spcPts val="3300"/>
              </a:lnSpc>
              <a:buClr>
                <a:schemeClr val="bg1"/>
              </a:buClr>
            </a:pPr>
            <a:r>
              <a:rPr lang="en-US" b="1" dirty="0">
                <a:solidFill>
                  <a:srgbClr val="FFC000"/>
                </a:solidFill>
              </a:rPr>
              <a:t>Assess and evaluate</a:t>
            </a:r>
          </a:p>
          <a:p>
            <a:pPr>
              <a:lnSpc>
                <a:spcPts val="3300"/>
              </a:lnSpc>
              <a:buClr>
                <a:schemeClr val="bg1"/>
              </a:buClr>
            </a:pPr>
            <a:r>
              <a:rPr lang="en-US" b="1" dirty="0">
                <a:solidFill>
                  <a:srgbClr val="FFC000"/>
                </a:solidFill>
              </a:rPr>
              <a:t>Learn</a:t>
            </a:r>
            <a:r>
              <a:rPr lang="en-US" dirty="0"/>
              <a:t> from successes and failures: Iterate</a:t>
            </a:r>
          </a:p>
          <a:p>
            <a:pPr>
              <a:lnSpc>
                <a:spcPts val="3300"/>
              </a:lnSpc>
              <a:buClr>
                <a:schemeClr val="bg1"/>
              </a:buClr>
            </a:pPr>
            <a:r>
              <a:rPr lang="en-US" b="1" dirty="0">
                <a:solidFill>
                  <a:srgbClr val="FFC000"/>
                </a:solidFill>
              </a:rPr>
              <a:t>Pivot</a:t>
            </a:r>
            <a:r>
              <a:rPr lang="en-US" dirty="0"/>
              <a:t>. Make it up as you go along</a:t>
            </a:r>
          </a:p>
        </p:txBody>
      </p:sp>
      <p:sp>
        <p:nvSpPr>
          <p:cNvPr id="4" name="Slide Number Placeholder 3"/>
          <p:cNvSpPr>
            <a:spLocks noGrp="1"/>
          </p:cNvSpPr>
          <p:nvPr>
            <p:ph type="sldNum" sz="quarter" idx="12"/>
          </p:nvPr>
        </p:nvSpPr>
        <p:spPr/>
        <p:txBody>
          <a:bodyPr/>
          <a:lstStyle/>
          <a:p>
            <a:fld id="{056DA062-4F05-430C-9DFE-ED13C882C558}" type="slidenum">
              <a:rPr lang="en-US" smtClean="0"/>
              <a:t>36</a:t>
            </a:fld>
            <a:endParaRPr lang="en-US"/>
          </a:p>
        </p:txBody>
      </p:sp>
    </p:spTree>
    <p:extLst>
      <p:ext uri="{BB962C8B-B14F-4D97-AF65-F5344CB8AC3E}">
        <p14:creationId xmlns:p14="http://schemas.microsoft.com/office/powerpoint/2010/main" val="30322381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End </a:t>
            </a:r>
            <a:r>
              <a:rPr lang="en-US" dirty="0">
                <a:latin typeface="+mn-lt"/>
              </a:rPr>
              <a:t>500 years of cultural warfare</a:t>
            </a:r>
          </a:p>
        </p:txBody>
      </p:sp>
      <p:sp>
        <p:nvSpPr>
          <p:cNvPr id="4" name="Slide Number Placeholder 3"/>
          <p:cNvSpPr>
            <a:spLocks noGrp="1"/>
          </p:cNvSpPr>
          <p:nvPr>
            <p:ph type="sldNum" sz="quarter" idx="12"/>
          </p:nvPr>
        </p:nvSpPr>
        <p:spPr/>
        <p:txBody>
          <a:bodyPr/>
          <a:lstStyle/>
          <a:p>
            <a:fld id="{056DA062-4F05-430C-9DFE-ED13C882C558}" type="slidenum">
              <a:rPr lang="en-US" smtClean="0"/>
              <a:t>37</a:t>
            </a:fld>
            <a:endParaRPr lang="en-US"/>
          </a:p>
        </p:txBody>
      </p:sp>
      <p:grpSp>
        <p:nvGrpSpPr>
          <p:cNvPr id="11" name="Group 10"/>
          <p:cNvGrpSpPr/>
          <p:nvPr/>
        </p:nvGrpSpPr>
        <p:grpSpPr>
          <a:xfrm>
            <a:off x="630973" y="1460008"/>
            <a:ext cx="8055827" cy="4788282"/>
            <a:chOff x="307123" y="1156357"/>
            <a:chExt cx="8566686" cy="5091933"/>
          </a:xfrm>
        </p:grpSpPr>
        <p:pic>
          <p:nvPicPr>
            <p:cNvPr id="5" name="Content Placeholder 4" descr="Town and Gown"/>
            <p:cNvPicPr>
              <a:picLocks/>
            </p:cNvPicPr>
            <p:nvPr/>
          </p:nvPicPr>
          <p:blipFill rotWithShape="1">
            <a:blip r:embed="rId2" cstate="email">
              <a:extLst>
                <a:ext uri="{28A0092B-C50C-407E-A947-70E740481C1C}">
                  <a14:useLocalDpi xmlns:a14="http://schemas.microsoft.com/office/drawing/2010/main" val="0"/>
                </a:ext>
              </a:extLst>
            </a:blip>
            <a:srcRect/>
            <a:stretch/>
          </p:blipFill>
          <p:spPr>
            <a:xfrm>
              <a:off x="342900" y="1835040"/>
              <a:ext cx="8229600" cy="4413250"/>
            </a:xfrm>
            <a:prstGeom prst="rect">
              <a:avLst/>
            </a:prstGeom>
          </p:spPr>
        </p:pic>
        <p:sp>
          <p:nvSpPr>
            <p:cNvPr id="6" name="TextBox 6"/>
            <p:cNvSpPr txBox="1">
              <a:spLocks noChangeArrowheads="1"/>
            </p:cNvSpPr>
            <p:nvPr/>
          </p:nvSpPr>
          <p:spPr bwMode="auto">
            <a:xfrm>
              <a:off x="307123" y="1156357"/>
              <a:ext cx="2819400" cy="42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dirty="0">
                  <a:solidFill>
                    <a:schemeClr val="bg1"/>
                  </a:solidFill>
                  <a:latin typeface="+mn-lt"/>
                </a:rPr>
                <a:t>KNOWLEDGE</a:t>
              </a:r>
            </a:p>
          </p:txBody>
        </p:sp>
        <p:sp>
          <p:nvSpPr>
            <p:cNvPr id="7" name="TextBox 7"/>
            <p:cNvSpPr txBox="1">
              <a:spLocks noChangeArrowheads="1"/>
            </p:cNvSpPr>
            <p:nvPr/>
          </p:nvSpPr>
          <p:spPr bwMode="auto">
            <a:xfrm>
              <a:off x="6587810" y="1156358"/>
              <a:ext cx="2285999" cy="42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a:solidFill>
                    <a:schemeClr val="bg1"/>
                  </a:solidFill>
                  <a:latin typeface="+mn-lt"/>
                </a:rPr>
                <a:t>THE ECONOMY</a:t>
              </a:r>
            </a:p>
          </p:txBody>
        </p:sp>
        <p:sp>
          <p:nvSpPr>
            <p:cNvPr id="8" name="TextBox 8"/>
            <p:cNvSpPr txBox="1">
              <a:spLocks noChangeArrowheads="1"/>
            </p:cNvSpPr>
            <p:nvPr/>
          </p:nvSpPr>
          <p:spPr bwMode="auto">
            <a:xfrm>
              <a:off x="3723700" y="1156358"/>
              <a:ext cx="1534099" cy="42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a:solidFill>
                    <a:schemeClr val="bg1"/>
                  </a:solidFill>
                  <a:latin typeface="+mn-lt"/>
                </a:rPr>
                <a:t>VERSUS</a:t>
              </a:r>
            </a:p>
          </p:txBody>
        </p:sp>
        <p:sp>
          <p:nvSpPr>
            <p:cNvPr id="9" name="Oval Callout 8"/>
            <p:cNvSpPr/>
            <p:nvPr/>
          </p:nvSpPr>
          <p:spPr>
            <a:xfrm>
              <a:off x="1212275" y="1526668"/>
              <a:ext cx="3111637" cy="2187870"/>
            </a:xfrm>
            <a:prstGeom prst="wedgeEllipseCallou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“Corporatization of the university”</a:t>
              </a:r>
            </a:p>
            <a:p>
              <a:pPr algn="ctr"/>
              <a:r>
                <a:rPr lang="en-US" dirty="0"/>
                <a:t>“Preserve Academic Freedom”</a:t>
              </a:r>
            </a:p>
          </p:txBody>
        </p:sp>
        <p:sp>
          <p:nvSpPr>
            <p:cNvPr id="10" name="Oval Callout 9"/>
            <p:cNvSpPr/>
            <p:nvPr/>
          </p:nvSpPr>
          <p:spPr>
            <a:xfrm flipH="1">
              <a:off x="4592820" y="1526668"/>
              <a:ext cx="3110303" cy="2186054"/>
            </a:xfrm>
            <a:prstGeom prst="wedgeEllipseCallou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“Liberal Arts are useless”</a:t>
              </a:r>
            </a:p>
            <a:p>
              <a:pPr algn="ctr"/>
              <a:r>
                <a:rPr lang="en-US" sz="2000" dirty="0"/>
                <a:t>“Universities are irrelevant”</a:t>
              </a:r>
            </a:p>
          </p:txBody>
        </p:sp>
      </p:grpSp>
    </p:spTree>
    <p:extLst>
      <p:ext uri="{BB962C8B-B14F-4D97-AF65-F5344CB8AC3E}">
        <p14:creationId xmlns:p14="http://schemas.microsoft.com/office/powerpoint/2010/main" val="3259421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117"/>
          <p:cNvPicPr preferRelativeResize="0"/>
          <p:nvPr/>
        </p:nvPicPr>
        <p:blipFill rotWithShape="1">
          <a:blip r:embed="rId3">
            <a:alphaModFix/>
          </a:blip>
          <a:srcRect/>
          <a:stretch/>
        </p:blipFill>
        <p:spPr>
          <a:xfrm>
            <a:off x="886285" y="1858379"/>
            <a:ext cx="7299432" cy="4090791"/>
          </a:xfrm>
          <a:prstGeom prst="rect">
            <a:avLst/>
          </a:prstGeom>
          <a:noFill/>
          <a:ln w="9525" cap="flat" cmpd="sng">
            <a:solidFill>
              <a:srgbClr val="000000"/>
            </a:solidFill>
            <a:prstDash val="solid"/>
            <a:round/>
            <a:headEnd type="none" w="sm" len="sm"/>
            <a:tailEnd type="none" w="sm" len="sm"/>
          </a:ln>
        </p:spPr>
      </p:pic>
      <p:sp>
        <p:nvSpPr>
          <p:cNvPr id="829" name="Google Shape;829;p117"/>
          <p:cNvSpPr txBox="1">
            <a:spLocks noGrp="1"/>
          </p:cNvSpPr>
          <p:nvPr>
            <p:ph type="title"/>
          </p:nvPr>
        </p:nvSpPr>
        <p:spPr>
          <a:xfrm>
            <a:off x="-72000" y="857250"/>
            <a:ext cx="9216000" cy="930300"/>
          </a:xfrm>
          <a:prstGeom prst="rect">
            <a:avLst/>
          </a:prstGeom>
          <a:solidFill>
            <a:srgbClr val="20124D"/>
          </a:solidFill>
          <a:ln>
            <a:noFill/>
          </a:ln>
        </p:spPr>
        <p:txBody>
          <a:bodyPr spcFirstLastPara="1" vert="horz" wrap="square" lIns="91425" tIns="91425" rIns="91425" bIns="91425" rtlCol="0" anchor="ctr" anchorCtr="0">
            <a:noAutofit/>
          </a:bodyPr>
          <a:lstStyle/>
          <a:p>
            <a:pPr algn="ctr">
              <a:buSzPts val="1100"/>
            </a:pPr>
            <a:r>
              <a:rPr lang="en-US" sz="2600" dirty="0">
                <a:solidFill>
                  <a:schemeClr val="lt1"/>
                </a:solidFill>
                <a:latin typeface="Roboto"/>
                <a:ea typeface="Roboto"/>
                <a:cs typeface="Roboto"/>
                <a:sym typeface="Roboto"/>
              </a:rPr>
              <a:t>Developing a Coordinated Ecosystem of Platforms and Partners </a:t>
            </a:r>
            <a:r>
              <a:rPr lang="en-US" sz="2600" dirty="0">
                <a:solidFill>
                  <a:schemeClr val="lt1"/>
                </a:solidFill>
                <a:latin typeface="Roboto"/>
                <a:ea typeface="Roboto"/>
                <a:cs typeface="Roboto"/>
                <a:sym typeface="Roboto"/>
              </a:rPr>
              <a:t>for </a:t>
            </a:r>
            <a:r>
              <a:rPr lang="en-US" sz="2600" dirty="0">
                <a:solidFill>
                  <a:schemeClr val="lt1"/>
                </a:solidFill>
                <a:latin typeface="Roboto"/>
                <a:ea typeface="Roboto"/>
                <a:cs typeface="Roboto"/>
                <a:sym typeface="Roboto"/>
              </a:rPr>
              <a:t>Support Future Skills and Inclusive Innovation</a:t>
            </a:r>
            <a:endParaRPr sz="26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640083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118" descr="Image result for camsc"/>
          <p:cNvPicPr preferRelativeResize="0"/>
          <p:nvPr/>
        </p:nvPicPr>
        <p:blipFill rotWithShape="1">
          <a:blip r:embed="rId3">
            <a:alphaModFix/>
          </a:blip>
          <a:srcRect/>
          <a:stretch/>
        </p:blipFill>
        <p:spPr>
          <a:xfrm>
            <a:off x="5268681" y="4925552"/>
            <a:ext cx="1502813" cy="1050044"/>
          </a:xfrm>
          <a:prstGeom prst="rect">
            <a:avLst/>
          </a:prstGeom>
          <a:solidFill>
            <a:schemeClr val="lt1"/>
          </a:solidFill>
          <a:ln>
            <a:noFill/>
          </a:ln>
        </p:spPr>
      </p:pic>
      <p:pic>
        <p:nvPicPr>
          <p:cNvPr id="835" name="Google Shape;835;p118" descr="Image result for canadian council on rehabilitation and work"/>
          <p:cNvPicPr preferRelativeResize="0"/>
          <p:nvPr/>
        </p:nvPicPr>
        <p:blipFill rotWithShape="1">
          <a:blip r:embed="rId4">
            <a:alphaModFix/>
          </a:blip>
          <a:srcRect/>
          <a:stretch/>
        </p:blipFill>
        <p:spPr>
          <a:xfrm>
            <a:off x="7625444" y="9092826"/>
            <a:ext cx="115788" cy="68675"/>
          </a:xfrm>
          <a:prstGeom prst="rect">
            <a:avLst/>
          </a:prstGeom>
          <a:noFill/>
          <a:ln>
            <a:noFill/>
          </a:ln>
        </p:spPr>
      </p:pic>
      <p:pic>
        <p:nvPicPr>
          <p:cNvPr id="836" name="Google Shape;836;p118"/>
          <p:cNvPicPr preferRelativeResize="0"/>
          <p:nvPr/>
        </p:nvPicPr>
        <p:blipFill rotWithShape="1">
          <a:blip r:embed="rId5">
            <a:alphaModFix/>
          </a:blip>
          <a:srcRect l="2193" t="8129" r="62194" b="81289"/>
          <a:stretch/>
        </p:blipFill>
        <p:spPr>
          <a:xfrm>
            <a:off x="6843212" y="3855998"/>
            <a:ext cx="2322207" cy="517449"/>
          </a:xfrm>
          <a:prstGeom prst="rect">
            <a:avLst/>
          </a:prstGeom>
          <a:noFill/>
          <a:ln>
            <a:noFill/>
          </a:ln>
        </p:spPr>
      </p:pic>
      <p:pic>
        <p:nvPicPr>
          <p:cNvPr id="837" name="Google Shape;837;p118" descr="Image result for iecbc"/>
          <p:cNvPicPr preferRelativeResize="0"/>
          <p:nvPr/>
        </p:nvPicPr>
        <p:blipFill rotWithShape="1">
          <a:blip r:embed="rId6">
            <a:alphaModFix/>
          </a:blip>
          <a:srcRect/>
          <a:stretch/>
        </p:blipFill>
        <p:spPr>
          <a:xfrm>
            <a:off x="2365813" y="5525687"/>
            <a:ext cx="2450306" cy="456030"/>
          </a:xfrm>
          <a:prstGeom prst="rect">
            <a:avLst/>
          </a:prstGeom>
          <a:noFill/>
          <a:ln>
            <a:noFill/>
          </a:ln>
        </p:spPr>
      </p:pic>
      <p:pic>
        <p:nvPicPr>
          <p:cNvPr id="838" name="Google Shape;838;p118"/>
          <p:cNvPicPr preferRelativeResize="0"/>
          <p:nvPr/>
        </p:nvPicPr>
        <p:blipFill rotWithShape="1">
          <a:blip r:embed="rId7">
            <a:alphaModFix/>
          </a:blip>
          <a:srcRect/>
          <a:stretch/>
        </p:blipFill>
        <p:spPr>
          <a:xfrm>
            <a:off x="6722523" y="4614225"/>
            <a:ext cx="2495804" cy="385995"/>
          </a:xfrm>
          <a:prstGeom prst="rect">
            <a:avLst/>
          </a:prstGeom>
          <a:noFill/>
          <a:ln>
            <a:noFill/>
          </a:ln>
        </p:spPr>
      </p:pic>
      <p:pic>
        <p:nvPicPr>
          <p:cNvPr id="839" name="Google Shape;839;p118"/>
          <p:cNvPicPr preferRelativeResize="0"/>
          <p:nvPr/>
        </p:nvPicPr>
        <p:blipFill rotWithShape="1">
          <a:blip r:embed="rId8">
            <a:alphaModFix/>
          </a:blip>
          <a:srcRect/>
          <a:stretch/>
        </p:blipFill>
        <p:spPr>
          <a:xfrm>
            <a:off x="6195778" y="9292765"/>
            <a:ext cx="47449" cy="47449"/>
          </a:xfrm>
          <a:prstGeom prst="rect">
            <a:avLst/>
          </a:prstGeom>
          <a:noFill/>
          <a:ln>
            <a:noFill/>
          </a:ln>
        </p:spPr>
      </p:pic>
      <p:pic>
        <p:nvPicPr>
          <p:cNvPr id="840" name="Google Shape;840;p118" descr="Image result for presidents group accessible"/>
          <p:cNvPicPr preferRelativeResize="0"/>
          <p:nvPr/>
        </p:nvPicPr>
        <p:blipFill rotWithShape="1">
          <a:blip r:embed="rId9">
            <a:alphaModFix/>
          </a:blip>
          <a:srcRect/>
          <a:stretch/>
        </p:blipFill>
        <p:spPr>
          <a:xfrm>
            <a:off x="5048779" y="2151303"/>
            <a:ext cx="1306599" cy="1306599"/>
          </a:xfrm>
          <a:prstGeom prst="rect">
            <a:avLst/>
          </a:prstGeom>
          <a:noFill/>
          <a:ln>
            <a:noFill/>
          </a:ln>
        </p:spPr>
      </p:pic>
      <p:pic>
        <p:nvPicPr>
          <p:cNvPr id="841" name="Google Shape;841;p118" descr="Image result for spark niagara"/>
          <p:cNvPicPr preferRelativeResize="0"/>
          <p:nvPr/>
        </p:nvPicPr>
        <p:blipFill rotWithShape="1">
          <a:blip r:embed="rId10">
            <a:alphaModFix/>
          </a:blip>
          <a:srcRect/>
          <a:stretch/>
        </p:blipFill>
        <p:spPr>
          <a:xfrm>
            <a:off x="3984718" y="5078092"/>
            <a:ext cx="1258559" cy="274913"/>
          </a:xfrm>
          <a:prstGeom prst="rect">
            <a:avLst/>
          </a:prstGeom>
          <a:noFill/>
          <a:ln>
            <a:noFill/>
          </a:ln>
        </p:spPr>
      </p:pic>
      <p:pic>
        <p:nvPicPr>
          <p:cNvPr id="842" name="Google Shape;842;p118" descr="Image result for youth fusion"/>
          <p:cNvPicPr preferRelativeResize="0"/>
          <p:nvPr/>
        </p:nvPicPr>
        <p:blipFill rotWithShape="1">
          <a:blip r:embed="rId11">
            <a:alphaModFix/>
          </a:blip>
          <a:srcRect/>
          <a:stretch/>
        </p:blipFill>
        <p:spPr>
          <a:xfrm>
            <a:off x="4302337" y="4244543"/>
            <a:ext cx="1582389" cy="786197"/>
          </a:xfrm>
          <a:prstGeom prst="rect">
            <a:avLst/>
          </a:prstGeom>
          <a:noFill/>
          <a:ln>
            <a:noFill/>
          </a:ln>
        </p:spPr>
      </p:pic>
      <p:pic>
        <p:nvPicPr>
          <p:cNvPr id="843" name="Google Shape;843;p118" descr="OCE"/>
          <p:cNvPicPr preferRelativeResize="0"/>
          <p:nvPr/>
        </p:nvPicPr>
        <p:blipFill rotWithShape="1">
          <a:blip r:embed="rId12">
            <a:alphaModFix/>
          </a:blip>
          <a:srcRect/>
          <a:stretch/>
        </p:blipFill>
        <p:spPr>
          <a:xfrm>
            <a:off x="4255240" y="2747341"/>
            <a:ext cx="1121759" cy="566171"/>
          </a:xfrm>
          <a:prstGeom prst="rect">
            <a:avLst/>
          </a:prstGeom>
          <a:noFill/>
          <a:ln>
            <a:noFill/>
          </a:ln>
        </p:spPr>
      </p:pic>
      <p:pic>
        <p:nvPicPr>
          <p:cNvPr id="844" name="Google Shape;844;p118" descr="Image result for mcconnell foundation"/>
          <p:cNvPicPr preferRelativeResize="0"/>
          <p:nvPr/>
        </p:nvPicPr>
        <p:blipFill rotWithShape="1">
          <a:blip r:embed="rId13">
            <a:alphaModFix/>
          </a:blip>
          <a:srcRect/>
          <a:stretch/>
        </p:blipFill>
        <p:spPr>
          <a:xfrm>
            <a:off x="3171739" y="1456952"/>
            <a:ext cx="1565383" cy="782693"/>
          </a:xfrm>
          <a:prstGeom prst="rect">
            <a:avLst/>
          </a:prstGeom>
          <a:noFill/>
          <a:ln>
            <a:noFill/>
          </a:ln>
        </p:spPr>
      </p:pic>
      <p:pic>
        <p:nvPicPr>
          <p:cNvPr id="845" name="Google Shape;845;p118"/>
          <p:cNvPicPr preferRelativeResize="0"/>
          <p:nvPr/>
        </p:nvPicPr>
        <p:blipFill rotWithShape="1">
          <a:blip r:embed="rId14">
            <a:alphaModFix/>
          </a:blip>
          <a:srcRect/>
          <a:stretch/>
        </p:blipFill>
        <p:spPr>
          <a:xfrm>
            <a:off x="3763738" y="1099653"/>
            <a:ext cx="1778493" cy="374611"/>
          </a:xfrm>
          <a:prstGeom prst="rect">
            <a:avLst/>
          </a:prstGeom>
          <a:noFill/>
          <a:ln>
            <a:noFill/>
          </a:ln>
        </p:spPr>
      </p:pic>
      <p:pic>
        <p:nvPicPr>
          <p:cNvPr id="846" name="Google Shape;846;p118"/>
          <p:cNvPicPr preferRelativeResize="0"/>
          <p:nvPr/>
        </p:nvPicPr>
        <p:blipFill rotWithShape="1">
          <a:blip r:embed="rId15">
            <a:alphaModFix/>
          </a:blip>
          <a:srcRect r="12087"/>
          <a:stretch/>
        </p:blipFill>
        <p:spPr>
          <a:xfrm>
            <a:off x="5661056" y="992291"/>
            <a:ext cx="850154" cy="1119730"/>
          </a:xfrm>
          <a:prstGeom prst="rect">
            <a:avLst/>
          </a:prstGeom>
          <a:noFill/>
          <a:ln>
            <a:noFill/>
          </a:ln>
        </p:spPr>
      </p:pic>
      <p:pic>
        <p:nvPicPr>
          <p:cNvPr id="847" name="Google Shape;847;p118" descr="Image result for singularity university"/>
          <p:cNvPicPr preferRelativeResize="0"/>
          <p:nvPr/>
        </p:nvPicPr>
        <p:blipFill rotWithShape="1">
          <a:blip r:embed="rId16">
            <a:alphaModFix/>
          </a:blip>
          <a:srcRect/>
          <a:stretch/>
        </p:blipFill>
        <p:spPr>
          <a:xfrm>
            <a:off x="1223774" y="910302"/>
            <a:ext cx="2225096" cy="641854"/>
          </a:xfrm>
          <a:prstGeom prst="rect">
            <a:avLst/>
          </a:prstGeom>
          <a:noFill/>
          <a:ln>
            <a:noFill/>
          </a:ln>
        </p:spPr>
      </p:pic>
      <p:pic>
        <p:nvPicPr>
          <p:cNvPr id="848" name="Google Shape;848;p118" descr="Image result for unifor"/>
          <p:cNvPicPr preferRelativeResize="0"/>
          <p:nvPr/>
        </p:nvPicPr>
        <p:blipFill rotWithShape="1">
          <a:blip r:embed="rId17">
            <a:alphaModFix/>
          </a:blip>
          <a:srcRect/>
          <a:stretch/>
        </p:blipFill>
        <p:spPr>
          <a:xfrm>
            <a:off x="1625465" y="1669961"/>
            <a:ext cx="1484216" cy="889950"/>
          </a:xfrm>
          <a:prstGeom prst="rect">
            <a:avLst/>
          </a:prstGeom>
          <a:noFill/>
          <a:ln>
            <a:noFill/>
          </a:ln>
        </p:spPr>
      </p:pic>
      <p:pic>
        <p:nvPicPr>
          <p:cNvPr id="849" name="Google Shape;849;p118" descr="Image result for united way"/>
          <p:cNvPicPr preferRelativeResize="0"/>
          <p:nvPr/>
        </p:nvPicPr>
        <p:blipFill rotWithShape="1">
          <a:blip r:embed="rId18">
            <a:alphaModFix/>
          </a:blip>
          <a:srcRect b="25180"/>
          <a:stretch/>
        </p:blipFill>
        <p:spPr>
          <a:xfrm>
            <a:off x="2361699" y="3875854"/>
            <a:ext cx="1684364" cy="630122"/>
          </a:xfrm>
          <a:prstGeom prst="rect">
            <a:avLst/>
          </a:prstGeom>
          <a:noFill/>
          <a:ln>
            <a:noFill/>
          </a:ln>
        </p:spPr>
      </p:pic>
      <p:pic>
        <p:nvPicPr>
          <p:cNvPr id="850" name="Google Shape;850;p118"/>
          <p:cNvPicPr preferRelativeResize="0"/>
          <p:nvPr/>
        </p:nvPicPr>
        <p:blipFill rotWithShape="1">
          <a:blip r:embed="rId19">
            <a:alphaModFix/>
          </a:blip>
          <a:srcRect l="450" t="62581" r="50581" b="15484"/>
          <a:stretch/>
        </p:blipFill>
        <p:spPr>
          <a:xfrm>
            <a:off x="6955296" y="5197087"/>
            <a:ext cx="1859606" cy="624769"/>
          </a:xfrm>
          <a:prstGeom prst="rect">
            <a:avLst/>
          </a:prstGeom>
          <a:noFill/>
          <a:ln>
            <a:noFill/>
          </a:ln>
        </p:spPr>
      </p:pic>
      <p:pic>
        <p:nvPicPr>
          <p:cNvPr id="851" name="Google Shape;851;p118" descr="Image result for women in capital markets"/>
          <p:cNvPicPr preferRelativeResize="0"/>
          <p:nvPr/>
        </p:nvPicPr>
        <p:blipFill rotWithShape="1">
          <a:blip r:embed="rId20">
            <a:alphaModFix/>
          </a:blip>
          <a:srcRect/>
          <a:stretch/>
        </p:blipFill>
        <p:spPr>
          <a:xfrm>
            <a:off x="6793963" y="1158012"/>
            <a:ext cx="1196264" cy="491465"/>
          </a:xfrm>
          <a:prstGeom prst="rect">
            <a:avLst/>
          </a:prstGeom>
          <a:noFill/>
          <a:ln>
            <a:noFill/>
          </a:ln>
        </p:spPr>
      </p:pic>
      <p:pic>
        <p:nvPicPr>
          <p:cNvPr id="852" name="Google Shape;852;p118" descr="Image result for ywca canada"/>
          <p:cNvPicPr preferRelativeResize="0"/>
          <p:nvPr/>
        </p:nvPicPr>
        <p:blipFill rotWithShape="1">
          <a:blip r:embed="rId21">
            <a:alphaModFix/>
          </a:blip>
          <a:srcRect t="30476" b="30412"/>
          <a:stretch/>
        </p:blipFill>
        <p:spPr>
          <a:xfrm>
            <a:off x="7648680" y="1825913"/>
            <a:ext cx="1511630" cy="591215"/>
          </a:xfrm>
          <a:prstGeom prst="rect">
            <a:avLst/>
          </a:prstGeom>
          <a:noFill/>
          <a:ln>
            <a:noFill/>
          </a:ln>
        </p:spPr>
      </p:pic>
      <p:pic>
        <p:nvPicPr>
          <p:cNvPr id="853" name="Google Shape;853;p118" descr="Image result for move the dial location"/>
          <p:cNvPicPr preferRelativeResize="0"/>
          <p:nvPr/>
        </p:nvPicPr>
        <p:blipFill rotWithShape="1">
          <a:blip r:embed="rId22">
            <a:alphaModFix/>
          </a:blip>
          <a:srcRect l="28243" t="18266" r="26859" b="19150"/>
          <a:stretch/>
        </p:blipFill>
        <p:spPr>
          <a:xfrm>
            <a:off x="8109054" y="971687"/>
            <a:ext cx="1062029" cy="682273"/>
          </a:xfrm>
          <a:prstGeom prst="rect">
            <a:avLst/>
          </a:prstGeom>
          <a:noFill/>
          <a:ln>
            <a:noFill/>
          </a:ln>
        </p:spPr>
      </p:pic>
      <p:pic>
        <p:nvPicPr>
          <p:cNvPr id="854" name="Google Shape;854;p118" descr="Image result for centre for research on work disability policy"/>
          <p:cNvPicPr preferRelativeResize="0"/>
          <p:nvPr/>
        </p:nvPicPr>
        <p:blipFill rotWithShape="1">
          <a:blip r:embed="rId23">
            <a:alphaModFix/>
          </a:blip>
          <a:srcRect l="51419"/>
          <a:stretch/>
        </p:blipFill>
        <p:spPr>
          <a:xfrm>
            <a:off x="4338542" y="3374019"/>
            <a:ext cx="2418401" cy="948227"/>
          </a:xfrm>
          <a:prstGeom prst="rect">
            <a:avLst/>
          </a:prstGeom>
          <a:noFill/>
          <a:ln>
            <a:noFill/>
          </a:ln>
        </p:spPr>
      </p:pic>
      <p:pic>
        <p:nvPicPr>
          <p:cNvPr id="855" name="Google Shape;855;p118" descr="Image result for canadian women's foundation">
            <a:hlinkClick r:id="rId24"/>
          </p:cNvPr>
          <p:cNvPicPr preferRelativeResize="0"/>
          <p:nvPr/>
        </p:nvPicPr>
        <p:blipFill rotWithShape="1">
          <a:blip r:embed="rId25">
            <a:alphaModFix/>
          </a:blip>
          <a:srcRect/>
          <a:stretch/>
        </p:blipFill>
        <p:spPr>
          <a:xfrm>
            <a:off x="6203505" y="2379122"/>
            <a:ext cx="1372790" cy="929645"/>
          </a:xfrm>
          <a:prstGeom prst="rect">
            <a:avLst/>
          </a:prstGeom>
          <a:noFill/>
          <a:ln>
            <a:noFill/>
          </a:ln>
        </p:spPr>
      </p:pic>
      <p:pic>
        <p:nvPicPr>
          <p:cNvPr id="856" name="Google Shape;856;p118"/>
          <p:cNvPicPr preferRelativeResize="0"/>
          <p:nvPr/>
        </p:nvPicPr>
        <p:blipFill rotWithShape="1">
          <a:blip r:embed="rId26">
            <a:alphaModFix/>
          </a:blip>
          <a:srcRect/>
          <a:stretch/>
        </p:blipFill>
        <p:spPr>
          <a:xfrm>
            <a:off x="-5046" y="776400"/>
            <a:ext cx="1535013" cy="1474870"/>
          </a:xfrm>
          <a:prstGeom prst="rect">
            <a:avLst/>
          </a:prstGeom>
          <a:noFill/>
          <a:ln>
            <a:noFill/>
          </a:ln>
        </p:spPr>
      </p:pic>
      <p:pic>
        <p:nvPicPr>
          <p:cNvPr id="857" name="Google Shape;857;p118" descr="Image result for npower canada">
            <a:hlinkClick r:id="rId27"/>
          </p:cNvPr>
          <p:cNvPicPr preferRelativeResize="0"/>
          <p:nvPr/>
        </p:nvPicPr>
        <p:blipFill rotWithShape="1">
          <a:blip r:embed="rId28">
            <a:alphaModFix/>
          </a:blip>
          <a:srcRect/>
          <a:stretch/>
        </p:blipFill>
        <p:spPr>
          <a:xfrm>
            <a:off x="0" y="2963523"/>
            <a:ext cx="1900238" cy="607220"/>
          </a:xfrm>
          <a:prstGeom prst="rect">
            <a:avLst/>
          </a:prstGeom>
          <a:noFill/>
          <a:ln>
            <a:noFill/>
          </a:ln>
        </p:spPr>
      </p:pic>
      <p:pic>
        <p:nvPicPr>
          <p:cNvPr id="858" name="Google Shape;858;p118" descr="Image result for business  out of the box scadding court">
            <a:hlinkClick r:id="rId29"/>
          </p:cNvPr>
          <p:cNvPicPr preferRelativeResize="0"/>
          <p:nvPr/>
        </p:nvPicPr>
        <p:blipFill rotWithShape="1">
          <a:blip r:embed="rId30">
            <a:alphaModFix/>
          </a:blip>
          <a:srcRect/>
          <a:stretch/>
        </p:blipFill>
        <p:spPr>
          <a:xfrm>
            <a:off x="-25275" y="3401731"/>
            <a:ext cx="2035969" cy="2636046"/>
          </a:xfrm>
          <a:prstGeom prst="rect">
            <a:avLst/>
          </a:prstGeom>
          <a:noFill/>
          <a:ln>
            <a:noFill/>
          </a:ln>
        </p:spPr>
      </p:pic>
      <p:pic>
        <p:nvPicPr>
          <p:cNvPr id="859" name="Google Shape;859;p118" descr="Image result for canadalearningcode">
            <a:hlinkClick r:id="rId31"/>
          </p:cNvPr>
          <p:cNvPicPr preferRelativeResize="0"/>
          <p:nvPr/>
        </p:nvPicPr>
        <p:blipFill rotWithShape="1">
          <a:blip r:embed="rId32">
            <a:alphaModFix/>
          </a:blip>
          <a:srcRect/>
          <a:stretch/>
        </p:blipFill>
        <p:spPr>
          <a:xfrm>
            <a:off x="7448168" y="2512689"/>
            <a:ext cx="1803340" cy="901671"/>
          </a:xfrm>
          <a:prstGeom prst="rect">
            <a:avLst/>
          </a:prstGeom>
          <a:noFill/>
          <a:ln>
            <a:noFill/>
          </a:ln>
        </p:spPr>
      </p:pic>
      <p:pic>
        <p:nvPicPr>
          <p:cNvPr id="860" name="Google Shape;860;p118" descr="Resultado de imagen para EDX">
            <a:hlinkClick r:id="rId33"/>
          </p:cNvPr>
          <p:cNvPicPr preferRelativeResize="0"/>
          <p:nvPr/>
        </p:nvPicPr>
        <p:blipFill rotWithShape="1">
          <a:blip r:embed="rId34">
            <a:alphaModFix/>
          </a:blip>
          <a:srcRect/>
          <a:stretch/>
        </p:blipFill>
        <p:spPr>
          <a:xfrm>
            <a:off x="2084219" y="2623215"/>
            <a:ext cx="2083976" cy="966582"/>
          </a:xfrm>
          <a:prstGeom prst="rect">
            <a:avLst/>
          </a:prstGeom>
          <a:noFill/>
          <a:ln>
            <a:noFill/>
          </a:ln>
        </p:spPr>
      </p:pic>
      <p:pic>
        <p:nvPicPr>
          <p:cNvPr id="861" name="Google Shape;861;p118" descr="Image result for nexus bc"/>
          <p:cNvPicPr preferRelativeResize="0"/>
          <p:nvPr/>
        </p:nvPicPr>
        <p:blipFill rotWithShape="1">
          <a:blip r:embed="rId35">
            <a:alphaModFix/>
          </a:blip>
          <a:srcRect/>
          <a:stretch/>
        </p:blipFill>
        <p:spPr>
          <a:xfrm>
            <a:off x="1798923" y="4818316"/>
            <a:ext cx="2116130" cy="568712"/>
          </a:xfrm>
          <a:prstGeom prst="rect">
            <a:avLst/>
          </a:prstGeom>
          <a:noFill/>
          <a:ln>
            <a:noFill/>
          </a:ln>
        </p:spPr>
      </p:pic>
    </p:spTree>
    <p:extLst>
      <p:ext uri="{BB962C8B-B14F-4D97-AF65-F5344CB8AC3E}">
        <p14:creationId xmlns:p14="http://schemas.microsoft.com/office/powerpoint/2010/main" val="3201259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Disruptive and Exponential Technologies</a:t>
            </a:r>
          </a:p>
        </p:txBody>
      </p:sp>
      <p:sp>
        <p:nvSpPr>
          <p:cNvPr id="6" name="Oval 5">
            <a:extLst>
              <a:ext uri="{FF2B5EF4-FFF2-40B4-BE49-F238E27FC236}">
                <a16:creationId xmlns="" xmlns:a16="http://schemas.microsoft.com/office/drawing/2014/main" id="{9585F882-D3C6-4BFB-B419-E7ADC5B9C345}"/>
              </a:ext>
            </a:extLst>
          </p:cNvPr>
          <p:cNvSpPr/>
          <p:nvPr/>
        </p:nvSpPr>
        <p:spPr>
          <a:xfrm>
            <a:off x="460290" y="1568329"/>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7" name="Picture 6" descr="A close up of a logo&#10;&#10;Description generated with very high confidence">
            <a:extLst>
              <a:ext uri="{FF2B5EF4-FFF2-40B4-BE49-F238E27FC236}">
                <a16:creationId xmlns="" xmlns:a16="http://schemas.microsoft.com/office/drawing/2014/main" id="{5AA93C97-9383-43C9-A2CC-4999E1A3CDD5}"/>
              </a:ext>
            </a:extLst>
          </p:cNvPr>
          <p:cNvPicPr>
            <a:picLocks noChangeAspect="1"/>
          </p:cNvPicPr>
          <p:nvPr/>
        </p:nvPicPr>
        <p:blipFill>
          <a:blip r:embed="rId2"/>
          <a:stretch>
            <a:fillRect/>
          </a:stretch>
        </p:blipFill>
        <p:spPr>
          <a:xfrm>
            <a:off x="725111" y="1833150"/>
            <a:ext cx="649803" cy="649803"/>
          </a:xfrm>
          <a:prstGeom prst="rect">
            <a:avLst/>
          </a:prstGeom>
        </p:spPr>
      </p:pic>
      <p:sp>
        <p:nvSpPr>
          <p:cNvPr id="8" name="Oval 7">
            <a:extLst>
              <a:ext uri="{FF2B5EF4-FFF2-40B4-BE49-F238E27FC236}">
                <a16:creationId xmlns="" xmlns:a16="http://schemas.microsoft.com/office/drawing/2014/main" id="{290B7182-5016-4EC5-9983-21630FB0B116}"/>
              </a:ext>
            </a:extLst>
          </p:cNvPr>
          <p:cNvSpPr/>
          <p:nvPr/>
        </p:nvSpPr>
        <p:spPr>
          <a:xfrm>
            <a:off x="3933877" y="1568329"/>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 name="Oval 8">
            <a:extLst>
              <a:ext uri="{FF2B5EF4-FFF2-40B4-BE49-F238E27FC236}">
                <a16:creationId xmlns="" xmlns:a16="http://schemas.microsoft.com/office/drawing/2014/main" id="{68A9656E-CD7D-4797-81CB-6556102E900F}"/>
              </a:ext>
            </a:extLst>
          </p:cNvPr>
          <p:cNvSpPr/>
          <p:nvPr/>
        </p:nvSpPr>
        <p:spPr>
          <a:xfrm>
            <a:off x="5694397" y="1568329"/>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Oval 9">
            <a:extLst>
              <a:ext uri="{FF2B5EF4-FFF2-40B4-BE49-F238E27FC236}">
                <a16:creationId xmlns="" xmlns:a16="http://schemas.microsoft.com/office/drawing/2014/main" id="{446BD9A0-6701-4D3B-B032-D1070888C195}"/>
              </a:ext>
            </a:extLst>
          </p:cNvPr>
          <p:cNvSpPr/>
          <p:nvPr/>
        </p:nvSpPr>
        <p:spPr>
          <a:xfrm>
            <a:off x="7454917" y="1568329"/>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1" name="Picture 10">
            <a:extLst>
              <a:ext uri="{FF2B5EF4-FFF2-40B4-BE49-F238E27FC236}">
                <a16:creationId xmlns="" xmlns:a16="http://schemas.microsoft.com/office/drawing/2014/main" id="{40452FA7-C05C-47E8-ACC5-74CA16C7882E}"/>
              </a:ext>
            </a:extLst>
          </p:cNvPr>
          <p:cNvPicPr>
            <a:picLocks noChangeAspect="1"/>
          </p:cNvPicPr>
          <p:nvPr/>
        </p:nvPicPr>
        <p:blipFill>
          <a:blip r:embed="rId3"/>
          <a:stretch>
            <a:fillRect/>
          </a:stretch>
        </p:blipFill>
        <p:spPr>
          <a:xfrm>
            <a:off x="2385170" y="1753637"/>
            <a:ext cx="795576" cy="795574"/>
          </a:xfrm>
          <a:prstGeom prst="rect">
            <a:avLst/>
          </a:prstGeom>
        </p:spPr>
      </p:pic>
      <p:pic>
        <p:nvPicPr>
          <p:cNvPr id="12" name="Picture 11">
            <a:extLst>
              <a:ext uri="{FF2B5EF4-FFF2-40B4-BE49-F238E27FC236}">
                <a16:creationId xmlns="" xmlns:a16="http://schemas.microsoft.com/office/drawing/2014/main" id="{729711B1-2C29-4977-A2E2-162200AC242E}"/>
              </a:ext>
            </a:extLst>
          </p:cNvPr>
          <p:cNvPicPr>
            <a:picLocks noChangeAspect="1"/>
          </p:cNvPicPr>
          <p:nvPr/>
        </p:nvPicPr>
        <p:blipFill>
          <a:blip r:embed="rId4"/>
          <a:stretch>
            <a:fillRect/>
          </a:stretch>
        </p:blipFill>
        <p:spPr>
          <a:xfrm>
            <a:off x="4132437" y="1753637"/>
            <a:ext cx="782324" cy="782324"/>
          </a:xfrm>
          <a:prstGeom prst="rect">
            <a:avLst/>
          </a:prstGeom>
        </p:spPr>
      </p:pic>
      <p:pic>
        <p:nvPicPr>
          <p:cNvPr id="13" name="Picture 12" descr="A close up of a sign&#10;&#10;Description generated with very high confidence">
            <a:extLst>
              <a:ext uri="{FF2B5EF4-FFF2-40B4-BE49-F238E27FC236}">
                <a16:creationId xmlns="" xmlns:a16="http://schemas.microsoft.com/office/drawing/2014/main" id="{B2EBFFF0-C739-437C-AEB8-EDA274810AD6}"/>
              </a:ext>
            </a:extLst>
          </p:cNvPr>
          <p:cNvPicPr>
            <a:picLocks noChangeAspect="1"/>
          </p:cNvPicPr>
          <p:nvPr/>
        </p:nvPicPr>
        <p:blipFill>
          <a:blip r:embed="rId5"/>
          <a:stretch>
            <a:fillRect/>
          </a:stretch>
        </p:blipFill>
        <p:spPr>
          <a:xfrm>
            <a:off x="5884674" y="1737071"/>
            <a:ext cx="798890" cy="798890"/>
          </a:xfrm>
          <a:prstGeom prst="rect">
            <a:avLst/>
          </a:prstGeom>
        </p:spPr>
      </p:pic>
      <p:pic>
        <p:nvPicPr>
          <p:cNvPr id="14" name="Picture 13" descr="A close up of a sign&#10;&#10;Description generated with high confidence">
            <a:extLst>
              <a:ext uri="{FF2B5EF4-FFF2-40B4-BE49-F238E27FC236}">
                <a16:creationId xmlns="" xmlns:a16="http://schemas.microsoft.com/office/drawing/2014/main" id="{60E58875-6C89-4D7C-A5C8-FE18D114FC80}"/>
              </a:ext>
            </a:extLst>
          </p:cNvPr>
          <p:cNvPicPr>
            <a:picLocks noChangeAspect="1"/>
          </p:cNvPicPr>
          <p:nvPr/>
        </p:nvPicPr>
        <p:blipFill>
          <a:blip r:embed="rId6"/>
          <a:stretch>
            <a:fillRect/>
          </a:stretch>
        </p:blipFill>
        <p:spPr>
          <a:xfrm>
            <a:off x="7686261" y="1634479"/>
            <a:ext cx="649913" cy="649913"/>
          </a:xfrm>
          <a:prstGeom prst="rect">
            <a:avLst/>
          </a:prstGeom>
        </p:spPr>
      </p:pic>
      <p:pic>
        <p:nvPicPr>
          <p:cNvPr id="15" name="Picture 14" descr="A close up of a sign&#10;&#10;Description generated with high confidence">
            <a:extLst>
              <a:ext uri="{FF2B5EF4-FFF2-40B4-BE49-F238E27FC236}">
                <a16:creationId xmlns="" xmlns:a16="http://schemas.microsoft.com/office/drawing/2014/main" id="{D4BFCC6C-85D7-4F91-AAAE-7BE17CFB717F}"/>
              </a:ext>
            </a:extLst>
          </p:cNvPr>
          <p:cNvPicPr>
            <a:picLocks noChangeAspect="1"/>
          </p:cNvPicPr>
          <p:nvPr/>
        </p:nvPicPr>
        <p:blipFill>
          <a:blip r:embed="rId6"/>
          <a:stretch>
            <a:fillRect/>
          </a:stretch>
        </p:blipFill>
        <p:spPr>
          <a:xfrm>
            <a:off x="8031151" y="2048502"/>
            <a:ext cx="566969" cy="566969"/>
          </a:xfrm>
          <a:prstGeom prst="rect">
            <a:avLst/>
          </a:prstGeom>
        </p:spPr>
      </p:pic>
      <p:sp>
        <p:nvSpPr>
          <p:cNvPr id="16" name="TextBox 15">
            <a:extLst>
              <a:ext uri="{FF2B5EF4-FFF2-40B4-BE49-F238E27FC236}">
                <a16:creationId xmlns="" xmlns:a16="http://schemas.microsoft.com/office/drawing/2014/main" id="{7795AE9E-9BEB-45F1-A67F-37031408AF3C}"/>
              </a:ext>
            </a:extLst>
          </p:cNvPr>
          <p:cNvSpPr txBox="1"/>
          <p:nvPr/>
        </p:nvSpPr>
        <p:spPr>
          <a:xfrm>
            <a:off x="254043" y="2916516"/>
            <a:ext cx="1773540" cy="923330"/>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AI and Machine Learning</a:t>
            </a:r>
          </a:p>
          <a:p>
            <a:pPr algn="ctr"/>
            <a:endParaRPr lang="en-CA" sz="1800" dirty="0">
              <a:solidFill>
                <a:schemeClr val="bg1"/>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 xmlns:a16="http://schemas.microsoft.com/office/drawing/2014/main" id="{47992584-6299-4B34-9E4D-70A79789685E}"/>
              </a:ext>
            </a:extLst>
          </p:cNvPr>
          <p:cNvSpPr txBox="1"/>
          <p:nvPr/>
        </p:nvSpPr>
        <p:spPr>
          <a:xfrm>
            <a:off x="1876309" y="2916515"/>
            <a:ext cx="1773540" cy="646331"/>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Robotics</a:t>
            </a:r>
          </a:p>
          <a:p>
            <a:pPr algn="ctr"/>
            <a:endParaRPr lang="en-CA" sz="1800" dirty="0">
              <a:solidFill>
                <a:schemeClr val="bg1"/>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 xmlns:a16="http://schemas.microsoft.com/office/drawing/2014/main" id="{8B3F078B-6A86-4A66-B374-8BE4CFB882BF}"/>
              </a:ext>
            </a:extLst>
          </p:cNvPr>
          <p:cNvSpPr txBox="1"/>
          <p:nvPr/>
        </p:nvSpPr>
        <p:spPr>
          <a:xfrm>
            <a:off x="3636829" y="2931444"/>
            <a:ext cx="1773540" cy="646331"/>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Internet of Things (IOT)</a:t>
            </a:r>
          </a:p>
        </p:txBody>
      </p:sp>
      <p:sp>
        <p:nvSpPr>
          <p:cNvPr id="19" name="TextBox 18">
            <a:extLst>
              <a:ext uri="{FF2B5EF4-FFF2-40B4-BE49-F238E27FC236}">
                <a16:creationId xmlns="" xmlns:a16="http://schemas.microsoft.com/office/drawing/2014/main" id="{AED29945-0771-4C0C-BE10-2DCDF14002CC}"/>
              </a:ext>
            </a:extLst>
          </p:cNvPr>
          <p:cNvSpPr txBox="1"/>
          <p:nvPr/>
        </p:nvSpPr>
        <p:spPr>
          <a:xfrm>
            <a:off x="5433991" y="2931444"/>
            <a:ext cx="1773540" cy="923330"/>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Virtual and Augmented Reality</a:t>
            </a:r>
          </a:p>
        </p:txBody>
      </p:sp>
      <p:sp>
        <p:nvSpPr>
          <p:cNvPr id="20" name="TextBox 19">
            <a:extLst>
              <a:ext uri="{FF2B5EF4-FFF2-40B4-BE49-F238E27FC236}">
                <a16:creationId xmlns="" xmlns:a16="http://schemas.microsoft.com/office/drawing/2014/main" id="{5CF64CE3-1C4D-4EE4-9F4D-62D254A63D07}"/>
              </a:ext>
            </a:extLst>
          </p:cNvPr>
          <p:cNvSpPr txBox="1"/>
          <p:nvPr/>
        </p:nvSpPr>
        <p:spPr>
          <a:xfrm>
            <a:off x="7157869" y="2944464"/>
            <a:ext cx="1773540" cy="369332"/>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Digital Twin</a:t>
            </a:r>
          </a:p>
        </p:txBody>
      </p:sp>
      <p:sp>
        <p:nvSpPr>
          <p:cNvPr id="21" name="Oval 20">
            <a:extLst>
              <a:ext uri="{FF2B5EF4-FFF2-40B4-BE49-F238E27FC236}">
                <a16:creationId xmlns="" xmlns:a16="http://schemas.microsoft.com/office/drawing/2014/main" id="{6D7807B9-B90C-4879-8D4E-B2BFE09CF4E0}"/>
              </a:ext>
            </a:extLst>
          </p:cNvPr>
          <p:cNvSpPr/>
          <p:nvPr/>
        </p:nvSpPr>
        <p:spPr>
          <a:xfrm>
            <a:off x="2173357" y="1584675"/>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Oval 21">
            <a:extLst>
              <a:ext uri="{FF2B5EF4-FFF2-40B4-BE49-F238E27FC236}">
                <a16:creationId xmlns="" xmlns:a16="http://schemas.microsoft.com/office/drawing/2014/main" id="{D80A41A6-DA6E-4E7A-8638-7151C4F1DD8B}"/>
              </a:ext>
            </a:extLst>
          </p:cNvPr>
          <p:cNvSpPr/>
          <p:nvPr/>
        </p:nvSpPr>
        <p:spPr>
          <a:xfrm>
            <a:off x="460290" y="4117356"/>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Oval 22">
            <a:extLst>
              <a:ext uri="{FF2B5EF4-FFF2-40B4-BE49-F238E27FC236}">
                <a16:creationId xmlns="" xmlns:a16="http://schemas.microsoft.com/office/drawing/2014/main" id="{80CB1C6B-95A7-464D-BBC9-FCE20DF25E62}"/>
              </a:ext>
            </a:extLst>
          </p:cNvPr>
          <p:cNvSpPr/>
          <p:nvPr/>
        </p:nvSpPr>
        <p:spPr>
          <a:xfrm>
            <a:off x="3933877" y="4117356"/>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4" name="Oval 23">
            <a:extLst>
              <a:ext uri="{FF2B5EF4-FFF2-40B4-BE49-F238E27FC236}">
                <a16:creationId xmlns="" xmlns:a16="http://schemas.microsoft.com/office/drawing/2014/main" id="{1AA67083-435F-457D-BC62-709B9C4BB918}"/>
              </a:ext>
            </a:extLst>
          </p:cNvPr>
          <p:cNvSpPr/>
          <p:nvPr/>
        </p:nvSpPr>
        <p:spPr>
          <a:xfrm>
            <a:off x="5694397" y="4117356"/>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5" name="Oval 24">
            <a:extLst>
              <a:ext uri="{FF2B5EF4-FFF2-40B4-BE49-F238E27FC236}">
                <a16:creationId xmlns="" xmlns:a16="http://schemas.microsoft.com/office/drawing/2014/main" id="{616B9BD2-077A-4D07-8195-883DEB38EB30}"/>
              </a:ext>
            </a:extLst>
          </p:cNvPr>
          <p:cNvSpPr/>
          <p:nvPr/>
        </p:nvSpPr>
        <p:spPr>
          <a:xfrm>
            <a:off x="7454917" y="4117356"/>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6" name="TextBox 25">
            <a:extLst>
              <a:ext uri="{FF2B5EF4-FFF2-40B4-BE49-F238E27FC236}">
                <a16:creationId xmlns="" xmlns:a16="http://schemas.microsoft.com/office/drawing/2014/main" id="{A0FA185E-7CAE-4865-9753-B3612D95A7E8}"/>
              </a:ext>
            </a:extLst>
          </p:cNvPr>
          <p:cNvSpPr txBox="1"/>
          <p:nvPr/>
        </p:nvSpPr>
        <p:spPr>
          <a:xfrm>
            <a:off x="141749" y="5465543"/>
            <a:ext cx="1773540" cy="923330"/>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Blockchain and Distributed Logistics</a:t>
            </a:r>
          </a:p>
        </p:txBody>
      </p:sp>
      <p:sp>
        <p:nvSpPr>
          <p:cNvPr id="27" name="TextBox 26">
            <a:extLst>
              <a:ext uri="{FF2B5EF4-FFF2-40B4-BE49-F238E27FC236}">
                <a16:creationId xmlns="" xmlns:a16="http://schemas.microsoft.com/office/drawing/2014/main" id="{A30665BD-BA5E-4E34-8C3E-8EF005CD800B}"/>
              </a:ext>
            </a:extLst>
          </p:cNvPr>
          <p:cNvSpPr txBox="1"/>
          <p:nvPr/>
        </p:nvSpPr>
        <p:spPr>
          <a:xfrm>
            <a:off x="1876309" y="5465542"/>
            <a:ext cx="1773540" cy="646331"/>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Conversational Systems</a:t>
            </a:r>
            <a:endParaRPr lang="en-CA" sz="1800" dirty="0">
              <a:solidFill>
                <a:schemeClr val="bg1"/>
              </a:solidFill>
              <a:latin typeface="Helvetica" panose="020B0604020202020204" pitchFamily="34" charset="0"/>
              <a:cs typeface="Helvetica" panose="020B0604020202020204" pitchFamily="34" charset="0"/>
            </a:endParaRPr>
          </a:p>
        </p:txBody>
      </p:sp>
      <p:sp>
        <p:nvSpPr>
          <p:cNvPr id="28" name="TextBox 27">
            <a:extLst>
              <a:ext uri="{FF2B5EF4-FFF2-40B4-BE49-F238E27FC236}">
                <a16:creationId xmlns="" xmlns:a16="http://schemas.microsoft.com/office/drawing/2014/main" id="{C47C9879-26FC-4199-94CB-B381C4108D5E}"/>
              </a:ext>
            </a:extLst>
          </p:cNvPr>
          <p:cNvSpPr txBox="1"/>
          <p:nvPr/>
        </p:nvSpPr>
        <p:spPr>
          <a:xfrm>
            <a:off x="3636829" y="5480471"/>
            <a:ext cx="1773540" cy="923330"/>
          </a:xfrm>
          <a:prstGeom prst="rect">
            <a:avLst/>
          </a:prstGeom>
          <a:noFill/>
        </p:spPr>
        <p:txBody>
          <a:bodyPr wrap="square" rtlCol="0">
            <a:spAutoFit/>
          </a:bodyPr>
          <a:lstStyle/>
          <a:p>
            <a:pPr algn="ctr"/>
            <a:r>
              <a:rPr lang="en-CA" sz="1800" dirty="0">
                <a:solidFill>
                  <a:schemeClr val="bg1"/>
                </a:solidFill>
                <a:latin typeface="Helvetica" panose="020B0604020202020204" pitchFamily="34" charset="0"/>
                <a:cs typeface="Helvetica" panose="020B0604020202020204" pitchFamily="34" charset="0"/>
              </a:rPr>
              <a:t>Mesh Apps and Service Architecture</a:t>
            </a:r>
          </a:p>
        </p:txBody>
      </p:sp>
      <p:sp>
        <p:nvSpPr>
          <p:cNvPr id="29" name="TextBox 28">
            <a:extLst>
              <a:ext uri="{FF2B5EF4-FFF2-40B4-BE49-F238E27FC236}">
                <a16:creationId xmlns="" xmlns:a16="http://schemas.microsoft.com/office/drawing/2014/main" id="{25F50CD5-A85E-4EDD-BD65-233349242614}"/>
              </a:ext>
            </a:extLst>
          </p:cNvPr>
          <p:cNvSpPr txBox="1"/>
          <p:nvPr/>
        </p:nvSpPr>
        <p:spPr>
          <a:xfrm>
            <a:off x="5433991" y="5480471"/>
            <a:ext cx="1773540" cy="923330"/>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Digital Technology Platforms</a:t>
            </a:r>
          </a:p>
        </p:txBody>
      </p:sp>
      <p:sp>
        <p:nvSpPr>
          <p:cNvPr id="30" name="TextBox 29">
            <a:extLst>
              <a:ext uri="{FF2B5EF4-FFF2-40B4-BE49-F238E27FC236}">
                <a16:creationId xmlns="" xmlns:a16="http://schemas.microsoft.com/office/drawing/2014/main" id="{EB93D6CD-0635-444A-BD4D-BC3D290CE4F4}"/>
              </a:ext>
            </a:extLst>
          </p:cNvPr>
          <p:cNvSpPr txBox="1"/>
          <p:nvPr/>
        </p:nvSpPr>
        <p:spPr>
          <a:xfrm>
            <a:off x="7157869" y="5493491"/>
            <a:ext cx="1773540" cy="923330"/>
          </a:xfrm>
          <a:prstGeom prst="rect">
            <a:avLst/>
          </a:prstGeom>
          <a:noFill/>
        </p:spPr>
        <p:txBody>
          <a:bodyPr wrap="square" rtlCol="0">
            <a:spAutoFit/>
          </a:bodyPr>
          <a:lstStyle/>
          <a:p>
            <a:pPr algn="ctr"/>
            <a:r>
              <a:rPr lang="en-US" sz="1800" dirty="0">
                <a:solidFill>
                  <a:schemeClr val="bg1"/>
                </a:solidFill>
                <a:latin typeface="Helvetica" panose="020B0604020202020204" pitchFamily="34" charset="0"/>
                <a:cs typeface="Helvetica" panose="020B0604020202020204" pitchFamily="34" charset="0"/>
              </a:rPr>
              <a:t>Adaptive Security Architecture</a:t>
            </a:r>
          </a:p>
        </p:txBody>
      </p:sp>
      <p:sp>
        <p:nvSpPr>
          <p:cNvPr id="31" name="Oval 30">
            <a:extLst>
              <a:ext uri="{FF2B5EF4-FFF2-40B4-BE49-F238E27FC236}">
                <a16:creationId xmlns="" xmlns:a16="http://schemas.microsoft.com/office/drawing/2014/main" id="{E6099CAF-882C-409B-92E5-E6F517AB53C7}"/>
              </a:ext>
            </a:extLst>
          </p:cNvPr>
          <p:cNvSpPr/>
          <p:nvPr/>
        </p:nvSpPr>
        <p:spPr>
          <a:xfrm>
            <a:off x="2173357" y="4133702"/>
            <a:ext cx="1179444" cy="11794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32" name="Picture 31">
            <a:extLst>
              <a:ext uri="{FF2B5EF4-FFF2-40B4-BE49-F238E27FC236}">
                <a16:creationId xmlns="" xmlns:a16="http://schemas.microsoft.com/office/drawing/2014/main" id="{A0835CB4-A1CB-4123-9DF7-F27409CFA3B3}"/>
              </a:ext>
            </a:extLst>
          </p:cNvPr>
          <p:cNvPicPr>
            <a:picLocks noChangeAspect="1"/>
          </p:cNvPicPr>
          <p:nvPr/>
        </p:nvPicPr>
        <p:blipFill>
          <a:blip r:embed="rId7"/>
          <a:stretch>
            <a:fillRect/>
          </a:stretch>
        </p:blipFill>
        <p:spPr>
          <a:xfrm>
            <a:off x="2414405" y="4329210"/>
            <a:ext cx="717877" cy="736290"/>
          </a:xfrm>
          <a:prstGeom prst="rect">
            <a:avLst/>
          </a:prstGeom>
        </p:spPr>
      </p:pic>
      <p:pic>
        <p:nvPicPr>
          <p:cNvPr id="33" name="Picture 32">
            <a:extLst>
              <a:ext uri="{FF2B5EF4-FFF2-40B4-BE49-F238E27FC236}">
                <a16:creationId xmlns="" xmlns:a16="http://schemas.microsoft.com/office/drawing/2014/main" id="{90E1E69D-8637-4896-94EB-34CA04990986}"/>
              </a:ext>
            </a:extLst>
          </p:cNvPr>
          <p:cNvPicPr>
            <a:picLocks noChangeAspect="1"/>
          </p:cNvPicPr>
          <p:nvPr/>
        </p:nvPicPr>
        <p:blipFill>
          <a:blip r:embed="rId8"/>
          <a:stretch>
            <a:fillRect/>
          </a:stretch>
        </p:blipFill>
        <p:spPr>
          <a:xfrm>
            <a:off x="670132" y="4329210"/>
            <a:ext cx="736290" cy="736290"/>
          </a:xfrm>
          <a:prstGeom prst="rect">
            <a:avLst/>
          </a:prstGeom>
        </p:spPr>
      </p:pic>
      <p:pic>
        <p:nvPicPr>
          <p:cNvPr id="34" name="Picture 33">
            <a:extLst>
              <a:ext uri="{FF2B5EF4-FFF2-40B4-BE49-F238E27FC236}">
                <a16:creationId xmlns="" xmlns:a16="http://schemas.microsoft.com/office/drawing/2014/main" id="{11F7AE18-1E54-4646-9BD6-6E40037C9F1A}"/>
              </a:ext>
            </a:extLst>
          </p:cNvPr>
          <p:cNvPicPr>
            <a:picLocks noChangeAspect="1"/>
          </p:cNvPicPr>
          <p:nvPr/>
        </p:nvPicPr>
        <p:blipFill>
          <a:blip r:embed="rId9"/>
          <a:stretch>
            <a:fillRect/>
          </a:stretch>
        </p:blipFill>
        <p:spPr>
          <a:xfrm>
            <a:off x="4123394" y="4364485"/>
            <a:ext cx="717877" cy="717877"/>
          </a:xfrm>
          <a:prstGeom prst="rect">
            <a:avLst/>
          </a:prstGeom>
        </p:spPr>
      </p:pic>
      <p:pic>
        <p:nvPicPr>
          <p:cNvPr id="35" name="Picture 34">
            <a:extLst>
              <a:ext uri="{FF2B5EF4-FFF2-40B4-BE49-F238E27FC236}">
                <a16:creationId xmlns="" xmlns:a16="http://schemas.microsoft.com/office/drawing/2014/main" id="{CA71612D-5443-4B9B-B1A8-8F0F90D96133}"/>
              </a:ext>
            </a:extLst>
          </p:cNvPr>
          <p:cNvPicPr>
            <a:picLocks noChangeAspect="1"/>
          </p:cNvPicPr>
          <p:nvPr/>
        </p:nvPicPr>
        <p:blipFill>
          <a:blip r:embed="rId10"/>
          <a:stretch>
            <a:fillRect/>
          </a:stretch>
        </p:blipFill>
        <p:spPr>
          <a:xfrm>
            <a:off x="5925649" y="4337203"/>
            <a:ext cx="717878" cy="717878"/>
          </a:xfrm>
          <a:prstGeom prst="rect">
            <a:avLst/>
          </a:prstGeom>
        </p:spPr>
      </p:pic>
      <p:pic>
        <p:nvPicPr>
          <p:cNvPr id="36" name="Picture 35" descr="A close up of a logo&#10;&#10;Description generated with very high confidence">
            <a:extLst>
              <a:ext uri="{FF2B5EF4-FFF2-40B4-BE49-F238E27FC236}">
                <a16:creationId xmlns="" xmlns:a16="http://schemas.microsoft.com/office/drawing/2014/main" id="{1C2D7F1E-518E-4561-AC02-80523069D56A}"/>
              </a:ext>
            </a:extLst>
          </p:cNvPr>
          <p:cNvPicPr>
            <a:picLocks noChangeAspect="1"/>
          </p:cNvPicPr>
          <p:nvPr/>
        </p:nvPicPr>
        <p:blipFill>
          <a:blip r:embed="rId11"/>
          <a:stretch>
            <a:fillRect/>
          </a:stretch>
        </p:blipFill>
        <p:spPr>
          <a:xfrm>
            <a:off x="7691478" y="4276253"/>
            <a:ext cx="681611" cy="681611"/>
          </a:xfrm>
          <a:prstGeom prst="rect">
            <a:avLst/>
          </a:prstGeom>
        </p:spPr>
      </p:pic>
    </p:spTree>
    <p:extLst>
      <p:ext uri="{BB962C8B-B14F-4D97-AF65-F5344CB8AC3E}">
        <p14:creationId xmlns:p14="http://schemas.microsoft.com/office/powerpoint/2010/main" val="3917400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59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uman Hand">
            <a:extLst>
              <a:ext uri="{FF2B5EF4-FFF2-40B4-BE49-F238E27FC236}">
                <a16:creationId xmlns="" xmlns:a16="http://schemas.microsoft.com/office/drawing/2014/main" id="{CC7A9FD5-4582-4AE4-B086-976334227B6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82388" y="-70199"/>
            <a:ext cx="10508776" cy="69983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Innovation is not just about creating new technologies</a:t>
            </a:r>
          </a:p>
        </p:txBody>
      </p:sp>
      <p:sp>
        <p:nvSpPr>
          <p:cNvPr id="3" name="Content Placeholder 2"/>
          <p:cNvSpPr>
            <a:spLocks noGrp="1"/>
          </p:cNvSpPr>
          <p:nvPr>
            <p:ph idx="1"/>
          </p:nvPr>
        </p:nvSpPr>
        <p:spPr/>
        <p:txBody>
          <a:bodyPr>
            <a:normAutofit/>
          </a:bodyPr>
          <a:lstStyle/>
          <a:p>
            <a:r>
              <a:rPr lang="en-US" sz="3200" dirty="0"/>
              <a:t>There is no innovation without users and adoption</a:t>
            </a:r>
          </a:p>
          <a:p>
            <a:r>
              <a:rPr lang="en-US" sz="3200" dirty="0"/>
              <a:t>Canadian consumers lead in mobile but companies lag</a:t>
            </a:r>
          </a:p>
          <a:p>
            <a:r>
              <a:rPr lang="en-US" sz="3200" dirty="0">
                <a:solidFill>
                  <a:schemeClr val="accent4"/>
                </a:solidFill>
              </a:rPr>
              <a:t>40% </a:t>
            </a:r>
            <a:r>
              <a:rPr lang="en-US" sz="3200" dirty="0"/>
              <a:t>of Ontario’s SMEs do not have an internet presence</a:t>
            </a:r>
          </a:p>
          <a:p>
            <a:r>
              <a:rPr lang="en-US" sz="3200" dirty="0">
                <a:solidFill>
                  <a:schemeClr val="accent4"/>
                </a:solidFill>
              </a:rPr>
              <a:t>20% </a:t>
            </a:r>
            <a:r>
              <a:rPr lang="en-US" sz="3200" dirty="0"/>
              <a:t>of </a:t>
            </a:r>
            <a:r>
              <a:rPr lang="en-US" sz="3200" dirty="0" err="1"/>
              <a:t>labour</a:t>
            </a:r>
            <a:r>
              <a:rPr lang="en-US" sz="3200" dirty="0"/>
              <a:t> force is in the public sector</a:t>
            </a:r>
          </a:p>
          <a:p>
            <a:r>
              <a:rPr lang="en-US" sz="3200" dirty="0"/>
              <a:t>Arts and Social Sciences are essential</a:t>
            </a:r>
          </a:p>
          <a:p>
            <a:endParaRPr lang="en-US" sz="3200" dirty="0"/>
          </a:p>
        </p:txBody>
      </p:sp>
      <p:sp>
        <p:nvSpPr>
          <p:cNvPr id="4" name="Slide Number Placeholder 3"/>
          <p:cNvSpPr>
            <a:spLocks noGrp="1"/>
          </p:cNvSpPr>
          <p:nvPr>
            <p:ph type="sldNum" sz="quarter" idx="12"/>
          </p:nvPr>
        </p:nvSpPr>
        <p:spPr/>
        <p:txBody>
          <a:bodyPr/>
          <a:lstStyle/>
          <a:p>
            <a:fld id="{056DA062-4F05-430C-9DFE-ED13C882C558}" type="slidenum">
              <a:rPr lang="en-US" smtClean="0"/>
              <a:t>5</a:t>
            </a:fld>
            <a:endParaRPr lang="en-US"/>
          </a:p>
        </p:txBody>
      </p:sp>
    </p:spTree>
    <p:extLst>
      <p:ext uri="{BB962C8B-B14F-4D97-AF65-F5344CB8AC3E}">
        <p14:creationId xmlns:p14="http://schemas.microsoft.com/office/powerpoint/2010/main" val="228510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6DA062-4F05-430C-9DFE-ED13C882C558}" type="slidenum">
              <a:rPr lang="en-US" smtClean="0"/>
              <a:t>6</a:t>
            </a:fld>
            <a:endParaRPr lang="en-US"/>
          </a:p>
        </p:txBody>
      </p:sp>
      <p:pic>
        <p:nvPicPr>
          <p:cNvPr id="5" name="Picture 2" descr="Information Sign">
            <a:extLst>
              <a:ext uri="{FF2B5EF4-FFF2-40B4-BE49-F238E27FC236}">
                <a16:creationId xmlns="" xmlns:a16="http://schemas.microsoft.com/office/drawing/2014/main" id="{7069F103-2DE4-465F-9293-8A2A59E484A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00501" y="-42336"/>
            <a:ext cx="10345002" cy="690033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 xmlns:a16="http://schemas.microsoft.com/office/drawing/2014/main" id="{67EA3B29-3238-431A-8785-5D3B8DF340E3}"/>
              </a:ext>
            </a:extLst>
          </p:cNvPr>
          <p:cNvSpPr txBox="1">
            <a:spLocks/>
          </p:cNvSpPr>
          <p:nvPr/>
        </p:nvSpPr>
        <p:spPr>
          <a:xfrm>
            <a:off x="406443" y="558330"/>
            <a:ext cx="8624668" cy="506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CA" sz="4000" b="1" dirty="0">
                <a:solidFill>
                  <a:schemeClr val="bg1"/>
                </a:solidFill>
                <a:latin typeface="Helvetica" panose="020B0504020202030204" pitchFamily="34" charset="0"/>
                <a:cs typeface="Segoe UI Semibold" panose="020B0702040204020203" pitchFamily="34" charset="0"/>
              </a:rPr>
              <a:t>The rise of the “Imagination Age”?</a:t>
            </a:r>
          </a:p>
        </p:txBody>
      </p:sp>
      <p:sp>
        <p:nvSpPr>
          <p:cNvPr id="7" name="Parallelogram 6">
            <a:extLst>
              <a:ext uri="{FF2B5EF4-FFF2-40B4-BE49-F238E27FC236}">
                <a16:creationId xmlns="" xmlns:a16="http://schemas.microsoft.com/office/drawing/2014/main" id="{C9E35D6B-8289-4CBF-A611-3F183DC13181}"/>
              </a:ext>
            </a:extLst>
          </p:cNvPr>
          <p:cNvSpPr/>
          <p:nvPr/>
        </p:nvSpPr>
        <p:spPr>
          <a:xfrm>
            <a:off x="79022" y="1665096"/>
            <a:ext cx="7621768" cy="2429232"/>
          </a:xfrm>
          <a:prstGeom prst="parallelogram">
            <a:avLst/>
          </a:prstGeom>
          <a:solidFill>
            <a:schemeClr val="tx1">
              <a:lumMod val="85000"/>
              <a:lumOff val="1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60"/>
              </a:lnSpc>
            </a:pPr>
            <a:r>
              <a:rPr lang="en-US" sz="2800" i="1" dirty="0">
                <a:solidFill>
                  <a:schemeClr val="bg1"/>
                </a:solidFill>
                <a:latin typeface="Helvetica" panose="020B0604020202020204" pitchFamily="34" charset="0"/>
                <a:cs typeface="Helvetica" panose="020B0604020202020204" pitchFamily="34" charset="0"/>
              </a:rPr>
              <a:t>“The hardest activities to automate are those involving complex decision-making, planning, human interaction, imagination, or creative work” - </a:t>
            </a:r>
            <a:r>
              <a:rPr lang="en-CA" sz="2800" i="1" dirty="0">
                <a:solidFill>
                  <a:schemeClr val="bg1"/>
                </a:solidFill>
                <a:latin typeface="Helvetica" panose="020B0604020202020204" pitchFamily="34" charset="0"/>
                <a:cs typeface="Helvetica" panose="020B0604020202020204" pitchFamily="34" charset="0"/>
              </a:rPr>
              <a:t>McKinsey Global Institute</a:t>
            </a:r>
            <a:r>
              <a:rPr lang="en-US" sz="2800" i="1" dirty="0">
                <a:solidFill>
                  <a:schemeClr val="bg1"/>
                </a:solidFill>
                <a:latin typeface="Helvetica" panose="020B0604020202020204" pitchFamily="34" charset="0"/>
                <a:cs typeface="Helvetica" panose="020B0604020202020204" pitchFamily="34" charset="0"/>
              </a:rPr>
              <a:t> </a:t>
            </a:r>
            <a:endParaRPr lang="en-CA" sz="2800" i="1" dirty="0">
              <a:solidFill>
                <a:schemeClr val="bg1"/>
              </a:solidFill>
              <a:latin typeface="Helvetica" panose="020B0604020202020204" pitchFamily="34" charset="0"/>
              <a:cs typeface="Helvetica" panose="020B0604020202020204" pitchFamily="34" charset="0"/>
            </a:endParaRPr>
          </a:p>
        </p:txBody>
      </p:sp>
      <p:sp>
        <p:nvSpPr>
          <p:cNvPr id="8" name="Parallelogram 7">
            <a:extLst>
              <a:ext uri="{FF2B5EF4-FFF2-40B4-BE49-F238E27FC236}">
                <a16:creationId xmlns="" xmlns:a16="http://schemas.microsoft.com/office/drawing/2014/main" id="{08123C34-8652-40B8-817C-2DF9C6DD1C48}"/>
              </a:ext>
            </a:extLst>
          </p:cNvPr>
          <p:cNvSpPr/>
          <p:nvPr/>
        </p:nvSpPr>
        <p:spPr>
          <a:xfrm>
            <a:off x="1401417" y="4428768"/>
            <a:ext cx="7742583" cy="2429232"/>
          </a:xfrm>
          <a:prstGeom prst="parallelogram">
            <a:avLst/>
          </a:prstGeom>
          <a:solidFill>
            <a:schemeClr val="tx1">
              <a:lumMod val="85000"/>
              <a:lumOff val="1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i="1" dirty="0"/>
              <a:t>“Imagination is more important than knowledge” </a:t>
            </a:r>
            <a:r>
              <a:rPr lang="en-US" sz="2800" dirty="0"/>
              <a:t>– Albert Einstein</a:t>
            </a:r>
            <a:endParaRPr lang="en-US" sz="28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0138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6DA062-4F05-430C-9DFE-ED13C882C558}" type="slidenum">
              <a:rPr lang="en-US" smtClean="0"/>
              <a:t>7</a:t>
            </a:fld>
            <a:endParaRPr lang="en-US"/>
          </a:p>
        </p:txBody>
      </p:sp>
      <p:pic>
        <p:nvPicPr>
          <p:cNvPr id="5" name="Picture 3"/>
          <p:cNvPicPr>
            <a:picLocks noChangeAspect="1" noChangeArrowheads="1"/>
          </p:cNvPicPr>
          <p:nvPr/>
        </p:nvPicPr>
        <p:blipFill>
          <a:blip r:embed="rId3"/>
          <a:srcRect/>
          <a:stretch>
            <a:fillRect/>
          </a:stretch>
        </p:blipFill>
        <p:spPr bwMode="auto">
          <a:xfrm>
            <a:off x="4288221" y="2995448"/>
            <a:ext cx="4855779" cy="3862552"/>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4288221" y="0"/>
            <a:ext cx="4855779" cy="4060870"/>
          </a:xfrm>
          <a:prstGeom prst="rect">
            <a:avLst/>
          </a:prstGeom>
          <a:noFill/>
          <a:ln w="9525">
            <a:noFill/>
            <a:miter lim="800000"/>
            <a:headEnd/>
            <a:tailEnd/>
          </a:ln>
          <a:effectLst/>
        </p:spPr>
      </p:pic>
      <p:pic>
        <p:nvPicPr>
          <p:cNvPr id="7" name="Picture 6" descr="OFDZ99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483" y="0"/>
            <a:ext cx="4524703" cy="6858000"/>
          </a:xfrm>
          <a:prstGeom prst="rect">
            <a:avLst/>
          </a:prstGeom>
        </p:spPr>
      </p:pic>
      <p:sp>
        <p:nvSpPr>
          <p:cNvPr id="8" name="Rectangle 7"/>
          <p:cNvSpPr/>
          <p:nvPr/>
        </p:nvSpPr>
        <p:spPr>
          <a:xfrm>
            <a:off x="4288222" y="0"/>
            <a:ext cx="4855778" cy="6858000"/>
          </a:xfrm>
          <a:prstGeom prst="rect">
            <a:avLst/>
          </a:prstGeom>
          <a:solidFill>
            <a:srgbClr val="013CA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p:cNvSpPr txBox="1"/>
          <p:nvPr/>
        </p:nvSpPr>
        <p:spPr>
          <a:xfrm>
            <a:off x="4327995" y="299302"/>
            <a:ext cx="4957892" cy="523220"/>
          </a:xfrm>
          <a:prstGeom prst="rect">
            <a:avLst/>
          </a:prstGeom>
          <a:noFill/>
        </p:spPr>
        <p:txBody>
          <a:bodyPr wrap="square" rtlCol="0">
            <a:spAutoFit/>
          </a:bodyPr>
          <a:lstStyle/>
          <a:p>
            <a:r>
              <a:rPr lang="en-CA" sz="2800" b="1" dirty="0">
                <a:solidFill>
                  <a:schemeClr val="bg1"/>
                </a:solidFill>
                <a:latin typeface="Gadugi" pitchFamily="34" charset="0"/>
              </a:rPr>
              <a:t>SKILLS GAP</a:t>
            </a:r>
          </a:p>
        </p:txBody>
      </p:sp>
      <p:sp>
        <p:nvSpPr>
          <p:cNvPr id="10" name="TextBox 9"/>
          <p:cNvSpPr txBox="1"/>
          <p:nvPr/>
        </p:nvSpPr>
        <p:spPr>
          <a:xfrm>
            <a:off x="4654291" y="1430369"/>
            <a:ext cx="4305300" cy="3847207"/>
          </a:xfrm>
          <a:prstGeom prst="rect">
            <a:avLst/>
          </a:prstGeom>
          <a:noFill/>
        </p:spPr>
        <p:txBody>
          <a:bodyPr wrap="square" rtlCol="0">
            <a:spAutoFit/>
          </a:bodyPr>
          <a:lstStyle/>
          <a:p>
            <a:pPr marL="342900" lvl="0" indent="-342900">
              <a:buFont typeface="Arial" panose="020B0604020202020204" pitchFamily="34" charset="0"/>
              <a:buChar char="•"/>
            </a:pPr>
            <a:r>
              <a:rPr lang="en-CA" sz="2400" dirty="0">
                <a:solidFill>
                  <a:schemeClr val="bg1"/>
                </a:solidFill>
                <a:latin typeface="Gadugi" pitchFamily="34" charset="0"/>
              </a:rPr>
              <a:t>Surveys of 200 employers (2013)found that 28 % of SMEs and 31 % of large employers face challenges recruiting recent graduates</a:t>
            </a:r>
          </a:p>
          <a:p>
            <a:pPr marL="342900" lvl="0" indent="-342900">
              <a:buFont typeface="Arial" panose="020B0604020202020204" pitchFamily="34" charset="0"/>
              <a:buChar char="•"/>
            </a:pPr>
            <a:endParaRPr lang="en-CA" sz="2400" dirty="0">
              <a:solidFill>
                <a:schemeClr val="bg1"/>
              </a:solidFill>
              <a:latin typeface="Gadugi" pitchFamily="34" charset="0"/>
            </a:endParaRPr>
          </a:p>
          <a:p>
            <a:pPr marL="342900" lvl="0" indent="-342900">
              <a:buFont typeface="Arial" panose="020B0604020202020204" pitchFamily="34" charset="0"/>
              <a:buChar char="•"/>
            </a:pPr>
            <a:r>
              <a:rPr lang="en-CA" sz="2400" dirty="0">
                <a:solidFill>
                  <a:schemeClr val="bg1"/>
                </a:solidFill>
                <a:latin typeface="Gadugi" pitchFamily="34" charset="0"/>
              </a:rPr>
              <a:t>“Lack of technical skills among graduates” reported by 21% of the employers</a:t>
            </a:r>
          </a:p>
          <a:p>
            <a:pPr lvl="0"/>
            <a:endParaRPr lang="en-US" dirty="0">
              <a:solidFill>
                <a:schemeClr val="bg1"/>
              </a:solidFill>
              <a:latin typeface="Gadugi" pitchFamily="34" charset="0"/>
            </a:endParaRPr>
          </a:p>
          <a:p>
            <a:endParaRPr lang="en-CA" dirty="0">
              <a:solidFill>
                <a:schemeClr val="bg1"/>
              </a:solidFill>
              <a:latin typeface="Gadugi" pitchFamily="34" charset="0"/>
            </a:endParaRPr>
          </a:p>
        </p:txBody>
      </p:sp>
    </p:spTree>
    <p:extLst>
      <p:ext uri="{BB962C8B-B14F-4D97-AF65-F5344CB8AC3E}">
        <p14:creationId xmlns:p14="http://schemas.microsoft.com/office/powerpoint/2010/main" val="3034183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0326"/>
            <a:ext cx="9144000" cy="6908326"/>
          </a:xfrm>
          <a:prstGeom prst="rect">
            <a:avLst/>
          </a:prstGeom>
          <a:blipFill dpi="0"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Gaps in Employer and Graduate Perception </a:t>
            </a:r>
          </a:p>
        </p:txBody>
      </p:sp>
      <p:sp>
        <p:nvSpPr>
          <p:cNvPr id="4" name="Slide Number Placeholder 3"/>
          <p:cNvSpPr>
            <a:spLocks noGrp="1"/>
          </p:cNvSpPr>
          <p:nvPr>
            <p:ph type="sldNum" sz="quarter" idx="12"/>
          </p:nvPr>
        </p:nvSpPr>
        <p:spPr/>
        <p:txBody>
          <a:bodyPr/>
          <a:lstStyle/>
          <a:p>
            <a:fld id="{056DA062-4F05-430C-9DFE-ED13C882C558}" type="slidenum">
              <a:rPr lang="en-US" smtClean="0"/>
              <a:t>8</a:t>
            </a:fld>
            <a:endParaRPr lang="en-US"/>
          </a:p>
        </p:txBody>
      </p:sp>
      <p:sp>
        <p:nvSpPr>
          <p:cNvPr id="5" name="Oval 4"/>
          <p:cNvSpPr/>
          <p:nvPr/>
        </p:nvSpPr>
        <p:spPr>
          <a:xfrm>
            <a:off x="1394475" y="1529091"/>
            <a:ext cx="6355050" cy="525347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descr="writin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0051" y="1776446"/>
            <a:ext cx="1203899" cy="1203899"/>
          </a:xfrm>
          <a:prstGeom prst="rect">
            <a:avLst/>
          </a:prstGeom>
        </p:spPr>
      </p:pic>
      <p:sp>
        <p:nvSpPr>
          <p:cNvPr id="7" name="TextBox 6"/>
          <p:cNvSpPr txBox="1"/>
          <p:nvPr/>
        </p:nvSpPr>
        <p:spPr>
          <a:xfrm>
            <a:off x="2124725" y="2942436"/>
            <a:ext cx="2381250" cy="2369880"/>
          </a:xfrm>
          <a:prstGeom prst="rect">
            <a:avLst/>
          </a:prstGeom>
          <a:noFill/>
        </p:spPr>
        <p:txBody>
          <a:bodyPr wrap="square" rtlCol="0">
            <a:spAutoFit/>
          </a:bodyPr>
          <a:lstStyle/>
          <a:p>
            <a:r>
              <a:rPr lang="en-CA" sz="2400" b="1" dirty="0">
                <a:solidFill>
                  <a:schemeClr val="bg1"/>
                </a:solidFill>
                <a:latin typeface="Helvetica" panose="020B0604020202020204" pitchFamily="34" charset="0"/>
                <a:cs typeface="Helvetica" panose="020B0604020202020204" pitchFamily="34" charset="0"/>
              </a:rPr>
              <a:t>Student Perception</a:t>
            </a:r>
          </a:p>
          <a:p>
            <a:r>
              <a:rPr lang="en-CA" sz="2000" dirty="0">
                <a:solidFill>
                  <a:schemeClr val="bg1"/>
                </a:solidFill>
                <a:latin typeface="Helvetica" panose="020B0604020202020204" pitchFamily="34" charset="0"/>
                <a:cs typeface="Helvetica" panose="020B0604020202020204" pitchFamily="34" charset="0"/>
              </a:rPr>
              <a:t>93% believe they are highly proficient in writing, 91% in oral communication</a:t>
            </a:r>
          </a:p>
        </p:txBody>
      </p:sp>
      <p:sp>
        <p:nvSpPr>
          <p:cNvPr id="8" name="TextBox 7"/>
          <p:cNvSpPr txBox="1"/>
          <p:nvPr/>
        </p:nvSpPr>
        <p:spPr>
          <a:xfrm>
            <a:off x="4969525" y="2942436"/>
            <a:ext cx="2381250" cy="2677656"/>
          </a:xfrm>
          <a:prstGeom prst="rect">
            <a:avLst/>
          </a:prstGeom>
          <a:noFill/>
        </p:spPr>
        <p:txBody>
          <a:bodyPr wrap="square" rtlCol="0">
            <a:spAutoFit/>
          </a:bodyPr>
          <a:lstStyle/>
          <a:p>
            <a:r>
              <a:rPr lang="en-CA" sz="2400" b="1" dirty="0">
                <a:solidFill>
                  <a:schemeClr val="bg1"/>
                </a:solidFill>
                <a:latin typeface="Helvetica" panose="020B0604020202020204" pitchFamily="34" charset="0"/>
                <a:cs typeface="Helvetica" panose="020B0604020202020204" pitchFamily="34" charset="0"/>
              </a:rPr>
              <a:t>Employer Perception</a:t>
            </a:r>
          </a:p>
          <a:p>
            <a:r>
              <a:rPr lang="en-CA" sz="2000" dirty="0">
                <a:solidFill>
                  <a:schemeClr val="bg1"/>
                </a:solidFill>
                <a:latin typeface="Helvetica" panose="020B0604020202020204" pitchFamily="34" charset="0"/>
                <a:cs typeface="Helvetica" panose="020B0604020202020204" pitchFamily="34" charset="0"/>
              </a:rPr>
              <a:t>39.4% believe recent graduates are highly proficient in writing, 47% in oral communication</a:t>
            </a:r>
            <a:endParaRPr lang="en-CA" sz="2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7386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5"/>
          <p:cNvSpPr txBox="1">
            <a:spLocks noGrp="1"/>
          </p:cNvSpPr>
          <p:nvPr>
            <p:ph type="title"/>
          </p:nvPr>
        </p:nvSpPr>
        <p:spPr>
          <a:xfrm>
            <a:off x="1115100" y="428125"/>
            <a:ext cx="7571700" cy="506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1600"/>
              <a:buFont typeface="Raleway"/>
              <a:buNone/>
            </a:pPr>
            <a:r>
              <a:rPr lang="en-US" sz="1600" b="0" i="0" u="none" strike="noStrike" cap="none">
                <a:solidFill>
                  <a:schemeClr val="lt1"/>
                </a:solidFill>
                <a:latin typeface="Raleway"/>
                <a:ea typeface="Raleway"/>
                <a:cs typeface="Raleway"/>
                <a:sym typeface="Raleway"/>
              </a:rPr>
              <a:t>ge</a:t>
            </a:r>
            <a:endParaRPr sz="1600" b="0" i="0" u="none" strike="noStrike" cap="none">
              <a:solidFill>
                <a:schemeClr val="lt1"/>
              </a:solidFill>
              <a:latin typeface="Raleway"/>
              <a:ea typeface="Raleway"/>
              <a:cs typeface="Raleway"/>
              <a:sym typeface="Raleway"/>
            </a:endParaRPr>
          </a:p>
        </p:txBody>
      </p:sp>
      <p:graphicFrame>
        <p:nvGraphicFramePr>
          <p:cNvPr id="227" name="Google Shape;227;p25"/>
          <p:cNvGraphicFramePr/>
          <p:nvPr/>
        </p:nvGraphicFramePr>
        <p:xfrm>
          <a:off x="0" y="-19056"/>
          <a:ext cx="9144000" cy="6726450"/>
        </p:xfrm>
        <a:graphic>
          <a:graphicData uri="http://schemas.openxmlformats.org/drawingml/2006/table">
            <a:tbl>
              <a:tblPr firstRow="1" firstCol="1" lastRow="1" lastCol="1" bandRow="1" bandCol="1">
                <a:noFill/>
              </a:tblPr>
              <a:tblGrid>
                <a:gridCol w="5207650">
                  <a:extLst>
                    <a:ext uri="{9D8B030D-6E8A-4147-A177-3AD203B41FA5}">
                      <a16:colId xmlns="" xmlns:a16="http://schemas.microsoft.com/office/drawing/2014/main" val="20000"/>
                    </a:ext>
                  </a:extLst>
                </a:gridCol>
                <a:gridCol w="1889500">
                  <a:extLst>
                    <a:ext uri="{9D8B030D-6E8A-4147-A177-3AD203B41FA5}">
                      <a16:colId xmlns="" xmlns:a16="http://schemas.microsoft.com/office/drawing/2014/main" val="20001"/>
                    </a:ext>
                  </a:extLst>
                </a:gridCol>
                <a:gridCol w="2046850">
                  <a:extLst>
                    <a:ext uri="{9D8B030D-6E8A-4147-A177-3AD203B41FA5}">
                      <a16:colId xmlns="" xmlns:a16="http://schemas.microsoft.com/office/drawing/2014/main" val="20002"/>
                    </a:ext>
                  </a:extLst>
                </a:gridCol>
              </a:tblGrid>
              <a:tr h="420250">
                <a:tc>
                  <a:txBody>
                    <a:bodyPr/>
                    <a:lstStyle/>
                    <a:p>
                      <a:pPr marL="1815465" marR="0" lvl="0" indent="0" algn="l" rtl="0">
                        <a:lnSpc>
                          <a:spcPct val="102916"/>
                        </a:lnSpc>
                        <a:spcBef>
                          <a:spcPts val="0"/>
                        </a:spcBef>
                        <a:spcAft>
                          <a:spcPts val="0"/>
                        </a:spcAft>
                        <a:buClr>
                          <a:srgbClr val="000000"/>
                        </a:buClr>
                        <a:buSzPts val="1200"/>
                        <a:buFont typeface="Arial"/>
                        <a:buNone/>
                      </a:pPr>
                      <a:endParaRPr sz="1200" u="none" strike="noStrike" cap="none">
                        <a:solidFill>
                          <a:schemeClr val="dk1"/>
                        </a:solidFill>
                        <a:latin typeface="Calibri"/>
                        <a:ea typeface="Calibri"/>
                        <a:cs typeface="Calibri"/>
                        <a:sym typeface="Calibri"/>
                      </a:endParaRPr>
                    </a:p>
                  </a:txBody>
                  <a:tcPr marL="0" marR="0" marT="0" marB="0" anchor="ctr"/>
                </a:tc>
                <a:tc>
                  <a:txBody>
                    <a:bodyPr/>
                    <a:lstStyle/>
                    <a:p>
                      <a:pPr marL="0" marR="111125" lvl="0" indent="0" algn="r" rtl="0">
                        <a:lnSpc>
                          <a:spcPct val="61750"/>
                        </a:lnSpc>
                        <a:spcBef>
                          <a:spcPts val="0"/>
                        </a:spcBef>
                        <a:spcAft>
                          <a:spcPts val="0"/>
                        </a:spcAft>
                        <a:buClr>
                          <a:schemeClr val="dk1"/>
                        </a:buClr>
                        <a:buSzPts val="2000"/>
                        <a:buFont typeface="Arial Narrow"/>
                        <a:buNone/>
                      </a:pPr>
                      <a:r>
                        <a:rPr lang="en-US" sz="2000" u="none" strike="noStrike" cap="none">
                          <a:solidFill>
                            <a:schemeClr val="dk1"/>
                          </a:solidFill>
                          <a:latin typeface="Arial Narrow"/>
                          <a:ea typeface="Arial Narrow"/>
                          <a:cs typeface="Arial Narrow"/>
                          <a:sym typeface="Arial Narrow"/>
                        </a:rPr>
                        <a:t>2005 grad</a:t>
                      </a:r>
                      <a:endParaRPr sz="2000" u="none" strike="noStrike" cap="none">
                        <a:solidFill>
                          <a:schemeClr val="dk1"/>
                        </a:solidFill>
                        <a:latin typeface="Arial Narrow"/>
                        <a:ea typeface="Arial Narrow"/>
                        <a:cs typeface="Arial Narrow"/>
                        <a:sym typeface="Arial Narrow"/>
                      </a:endParaRPr>
                    </a:p>
                  </a:txBody>
                  <a:tcPr marL="0" marR="0" marT="0" marB="0" anchor="ctr">
                    <a:solidFill>
                      <a:srgbClr val="BADBE1"/>
                    </a:solidFill>
                  </a:tcPr>
                </a:tc>
                <a:tc>
                  <a:txBody>
                    <a:bodyPr/>
                    <a:lstStyle/>
                    <a:p>
                      <a:pPr marL="0" marR="11430" lvl="0" indent="0" algn="ctr" rtl="0">
                        <a:lnSpc>
                          <a:spcPct val="61750"/>
                        </a:lnSpc>
                        <a:spcBef>
                          <a:spcPts val="0"/>
                        </a:spcBef>
                        <a:spcAft>
                          <a:spcPts val="0"/>
                        </a:spcAft>
                        <a:buClr>
                          <a:schemeClr val="dk1"/>
                        </a:buClr>
                        <a:buSzPts val="2000"/>
                        <a:buFont typeface="Arial Narrow"/>
                        <a:buNone/>
                      </a:pPr>
                      <a:r>
                        <a:rPr lang="en-US" sz="2000" u="none" strike="noStrike" cap="none">
                          <a:solidFill>
                            <a:schemeClr val="dk1"/>
                          </a:solidFill>
                          <a:latin typeface="Arial Narrow"/>
                          <a:ea typeface="Arial Narrow"/>
                          <a:cs typeface="Arial Narrow"/>
                          <a:sym typeface="Arial Narrow"/>
                        </a:rPr>
                        <a:t>2012 grad</a:t>
                      </a:r>
                      <a:endParaRPr sz="2000" u="none" strike="noStrike" cap="none">
                        <a:solidFill>
                          <a:schemeClr val="dk1"/>
                        </a:solidFill>
                        <a:latin typeface="Arial Narrow"/>
                        <a:ea typeface="Arial Narrow"/>
                        <a:cs typeface="Arial Narrow"/>
                        <a:sym typeface="Arial Narrow"/>
                      </a:endParaRPr>
                    </a:p>
                  </a:txBody>
                  <a:tcPr marL="0" marR="0" marT="0" marB="0" anchor="ctr">
                    <a:solidFill>
                      <a:srgbClr val="BADBE1"/>
                    </a:solidFill>
                  </a:tcPr>
                </a:tc>
                <a:extLst>
                  <a:ext uri="{0D108BD9-81ED-4DB2-BD59-A6C34878D82A}">
                    <a16:rowId xmlns="" xmlns:a16="http://schemas.microsoft.com/office/drawing/2014/main" val="10000"/>
                  </a:ext>
                </a:extLst>
              </a:tr>
              <a:tr h="378325">
                <a:tc>
                  <a:txBody>
                    <a:bodyPr/>
                    <a:lstStyle/>
                    <a:p>
                      <a:pPr marL="12065" marR="0" lvl="0" indent="0" algn="l" rtl="0">
                        <a:lnSpc>
                          <a:spcPct val="10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Dentistry</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1760" lvl="0" indent="0" algn="r" rtl="0">
                        <a:lnSpc>
                          <a:spcPct val="10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$103,750</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2065" lvl="0" indent="0" algn="ctr" rtl="0">
                        <a:lnSpc>
                          <a:spcPct val="10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$99,839</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extLst>
                  <a:ext uri="{0D108BD9-81ED-4DB2-BD59-A6C34878D82A}">
                    <a16:rowId xmlns="" xmlns:a16="http://schemas.microsoft.com/office/drawing/2014/main" val="10001"/>
                  </a:ext>
                </a:extLst>
              </a:tr>
              <a:tr h="235200">
                <a:tc>
                  <a:txBody>
                    <a:bodyPr/>
                    <a:lstStyle/>
                    <a:p>
                      <a:pPr marL="12700"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Veterinary Medicine</a:t>
                      </a:r>
                      <a:endParaRPr sz="2000" b="0"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$70,714</a:t>
                      </a:r>
                      <a:endParaRPr sz="2000" b="0"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$77,001</a:t>
                      </a:r>
                      <a:endParaRPr sz="2000" b="0" u="none" strike="noStrike" cap="none">
                        <a:solidFill>
                          <a:schemeClr val="dk1"/>
                        </a:solidFill>
                        <a:latin typeface="Arial"/>
                        <a:ea typeface="Arial"/>
                        <a:cs typeface="Arial"/>
                        <a:sym typeface="Arial"/>
                      </a:endParaRPr>
                    </a:p>
                  </a:txBody>
                  <a:tcPr marL="0" marR="0" marT="0" marB="0" anchor="ctr">
                    <a:solidFill>
                      <a:srgbClr val="E7EFD7"/>
                    </a:solidFill>
                  </a:tcPr>
                </a:tc>
                <a:extLst>
                  <a:ext uri="{0D108BD9-81ED-4DB2-BD59-A6C34878D82A}">
                    <a16:rowId xmlns="" xmlns:a16="http://schemas.microsoft.com/office/drawing/2014/main" val="10002"/>
                  </a:ext>
                </a:extLst>
              </a:tr>
              <a:tr h="262550">
                <a:tc>
                  <a:txBody>
                    <a:bodyPr/>
                    <a:lstStyle/>
                    <a:p>
                      <a:pPr marL="1270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Law</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$75,376</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$73,470</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extLst>
                  <a:ext uri="{0D108BD9-81ED-4DB2-BD59-A6C34878D82A}">
                    <a16:rowId xmlns="" xmlns:a16="http://schemas.microsoft.com/office/drawing/2014/main" val="10003"/>
                  </a:ext>
                </a:extLst>
              </a:tr>
              <a:tr h="235200">
                <a:tc>
                  <a:txBody>
                    <a:bodyPr/>
                    <a:lstStyle/>
                    <a:p>
                      <a:pPr marL="12065"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Medicine</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$68,333</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$71,123</a:t>
                      </a:r>
                      <a:endParaRPr sz="2000" b="1" u="none" strike="noStrike" cap="none">
                        <a:solidFill>
                          <a:schemeClr val="dk1"/>
                        </a:solidFill>
                        <a:latin typeface="Arial"/>
                        <a:ea typeface="Arial"/>
                        <a:cs typeface="Arial"/>
                        <a:sym typeface="Arial"/>
                      </a:endParaRPr>
                    </a:p>
                  </a:txBody>
                  <a:tcPr marL="0" marR="0" marT="0" marB="0" anchor="ctr">
                    <a:solidFill>
                      <a:srgbClr val="E7EFD7"/>
                    </a:solidFill>
                  </a:tcPr>
                </a:tc>
                <a:extLst>
                  <a:ext uri="{0D108BD9-81ED-4DB2-BD59-A6C34878D82A}">
                    <a16:rowId xmlns="" xmlns:a16="http://schemas.microsoft.com/office/drawing/2014/main" val="10004"/>
                  </a:ext>
                </a:extLst>
              </a:tr>
              <a:tr h="330975">
                <a:tc>
                  <a:txBody>
                    <a:bodyPr/>
                    <a:lstStyle/>
                    <a:p>
                      <a:pPr marL="12065"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Computer Science</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$56,828</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$66,677</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extLst>
                  <a:ext uri="{0D108BD9-81ED-4DB2-BD59-A6C34878D82A}">
                    <a16:rowId xmlns="" xmlns:a16="http://schemas.microsoft.com/office/drawing/2014/main" val="10005"/>
                  </a:ext>
                </a:extLst>
              </a:tr>
              <a:tr h="300900">
                <a:tc>
                  <a:txBody>
                    <a:bodyPr/>
                    <a:lstStyle/>
                    <a:p>
                      <a:pPr marL="1143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Engineering</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$58,939</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2700"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$65,265</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extLst>
                  <a:ext uri="{0D108BD9-81ED-4DB2-BD59-A6C34878D82A}">
                    <a16:rowId xmlns="" xmlns:a16="http://schemas.microsoft.com/office/drawing/2014/main" val="10006"/>
                  </a:ext>
                </a:extLst>
              </a:tr>
              <a:tr h="255750">
                <a:tc>
                  <a:txBody>
                    <a:bodyPr/>
                    <a:lstStyle/>
                    <a:p>
                      <a:pPr marL="1143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Nursing</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$58,927</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$61,745</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extLst>
                  <a:ext uri="{0D108BD9-81ED-4DB2-BD59-A6C34878D82A}">
                    <a16:rowId xmlns="" xmlns:a16="http://schemas.microsoft.com/office/drawing/2014/main" val="10007"/>
                  </a:ext>
                </a:extLst>
              </a:tr>
              <a:tr h="270800">
                <a:tc>
                  <a:txBody>
                    <a:bodyPr/>
                    <a:lstStyle/>
                    <a:p>
                      <a:pPr marL="12065"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Mathematics</a:t>
                      </a:r>
                      <a:endParaRPr sz="2000" b="0"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$50,814</a:t>
                      </a:r>
                      <a:endParaRPr sz="2000" b="0"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$56,776</a:t>
                      </a:r>
                      <a:endParaRPr sz="2000" b="0" u="none" strike="noStrike" cap="none">
                        <a:solidFill>
                          <a:schemeClr val="dk1"/>
                        </a:solidFill>
                        <a:latin typeface="Arial"/>
                        <a:ea typeface="Arial"/>
                        <a:cs typeface="Arial"/>
                        <a:sym typeface="Arial"/>
                      </a:endParaRPr>
                    </a:p>
                  </a:txBody>
                  <a:tcPr marL="0" marR="0" marT="0" marB="0" anchor="ctr">
                    <a:solidFill>
                      <a:srgbClr val="DCEDF0"/>
                    </a:solidFill>
                  </a:tcPr>
                </a:tc>
                <a:extLst>
                  <a:ext uri="{0D108BD9-81ED-4DB2-BD59-A6C34878D82A}">
                    <a16:rowId xmlns="" xmlns:a16="http://schemas.microsoft.com/office/drawing/2014/main" val="10008"/>
                  </a:ext>
                </a:extLst>
              </a:tr>
              <a:tr h="315925">
                <a:tc>
                  <a:txBody>
                    <a:bodyPr/>
                    <a:lstStyle/>
                    <a:p>
                      <a:pPr marL="1270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Business &amp; Commerce</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$52,383</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$53,286</a:t>
                      </a:r>
                      <a:endParaRPr sz="2000" b="1" u="none" strike="noStrike" cap="none">
                        <a:solidFill>
                          <a:schemeClr val="dk1"/>
                        </a:solidFill>
                        <a:latin typeface="Arial"/>
                        <a:ea typeface="Arial"/>
                        <a:cs typeface="Arial"/>
                        <a:sym typeface="Arial"/>
                      </a:endParaRPr>
                    </a:p>
                  </a:txBody>
                  <a:tcPr marL="0" marR="0" marT="0" marB="0" anchor="ctr">
                    <a:solidFill>
                      <a:srgbClr val="DCEDF0"/>
                    </a:solidFill>
                  </a:tcPr>
                </a:tc>
                <a:extLst>
                  <a:ext uri="{0D108BD9-81ED-4DB2-BD59-A6C34878D82A}">
                    <a16:rowId xmlns="" xmlns:a16="http://schemas.microsoft.com/office/drawing/2014/main" val="10009"/>
                  </a:ext>
                </a:extLst>
              </a:tr>
              <a:tr h="347075">
                <a:tc>
                  <a:txBody>
                    <a:bodyPr/>
                    <a:lstStyle/>
                    <a:p>
                      <a:pPr marL="12065"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Health Professions</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1" u="none" strike="noStrike" cap="none" dirty="0">
                          <a:solidFill>
                            <a:schemeClr val="dk1"/>
                          </a:solidFill>
                          <a:latin typeface="Arial"/>
                          <a:ea typeface="Arial"/>
                          <a:cs typeface="Arial"/>
                          <a:sym typeface="Arial"/>
                        </a:rPr>
                        <a:t>$51,410</a:t>
                      </a:r>
                      <a:endParaRPr sz="2000" b="1" u="none" strike="noStrike" cap="none" dirty="0">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$50,320</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0"/>
                  </a:ext>
                </a:extLst>
              </a:tr>
              <a:tr h="267250">
                <a:tc>
                  <a:txBody>
                    <a:bodyPr/>
                    <a:lstStyle/>
                    <a:p>
                      <a:pPr marL="12700"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Therapy &amp; Rehabilitation</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$50,313</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$48,334</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1"/>
                  </a:ext>
                </a:extLst>
              </a:tr>
              <a:tr h="292950">
                <a:tc>
                  <a:txBody>
                    <a:bodyPr/>
                    <a:lstStyle/>
                    <a:p>
                      <a:pPr marL="11430"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Other Arts &amp; Science</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239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$49,954</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2700"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$46,322</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2"/>
                  </a:ext>
                </a:extLst>
              </a:tr>
              <a:tr h="267250">
                <a:tc>
                  <a:txBody>
                    <a:bodyPr/>
                    <a:lstStyle/>
                    <a:p>
                      <a:pPr marL="10795"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Physical Sciences</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3029"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$48,860</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3334"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$45,107</a:t>
                      </a:r>
                      <a:endParaRPr sz="2000" b="0"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3"/>
                  </a:ext>
                </a:extLst>
              </a:tr>
              <a:tr h="267250">
                <a:tc>
                  <a:txBody>
                    <a:bodyPr/>
                    <a:lstStyle/>
                    <a:p>
                      <a:pPr marL="1143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Education</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$47,992</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$43,787</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4"/>
                  </a:ext>
                </a:extLst>
              </a:tr>
              <a:tr h="274050">
                <a:tc>
                  <a:txBody>
                    <a:bodyPr/>
                    <a:lstStyle/>
                    <a:p>
                      <a:pPr marL="1016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Social Sciences</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1366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$43,996</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tc>
                  <a:txBody>
                    <a:bodyPr/>
                    <a:lstStyle/>
                    <a:p>
                      <a:pPr marL="0" marR="13970"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$42,105</a:t>
                      </a:r>
                      <a:endParaRPr sz="2000" b="1" u="none" strike="noStrike" cap="none">
                        <a:solidFill>
                          <a:schemeClr val="dk1"/>
                        </a:solidFill>
                        <a:latin typeface="Arial"/>
                        <a:ea typeface="Arial"/>
                        <a:cs typeface="Arial"/>
                        <a:sym typeface="Arial"/>
                      </a:endParaRPr>
                    </a:p>
                  </a:txBody>
                  <a:tcPr marL="0" marR="0" marT="0" marB="0" anchor="ctr">
                    <a:solidFill>
                      <a:srgbClr val="83B3D9"/>
                    </a:solidFill>
                  </a:tcPr>
                </a:tc>
                <a:extLst>
                  <a:ext uri="{0D108BD9-81ED-4DB2-BD59-A6C34878D82A}">
                    <a16:rowId xmlns="" xmlns:a16="http://schemas.microsoft.com/office/drawing/2014/main" val="10015"/>
                  </a:ext>
                </a:extLst>
              </a:tr>
              <a:tr h="336900">
                <a:tc>
                  <a:txBody>
                    <a:bodyPr/>
                    <a:lstStyle/>
                    <a:p>
                      <a:pPr marL="12700"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Kinesiology/ Recreation/ Phys Ed. </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$42,647</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$39,681</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extLst>
                  <a:ext uri="{0D108BD9-81ED-4DB2-BD59-A6C34878D82A}">
                    <a16:rowId xmlns="" xmlns:a16="http://schemas.microsoft.com/office/drawing/2014/main" val="10016"/>
                  </a:ext>
                </a:extLst>
              </a:tr>
              <a:tr h="319325">
                <a:tc>
                  <a:txBody>
                    <a:bodyPr/>
                    <a:lstStyle/>
                    <a:p>
                      <a:pPr marL="12700" marR="0" lvl="0" indent="0" algn="l"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Agriculture &amp; Biology</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1125" lvl="0" indent="0" algn="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$42,038</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430" lvl="0" indent="0" algn="ctr" rtl="0">
                        <a:lnSpc>
                          <a:spcPct val="70000"/>
                        </a:lnSpc>
                        <a:spcBef>
                          <a:spcPts val="0"/>
                        </a:spcBef>
                        <a:spcAft>
                          <a:spcPts val="0"/>
                        </a:spcAft>
                        <a:buClr>
                          <a:schemeClr val="dk1"/>
                        </a:buClr>
                        <a:buSzPts val="2000"/>
                        <a:buFont typeface="Arial"/>
                        <a:buNone/>
                      </a:pPr>
                      <a:r>
                        <a:rPr lang="en-US" sz="2000" b="0" u="none" strike="noStrike" cap="none">
                          <a:solidFill>
                            <a:schemeClr val="dk1"/>
                          </a:solidFill>
                          <a:latin typeface="Arial"/>
                          <a:ea typeface="Arial"/>
                          <a:cs typeface="Arial"/>
                          <a:sym typeface="Arial"/>
                        </a:rPr>
                        <a:t>$39,391</a:t>
                      </a:r>
                      <a:endParaRPr sz="2000" b="0" u="none" strike="noStrike" cap="none">
                        <a:solidFill>
                          <a:schemeClr val="dk1"/>
                        </a:solidFill>
                        <a:latin typeface="Arial"/>
                        <a:ea typeface="Arial"/>
                        <a:cs typeface="Arial"/>
                        <a:sym typeface="Arial"/>
                      </a:endParaRPr>
                    </a:p>
                  </a:txBody>
                  <a:tcPr marL="0" marR="0" marT="0" marB="0" anchor="ctr">
                    <a:solidFill>
                      <a:srgbClr val="EA0064"/>
                    </a:solidFill>
                  </a:tcPr>
                </a:tc>
                <a:extLst>
                  <a:ext uri="{0D108BD9-81ED-4DB2-BD59-A6C34878D82A}">
                    <a16:rowId xmlns="" xmlns:a16="http://schemas.microsoft.com/office/drawing/2014/main" val="10017"/>
                  </a:ext>
                </a:extLst>
              </a:tr>
              <a:tr h="267250">
                <a:tc>
                  <a:txBody>
                    <a:bodyPr/>
                    <a:lstStyle/>
                    <a:p>
                      <a:pPr marL="12065"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Humanities</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$41,550</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$38,399</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extLst>
                  <a:ext uri="{0D108BD9-81ED-4DB2-BD59-A6C34878D82A}">
                    <a16:rowId xmlns="" xmlns:a16="http://schemas.microsoft.com/office/drawing/2014/main" val="10018"/>
                  </a:ext>
                </a:extLst>
              </a:tr>
              <a:tr h="282675">
                <a:tc>
                  <a:txBody>
                    <a:bodyPr/>
                    <a:lstStyle/>
                    <a:p>
                      <a:pPr marL="1143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Journalism</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176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$40,870</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2065"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$38,734</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extLst>
                  <a:ext uri="{0D108BD9-81ED-4DB2-BD59-A6C34878D82A}">
                    <a16:rowId xmlns="" xmlns:a16="http://schemas.microsoft.com/office/drawing/2014/main" val="10019"/>
                  </a:ext>
                </a:extLst>
              </a:tr>
              <a:tr h="281200">
                <a:tc>
                  <a:txBody>
                    <a:bodyPr/>
                    <a:lstStyle/>
                    <a:p>
                      <a:pPr marL="1143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Fine &amp; Applied Arts</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1239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$36,911</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tc>
                  <a:txBody>
                    <a:bodyPr/>
                    <a:lstStyle/>
                    <a:p>
                      <a:pPr marL="0" marR="12700" lvl="0" indent="0" algn="ct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$34,695</a:t>
                      </a:r>
                      <a:endParaRPr sz="2000" b="1" u="none" strike="noStrike" cap="none">
                        <a:solidFill>
                          <a:schemeClr val="dk1"/>
                        </a:solidFill>
                        <a:latin typeface="Arial"/>
                        <a:ea typeface="Arial"/>
                        <a:cs typeface="Arial"/>
                        <a:sym typeface="Arial"/>
                      </a:endParaRPr>
                    </a:p>
                  </a:txBody>
                  <a:tcPr marL="0" marR="0" marT="0" marB="0" anchor="ctr">
                    <a:solidFill>
                      <a:srgbClr val="EA0064"/>
                    </a:solidFill>
                  </a:tcPr>
                </a:tc>
                <a:extLst>
                  <a:ext uri="{0D108BD9-81ED-4DB2-BD59-A6C34878D82A}">
                    <a16:rowId xmlns="" xmlns:a16="http://schemas.microsoft.com/office/drawing/2014/main" val="10020"/>
                  </a:ext>
                </a:extLst>
              </a:tr>
              <a:tr h="517400">
                <a:tc>
                  <a:txBody>
                    <a:bodyPr/>
                    <a:lstStyle/>
                    <a:p>
                      <a:pPr marL="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rPr>
                        <a:t> </a:t>
                      </a:r>
                      <a:endParaRPr/>
                    </a:p>
                    <a:p>
                      <a:pPr marL="12700" marR="0" lvl="0" indent="0" algn="l" rtl="0">
                        <a:lnSpc>
                          <a:spcPct val="70000"/>
                        </a:lnSpc>
                        <a:spcBef>
                          <a:spcPts val="0"/>
                        </a:spcBef>
                        <a:spcAft>
                          <a:spcPts val="0"/>
                        </a:spcAft>
                        <a:buClr>
                          <a:schemeClr val="dk1"/>
                        </a:buClr>
                        <a:buSzPts val="2000"/>
                        <a:buFont typeface="Arial"/>
                        <a:buNone/>
                      </a:pPr>
                      <a:r>
                        <a:rPr lang="en-US" sz="2000" b="1" u="none" strike="noStrike" cap="none">
                          <a:solidFill>
                            <a:schemeClr val="dk1"/>
                          </a:solidFill>
                        </a:rPr>
                        <a:t>Average</a:t>
                      </a:r>
                      <a:endParaRPr sz="2000" b="1" u="none" strike="noStrike" cap="none">
                        <a:solidFill>
                          <a:schemeClr val="dk1"/>
                        </a:solidFill>
                        <a:latin typeface="Calibri"/>
                        <a:ea typeface="Calibri"/>
                        <a:cs typeface="Calibri"/>
                        <a:sym typeface="Calibri"/>
                      </a:endParaRPr>
                    </a:p>
                  </a:txBody>
                  <a:tcPr marL="0" marR="0" marT="0" marB="0">
                    <a:solidFill>
                      <a:srgbClr val="ADCCE5"/>
                    </a:solidFill>
                  </a:tcPr>
                </a:tc>
                <a:tc>
                  <a:txBody>
                    <a:bodyPr/>
                    <a:lstStyle/>
                    <a:p>
                      <a:pPr marL="0" marR="0"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 </a:t>
                      </a:r>
                      <a:endParaRPr/>
                    </a:p>
                    <a:p>
                      <a:pPr marL="0" marR="111125" lvl="0" indent="0" algn="r" rtl="0">
                        <a:lnSpc>
                          <a:spcPct val="70000"/>
                        </a:lnSpc>
                        <a:spcBef>
                          <a:spcPts val="0"/>
                        </a:spcBef>
                        <a:spcAft>
                          <a:spcPts val="0"/>
                        </a:spcAft>
                        <a:buClr>
                          <a:schemeClr val="dk1"/>
                        </a:buClr>
                        <a:buSzPts val="2000"/>
                        <a:buFont typeface="Arial"/>
                        <a:buNone/>
                      </a:pPr>
                      <a:r>
                        <a:rPr lang="en-US" sz="2000" b="1" u="none" strike="noStrike" cap="none">
                          <a:solidFill>
                            <a:schemeClr val="dk1"/>
                          </a:solidFill>
                          <a:latin typeface="Arial"/>
                          <a:ea typeface="Arial"/>
                          <a:cs typeface="Arial"/>
                          <a:sym typeface="Arial"/>
                        </a:rPr>
                        <a:t>$49,669</a:t>
                      </a:r>
                      <a:endParaRPr sz="2000" b="1" u="none" strike="noStrike" cap="none">
                        <a:solidFill>
                          <a:schemeClr val="dk1"/>
                        </a:solidFill>
                        <a:latin typeface="Arial"/>
                        <a:ea typeface="Arial"/>
                        <a:cs typeface="Arial"/>
                        <a:sym typeface="Arial"/>
                      </a:endParaRPr>
                    </a:p>
                  </a:txBody>
                  <a:tcPr marL="0" marR="0" marT="0" marB="0">
                    <a:solidFill>
                      <a:srgbClr val="83B3D9"/>
                    </a:solidFill>
                  </a:tcPr>
                </a:tc>
                <a:tc>
                  <a:txBody>
                    <a:bodyPr/>
                    <a:lstStyle/>
                    <a:p>
                      <a:pPr marL="0" marR="0" lvl="0" indent="0" algn="ctr" rtl="0">
                        <a:lnSpc>
                          <a:spcPct val="70000"/>
                        </a:lnSpc>
                        <a:spcBef>
                          <a:spcPts val="0"/>
                        </a:spcBef>
                        <a:spcAft>
                          <a:spcPts val="0"/>
                        </a:spcAft>
                        <a:buClr>
                          <a:schemeClr val="dk1"/>
                        </a:buClr>
                        <a:buSzPts val="2000"/>
                        <a:buFont typeface="Arial"/>
                        <a:buNone/>
                      </a:pPr>
                      <a:r>
                        <a:rPr lang="en-US" sz="2000" b="1" u="none" strike="noStrike" cap="none" dirty="0">
                          <a:solidFill>
                            <a:schemeClr val="dk1"/>
                          </a:solidFill>
                          <a:latin typeface="Arial"/>
                          <a:ea typeface="Arial"/>
                          <a:cs typeface="Arial"/>
                          <a:sym typeface="Arial"/>
                        </a:rPr>
                        <a:t> </a:t>
                      </a:r>
                      <a:endParaRPr dirty="0"/>
                    </a:p>
                    <a:p>
                      <a:pPr marL="0" marR="11430" lvl="0" indent="0" algn="ctr" rtl="0">
                        <a:lnSpc>
                          <a:spcPct val="70000"/>
                        </a:lnSpc>
                        <a:spcBef>
                          <a:spcPts val="0"/>
                        </a:spcBef>
                        <a:spcAft>
                          <a:spcPts val="0"/>
                        </a:spcAft>
                        <a:buClr>
                          <a:schemeClr val="dk1"/>
                        </a:buClr>
                        <a:buSzPts val="2000"/>
                        <a:buFont typeface="Arial"/>
                        <a:buNone/>
                      </a:pPr>
                      <a:r>
                        <a:rPr lang="en-US" sz="2000" b="1" u="none" strike="noStrike" cap="none" dirty="0">
                          <a:solidFill>
                            <a:schemeClr val="dk1"/>
                          </a:solidFill>
                          <a:latin typeface="Arial"/>
                          <a:ea typeface="Arial"/>
                          <a:cs typeface="Arial"/>
                          <a:sym typeface="Arial"/>
                        </a:rPr>
                        <a:t>$49,001</a:t>
                      </a:r>
                      <a:endParaRPr sz="2000" b="1" u="none" strike="noStrike" cap="none" dirty="0">
                        <a:solidFill>
                          <a:schemeClr val="dk1"/>
                        </a:solidFill>
                        <a:latin typeface="Arial"/>
                        <a:ea typeface="Arial"/>
                        <a:cs typeface="Arial"/>
                        <a:sym typeface="Arial"/>
                      </a:endParaRPr>
                    </a:p>
                  </a:txBody>
                  <a:tcPr marL="0" marR="0" marT="0" marB="0">
                    <a:solidFill>
                      <a:srgbClr val="83B3D9"/>
                    </a:solidFill>
                  </a:tcPr>
                </a:tc>
                <a:extLst>
                  <a:ext uri="{0D108BD9-81ED-4DB2-BD59-A6C34878D82A}">
                    <a16:rowId xmlns="" xmlns:a16="http://schemas.microsoft.com/office/drawing/2014/main" val="10021"/>
                  </a:ext>
                </a:extLst>
              </a:tr>
            </a:tbl>
          </a:graphicData>
        </a:graphic>
      </p:graphicFrame>
      <p:sp>
        <p:nvSpPr>
          <p:cNvPr id="228" name="Google Shape;228;p25"/>
          <p:cNvSpPr txBox="1"/>
          <p:nvPr/>
        </p:nvSpPr>
        <p:spPr>
          <a:xfrm>
            <a:off x="0" y="-99391"/>
            <a:ext cx="5868144"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University Grads: Earnings (2 yrs.)</a:t>
            </a:r>
            <a:endParaRPr sz="24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7664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lvetica">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457CA4-57DA-4385-BF27-AEA32DC7B006}" vid="{77CA3072-E714-4824-9536-D33209FE7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Purple Pink Blue</Template>
  <TotalTime>183</TotalTime>
  <Words>2421</Words>
  <Application>Microsoft Office PowerPoint</Application>
  <PresentationFormat>On-screen Show (4:3)</PresentationFormat>
  <Paragraphs>425</Paragraphs>
  <Slides>40</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ＭＳ Ｐゴシック</vt:lpstr>
      <vt:lpstr>Arial</vt:lpstr>
      <vt:lpstr>Arial Narrow</vt:lpstr>
      <vt:lpstr>Calibri</vt:lpstr>
      <vt:lpstr>Century Gothic</vt:lpstr>
      <vt:lpstr>Corbel</vt:lpstr>
      <vt:lpstr>Gadugi</vt:lpstr>
      <vt:lpstr>Helvetica</vt:lpstr>
      <vt:lpstr>Raleway</vt:lpstr>
      <vt:lpstr>Roboto</vt:lpstr>
      <vt:lpstr>Segoe UI Semibold</vt:lpstr>
      <vt:lpstr>Times New Roman</vt:lpstr>
      <vt:lpstr>Office Theme</vt:lpstr>
      <vt:lpstr>Widening Career Pathways for Arts and Social Sciences Graduate:  Advanced Digital and Professional Training (ADaPT) </vt:lpstr>
      <vt:lpstr>AGENDA</vt:lpstr>
      <vt:lpstr>WHAT IS INNOVATION?</vt:lpstr>
      <vt:lpstr>Disruptive and Exponential Technologies</vt:lpstr>
      <vt:lpstr>Innovation is not just about creating new technologies</vt:lpstr>
      <vt:lpstr>PowerPoint Presentation</vt:lpstr>
      <vt:lpstr>PowerPoint Presentation</vt:lpstr>
      <vt:lpstr>Gaps in Employer and Graduate Perception </vt:lpstr>
      <vt:lpstr>ge</vt:lpstr>
      <vt:lpstr>STEM is necessary but insufficient</vt:lpstr>
      <vt:lpstr>Alternative Narratives and Pathways: only 6 of these CEOs have STEM backgrounds</vt:lpstr>
      <vt:lpstr>Déjà Vu?</vt:lpstr>
      <vt:lpstr>What are Digital Skills?</vt:lpstr>
      <vt:lpstr>Skills Gap Paradox: Diverse Groups Face Barriers</vt:lpstr>
      <vt:lpstr>Diverse Groups face WIL Barriers</vt:lpstr>
      <vt:lpstr>Limited Data on WIL Access / Experiences</vt:lpstr>
      <vt:lpstr>Experiences in Work Integrated Learning</vt:lpstr>
      <vt:lpstr>ADVANCED DIGITAL AND PROFESSIONAL TRAINING- ADaPT (2012-2018) </vt:lpstr>
      <vt:lpstr>ADaPT Process:  Evidence Based and Iterative</vt:lpstr>
      <vt:lpstr>Skills Development Assessment</vt:lpstr>
      <vt:lpstr>PowerPoint Presentation</vt:lpstr>
      <vt:lpstr>PowerPoint Presentation</vt:lpstr>
      <vt:lpstr> Advanced Digital and Professional Training (ADaPT) Boot Camp</vt:lpstr>
      <vt:lpstr>Specialized Training: Data Analytics</vt:lpstr>
      <vt:lpstr>Eg.Pega/Cognizant: 3 Month Pathway to Highly Skilled Job</vt:lpstr>
      <vt:lpstr>ADaPT Salesforce Course (in process)</vt:lpstr>
      <vt:lpstr>RESEARCH AND INNOVATION</vt:lpstr>
      <vt:lpstr>ADaPT Core: Placements By The Numbers</vt:lpstr>
      <vt:lpstr>Placements</vt:lpstr>
      <vt:lpstr>Demographics: Schools/Discipline</vt:lpstr>
      <vt:lpstr>Results</vt:lpstr>
      <vt:lpstr>Improvement in Self Reported Skills</vt:lpstr>
      <vt:lpstr>Student Feedback</vt:lpstr>
      <vt:lpstr>Employer Feedback</vt:lpstr>
      <vt:lpstr>RBC Partnership: Results</vt:lpstr>
      <vt:lpstr>LESSONS LEARNED</vt:lpstr>
      <vt:lpstr>End 500 years of cultural warfare</vt:lpstr>
      <vt:lpstr>Developing a Coordinated Ecosystem of Platforms and Partners for Support Future Skills and Inclusive Innovation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Widening Career Pathways for Arts and Social Sciences Graduate:  Advanced Digital and Professional Training (ADaPT)</dc:title>
  <dc:creator>Henrique Hon</dc:creator>
  <cp:lastModifiedBy>wcukier</cp:lastModifiedBy>
  <cp:revision>29</cp:revision>
  <cp:lastPrinted>2018-06-12T14:25:59Z</cp:lastPrinted>
  <dcterms:created xsi:type="dcterms:W3CDTF">2018-10-05T20:21:37Z</dcterms:created>
  <dcterms:modified xsi:type="dcterms:W3CDTF">2018-10-11T16:42:17Z</dcterms:modified>
</cp:coreProperties>
</file>