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11" r:id="rId2"/>
    <p:sldId id="312" r:id="rId3"/>
    <p:sldId id="313" r:id="rId4"/>
    <p:sldId id="276" r:id="rId5"/>
    <p:sldId id="329" r:id="rId6"/>
    <p:sldId id="330" r:id="rId7"/>
    <p:sldId id="331" r:id="rId8"/>
    <p:sldId id="332" r:id="rId9"/>
    <p:sldId id="292" r:id="rId10"/>
    <p:sldId id="296" r:id="rId11"/>
    <p:sldId id="333" r:id="rId12"/>
    <p:sldId id="334" r:id="rId13"/>
    <p:sldId id="335" r:id="rId14"/>
    <p:sldId id="336" r:id="rId15"/>
    <p:sldId id="337" r:id="rId16"/>
    <p:sldId id="303" r:id="rId17"/>
    <p:sldId id="338" r:id="rId18"/>
    <p:sldId id="342" r:id="rId19"/>
    <p:sldId id="345" r:id="rId20"/>
    <p:sldId id="282" r:id="rId21"/>
    <p:sldId id="283" r:id="rId22"/>
    <p:sldId id="361" r:id="rId23"/>
    <p:sldId id="346" r:id="rId24"/>
    <p:sldId id="360" r:id="rId25"/>
    <p:sldId id="339" r:id="rId26"/>
    <p:sldId id="343" r:id="rId27"/>
    <p:sldId id="305" r:id="rId28"/>
    <p:sldId id="306" r:id="rId29"/>
    <p:sldId id="304" r:id="rId30"/>
    <p:sldId id="307" r:id="rId31"/>
    <p:sldId id="308" r:id="rId32"/>
    <p:sldId id="356" r:id="rId33"/>
    <p:sldId id="362" r:id="rId34"/>
    <p:sldId id="363" r:id="rId35"/>
    <p:sldId id="364" r:id="rId36"/>
    <p:sldId id="365" r:id="rId37"/>
    <p:sldId id="366" r:id="rId38"/>
    <p:sldId id="36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3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8929"/>
  </p:normalViewPr>
  <p:slideViewPr>
    <p:cSldViewPr snapToGrid="0" snapToObjects="1">
      <p:cViewPr varScale="1">
        <p:scale>
          <a:sx n="74" d="100"/>
          <a:sy n="74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E2BB5-BD98-43AA-B87F-336B2FD6230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1EC74-B07E-4529-A866-62B9C2E3375C}">
      <dgm:prSet phldrT="[Text]"/>
      <dgm:spPr>
        <a:solidFill>
          <a:srgbClr val="7A003C"/>
        </a:solidFill>
      </dgm:spPr>
      <dgm:t>
        <a:bodyPr/>
        <a:lstStyle/>
        <a:p>
          <a:r>
            <a:rPr lang="en-US" dirty="0"/>
            <a:t>McMaster</a:t>
          </a:r>
        </a:p>
      </dgm:t>
    </dgm:pt>
    <dgm:pt modelId="{7D28597E-A69B-467D-80D4-6EBBD5F7CEC0}" type="parTrans" cxnId="{CC0CB7EC-1748-4ABF-8B97-ABC438E2CA8F}">
      <dgm:prSet/>
      <dgm:spPr/>
      <dgm:t>
        <a:bodyPr/>
        <a:lstStyle/>
        <a:p>
          <a:endParaRPr lang="en-US"/>
        </a:p>
      </dgm:t>
    </dgm:pt>
    <dgm:pt modelId="{5117B43F-6F35-49D4-A399-48A6A36DB256}" type="sibTrans" cxnId="{CC0CB7EC-1748-4ABF-8B97-ABC438E2CA8F}">
      <dgm:prSet/>
      <dgm:spPr/>
      <dgm:t>
        <a:bodyPr/>
        <a:lstStyle/>
        <a:p>
          <a:endParaRPr lang="en-US"/>
        </a:p>
      </dgm:t>
    </dgm:pt>
    <dgm:pt modelId="{0EA3CFFA-5AA5-460B-8DC1-89CB4C182DD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Brock</a:t>
          </a:r>
        </a:p>
      </dgm:t>
    </dgm:pt>
    <dgm:pt modelId="{5A57D02C-DD51-4FA9-8FCE-FF2E83A8A4DF}" type="parTrans" cxnId="{CD395066-8E2D-4C6B-9C47-B5DE7E12331A}">
      <dgm:prSet/>
      <dgm:spPr/>
      <dgm:t>
        <a:bodyPr/>
        <a:lstStyle/>
        <a:p>
          <a:endParaRPr lang="en-US"/>
        </a:p>
      </dgm:t>
    </dgm:pt>
    <dgm:pt modelId="{78C908F7-FA11-4E70-A3BC-6AF2C6D5677A}" type="sibTrans" cxnId="{CD395066-8E2D-4C6B-9C47-B5DE7E12331A}">
      <dgm:prSet/>
      <dgm:spPr/>
      <dgm:t>
        <a:bodyPr/>
        <a:lstStyle/>
        <a:p>
          <a:endParaRPr lang="en-US"/>
        </a:p>
      </dgm:t>
    </dgm:pt>
    <dgm:pt modelId="{72AAF0BA-61A5-4745-AF1C-47C223F857B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Niagara College</a:t>
          </a:r>
        </a:p>
      </dgm:t>
    </dgm:pt>
    <dgm:pt modelId="{235EFF07-5370-449E-A25F-0264DB2E7C45}" type="parTrans" cxnId="{9B52ED85-1EC7-4BE3-9A72-A689B63F9C94}">
      <dgm:prSet/>
      <dgm:spPr/>
      <dgm:t>
        <a:bodyPr/>
        <a:lstStyle/>
        <a:p>
          <a:endParaRPr lang="en-US"/>
        </a:p>
      </dgm:t>
    </dgm:pt>
    <dgm:pt modelId="{D51EE688-847E-43C6-B368-BAE5EA3BE61D}" type="sibTrans" cxnId="{9B52ED85-1EC7-4BE3-9A72-A689B63F9C94}">
      <dgm:prSet/>
      <dgm:spPr/>
      <dgm:t>
        <a:bodyPr/>
        <a:lstStyle/>
        <a:p>
          <a:endParaRPr lang="en-US"/>
        </a:p>
      </dgm:t>
    </dgm:pt>
    <dgm:pt modelId="{DAF6A250-392F-479A-A8C5-C69912B5DD4D}" type="pres">
      <dgm:prSet presAssocID="{378E2BB5-BD98-43AA-B87F-336B2FD62304}" presName="diagram" presStyleCnt="0">
        <dgm:presLayoutVars>
          <dgm:dir/>
          <dgm:resizeHandles val="exact"/>
        </dgm:presLayoutVars>
      </dgm:prSet>
      <dgm:spPr/>
    </dgm:pt>
    <dgm:pt modelId="{87998542-CD09-470F-BC65-B8563D7D7E67}" type="pres">
      <dgm:prSet presAssocID="{2FB1EC74-B07E-4529-A866-62B9C2E3375C}" presName="node" presStyleLbl="node1" presStyleIdx="0" presStyleCnt="3">
        <dgm:presLayoutVars>
          <dgm:bulletEnabled val="1"/>
        </dgm:presLayoutVars>
      </dgm:prSet>
      <dgm:spPr/>
    </dgm:pt>
    <dgm:pt modelId="{2F02EF22-608B-4DBC-A864-5927929A65F9}" type="pres">
      <dgm:prSet presAssocID="{5117B43F-6F35-49D4-A399-48A6A36DB256}" presName="sibTrans" presStyleCnt="0"/>
      <dgm:spPr/>
    </dgm:pt>
    <dgm:pt modelId="{8C4E8BEC-AA31-42A0-8E37-39259AFE7EF5}" type="pres">
      <dgm:prSet presAssocID="{0EA3CFFA-5AA5-460B-8DC1-89CB4C182DD6}" presName="node" presStyleLbl="node1" presStyleIdx="1" presStyleCnt="3">
        <dgm:presLayoutVars>
          <dgm:bulletEnabled val="1"/>
        </dgm:presLayoutVars>
      </dgm:prSet>
      <dgm:spPr/>
    </dgm:pt>
    <dgm:pt modelId="{77B7FCDF-5A3D-4432-AB7F-E64D6A2CE664}" type="pres">
      <dgm:prSet presAssocID="{78C908F7-FA11-4E70-A3BC-6AF2C6D5677A}" presName="sibTrans" presStyleCnt="0"/>
      <dgm:spPr/>
    </dgm:pt>
    <dgm:pt modelId="{520DE386-B968-4F80-9D4A-2682072F0EE5}" type="pres">
      <dgm:prSet presAssocID="{72AAF0BA-61A5-4745-AF1C-47C223F857B6}" presName="node" presStyleLbl="node1" presStyleIdx="2" presStyleCnt="3">
        <dgm:presLayoutVars>
          <dgm:bulletEnabled val="1"/>
        </dgm:presLayoutVars>
      </dgm:prSet>
      <dgm:spPr/>
    </dgm:pt>
  </dgm:ptLst>
  <dgm:cxnLst>
    <dgm:cxn modelId="{9CCA2041-11E9-7048-A287-89EB748120F0}" type="presOf" srcId="{2FB1EC74-B07E-4529-A866-62B9C2E3375C}" destId="{87998542-CD09-470F-BC65-B8563D7D7E67}" srcOrd="0" destOrd="0" presId="urn:microsoft.com/office/officeart/2005/8/layout/default#1"/>
    <dgm:cxn modelId="{CD395066-8E2D-4C6B-9C47-B5DE7E12331A}" srcId="{378E2BB5-BD98-43AA-B87F-336B2FD62304}" destId="{0EA3CFFA-5AA5-460B-8DC1-89CB4C182DD6}" srcOrd="1" destOrd="0" parTransId="{5A57D02C-DD51-4FA9-8FCE-FF2E83A8A4DF}" sibTransId="{78C908F7-FA11-4E70-A3BC-6AF2C6D5677A}"/>
    <dgm:cxn modelId="{9B52ED85-1EC7-4BE3-9A72-A689B63F9C94}" srcId="{378E2BB5-BD98-43AA-B87F-336B2FD62304}" destId="{72AAF0BA-61A5-4745-AF1C-47C223F857B6}" srcOrd="2" destOrd="0" parTransId="{235EFF07-5370-449E-A25F-0264DB2E7C45}" sibTransId="{D51EE688-847E-43C6-B368-BAE5EA3BE61D}"/>
    <dgm:cxn modelId="{2C793AB9-AC50-5A48-96C1-14A4CDB9CF8D}" type="presOf" srcId="{72AAF0BA-61A5-4745-AF1C-47C223F857B6}" destId="{520DE386-B968-4F80-9D4A-2682072F0EE5}" srcOrd="0" destOrd="0" presId="urn:microsoft.com/office/officeart/2005/8/layout/default#1"/>
    <dgm:cxn modelId="{0C7C86C8-E66E-5F4B-AF88-FD252BBCE6D6}" type="presOf" srcId="{378E2BB5-BD98-43AA-B87F-336B2FD62304}" destId="{DAF6A250-392F-479A-A8C5-C69912B5DD4D}" srcOrd="0" destOrd="0" presId="urn:microsoft.com/office/officeart/2005/8/layout/default#1"/>
    <dgm:cxn modelId="{7BA38BDF-68DD-1349-91F4-B9AF5E66D113}" type="presOf" srcId="{0EA3CFFA-5AA5-460B-8DC1-89CB4C182DD6}" destId="{8C4E8BEC-AA31-42A0-8E37-39259AFE7EF5}" srcOrd="0" destOrd="0" presId="urn:microsoft.com/office/officeart/2005/8/layout/default#1"/>
    <dgm:cxn modelId="{CC0CB7EC-1748-4ABF-8B97-ABC438E2CA8F}" srcId="{378E2BB5-BD98-43AA-B87F-336B2FD62304}" destId="{2FB1EC74-B07E-4529-A866-62B9C2E3375C}" srcOrd="0" destOrd="0" parTransId="{7D28597E-A69B-467D-80D4-6EBBD5F7CEC0}" sibTransId="{5117B43F-6F35-49D4-A399-48A6A36DB256}"/>
    <dgm:cxn modelId="{A4A31490-862A-7241-AF03-EB1DF75DFC75}" type="presParOf" srcId="{DAF6A250-392F-479A-A8C5-C69912B5DD4D}" destId="{87998542-CD09-470F-BC65-B8563D7D7E67}" srcOrd="0" destOrd="0" presId="urn:microsoft.com/office/officeart/2005/8/layout/default#1"/>
    <dgm:cxn modelId="{01301967-7C52-ED4C-90DA-55FE139A2A29}" type="presParOf" srcId="{DAF6A250-392F-479A-A8C5-C69912B5DD4D}" destId="{2F02EF22-608B-4DBC-A864-5927929A65F9}" srcOrd="1" destOrd="0" presId="urn:microsoft.com/office/officeart/2005/8/layout/default#1"/>
    <dgm:cxn modelId="{B78A7363-9268-F143-A9B4-4F6932B24B69}" type="presParOf" srcId="{DAF6A250-392F-479A-A8C5-C69912B5DD4D}" destId="{8C4E8BEC-AA31-42A0-8E37-39259AFE7EF5}" srcOrd="2" destOrd="0" presId="urn:microsoft.com/office/officeart/2005/8/layout/default#1"/>
    <dgm:cxn modelId="{45A81342-1DBD-5D4C-9F34-E47AA254BF8D}" type="presParOf" srcId="{DAF6A250-392F-479A-A8C5-C69912B5DD4D}" destId="{77B7FCDF-5A3D-4432-AB7F-E64D6A2CE664}" srcOrd="3" destOrd="0" presId="urn:microsoft.com/office/officeart/2005/8/layout/default#1"/>
    <dgm:cxn modelId="{AD746910-F9B8-2E42-8D1F-D13B0018244E}" type="presParOf" srcId="{DAF6A250-392F-479A-A8C5-C69912B5DD4D}" destId="{520DE386-B968-4F80-9D4A-2682072F0EE5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98542-CD09-470F-BC65-B8563D7D7E67}">
      <dsp:nvSpPr>
        <dsp:cNvPr id="0" name=""/>
        <dsp:cNvSpPr/>
      </dsp:nvSpPr>
      <dsp:spPr>
        <a:xfrm>
          <a:off x="293648" y="958"/>
          <a:ext cx="1055850" cy="633510"/>
        </a:xfrm>
        <a:prstGeom prst="rect">
          <a:avLst/>
        </a:prstGeom>
        <a:solidFill>
          <a:srgbClr val="7A00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McMaster</a:t>
          </a:r>
        </a:p>
      </dsp:txBody>
      <dsp:txXfrm>
        <a:off x="293648" y="958"/>
        <a:ext cx="1055850" cy="633510"/>
      </dsp:txXfrm>
    </dsp:sp>
    <dsp:sp modelId="{8C4E8BEC-AA31-42A0-8E37-39259AFE7EF5}">
      <dsp:nvSpPr>
        <dsp:cNvPr id="0" name=""/>
        <dsp:cNvSpPr/>
      </dsp:nvSpPr>
      <dsp:spPr>
        <a:xfrm>
          <a:off x="293648" y="740053"/>
          <a:ext cx="1055850" cy="63351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Brock</a:t>
          </a:r>
        </a:p>
      </dsp:txBody>
      <dsp:txXfrm>
        <a:off x="293648" y="740053"/>
        <a:ext cx="1055850" cy="633510"/>
      </dsp:txXfrm>
    </dsp:sp>
    <dsp:sp modelId="{520DE386-B968-4F80-9D4A-2682072F0EE5}">
      <dsp:nvSpPr>
        <dsp:cNvPr id="0" name=""/>
        <dsp:cNvSpPr/>
      </dsp:nvSpPr>
      <dsp:spPr>
        <a:xfrm>
          <a:off x="293648" y="1479149"/>
          <a:ext cx="1055850" cy="63351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Niagara College</a:t>
          </a:r>
        </a:p>
      </dsp:txBody>
      <dsp:txXfrm>
        <a:off x="293648" y="1479149"/>
        <a:ext cx="1055850" cy="633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0F915-ACD0-3A4F-8D46-B42CBA33702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0287-DD5A-E144-9365-D84239B2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0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pe.org.uk/about-us/defining-ip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6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4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Trebuchet MS" panose="020B0603020202020204" pitchFamily="34" charset="0"/>
              </a:rPr>
              <a:t>Professional interaction cards (PIC); </a:t>
            </a:r>
            <a:r>
              <a:rPr lang="en-US" altLang="en-US" sz="1200" dirty="0" err="1">
                <a:latin typeface="Trebuchet MS" panose="020B0603020202020204" pitchFamily="34" charset="0"/>
              </a:rPr>
              <a:t>IPComp</a:t>
            </a:r>
            <a:r>
              <a:rPr lang="en-US" altLang="en-US" sz="1200" dirty="0">
                <a:latin typeface="Trebuchet MS" panose="020B0603020202020204" pitchFamily="34" charset="0"/>
              </a:rPr>
              <a:t> checklist – in Student/Mentor Handbook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1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65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dirty="0">
                <a:latin typeface="Arial" panose="020B0604020202020204" pitchFamily="34" charset="0"/>
              </a:rPr>
              <a:t>Study took place in spring 2013 – within the unit’s first year of operating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dirty="0"/>
              <a:t>Cross sectional descriptive study collecting perceptions from IPE CTU staff (n=19)</a:t>
            </a:r>
          </a:p>
          <a:p>
            <a:pPr marL="0" indent="0">
              <a:buNone/>
            </a:pPr>
            <a:r>
              <a:rPr lang="en-US" dirty="0"/>
              <a:t>-   Assessment of Interprofessional Team Collaboration Scale (AITCS)</a:t>
            </a:r>
            <a:r>
              <a:rPr lang="en-CA" altLang="en-US" dirty="0">
                <a:latin typeface="Arial" panose="020B0604020202020204" pitchFamily="34" charset="0"/>
              </a:rPr>
              <a:t>(Orchard et al., 2012)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1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Kerry 17- 24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7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02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Yin (2003) and Stake (1995) suggest placing boundaries on a case to prevent “explosion” from occurring, so for this study, the case will be bound by time, place, professional groups  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63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58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sz="2800" dirty="0">
                <a:latin typeface="Trebuchet MS" panose="020B0603020202020204" pitchFamily="34" charset="0"/>
              </a:rPr>
              <a:t>Online invitation &amp; consent via email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800" dirty="0">
              <a:latin typeface="Trebuchet MS" panose="020B0603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rebuchet MS" panose="020B0603020202020204" pitchFamily="34" charset="0"/>
              </a:rPr>
              <a:t>Token of appreciation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latin typeface="Trebuchet MS" panose="020B0603020202020204" pitchFamily="34" charset="0"/>
              </a:rPr>
              <a:t>Draw to win one $250 gift card per term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2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9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Matched &amp; unmatched data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No OT/PT students this year (no available preceptors)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Only 1 PA; 1 OTA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No Level 1 students (which is standard - students should have some knowledge of their own profession before learning about other professions)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The majority of students w/o previous “IPE” were RNs from Brock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52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data only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Care as central (best care)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Different word occurrence/frequency from pre:  disciplines, being, collaboration, open; Greater freq. of respect, roles, TEAM.</a:t>
            </a:r>
          </a:p>
          <a:p>
            <a:endParaRPr lang="en-US" dirty="0"/>
          </a:p>
          <a:p>
            <a:r>
              <a:rPr lang="en-US" dirty="0"/>
              <a:t>All data (pre and post)</a:t>
            </a:r>
          </a:p>
          <a:p>
            <a:endParaRPr lang="en-US" dirty="0"/>
          </a:p>
          <a:p>
            <a:r>
              <a:rPr lang="en-US" dirty="0"/>
              <a:t>-Care always central in all data (most common word)</a:t>
            </a:r>
          </a:p>
          <a:p>
            <a:r>
              <a:rPr lang="en-US" dirty="0"/>
              <a:t>66	care</a:t>
            </a:r>
          </a:p>
          <a:p>
            <a:r>
              <a:rPr lang="en-US" dirty="0"/>
              <a:t>56	patient</a:t>
            </a:r>
          </a:p>
          <a:p>
            <a:r>
              <a:rPr lang="en-US" dirty="0"/>
              <a:t>50	together</a:t>
            </a:r>
          </a:p>
          <a:p>
            <a:r>
              <a:rPr lang="en-US" dirty="0"/>
              <a:t>43	professions</a:t>
            </a:r>
          </a:p>
          <a:p>
            <a:r>
              <a:rPr lang="en-US" dirty="0"/>
              <a:t>42	communication</a:t>
            </a:r>
          </a:p>
          <a:p>
            <a:r>
              <a:rPr lang="en-US" dirty="0"/>
              <a:t>39	different</a:t>
            </a:r>
          </a:p>
          <a:p>
            <a:r>
              <a:rPr lang="en-US" dirty="0"/>
              <a:t>33	working</a:t>
            </a:r>
          </a:p>
          <a:p>
            <a:r>
              <a:rPr lang="en-US" dirty="0"/>
              <a:t>32	team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Pre:</a:t>
            </a:r>
          </a:p>
          <a:p>
            <a:pPr marL="0" indent="0">
              <a:buFontTx/>
              <a:buNone/>
            </a:pPr>
            <a:r>
              <a:rPr lang="en-US" dirty="0"/>
              <a:t>33	care</a:t>
            </a:r>
          </a:p>
          <a:p>
            <a:pPr marL="0" indent="0">
              <a:buFontTx/>
              <a:buNone/>
            </a:pPr>
            <a:r>
              <a:rPr lang="en-US" dirty="0"/>
              <a:t>28	professions</a:t>
            </a:r>
          </a:p>
          <a:p>
            <a:pPr marL="0" indent="0">
              <a:buFontTx/>
              <a:buNone/>
            </a:pPr>
            <a:r>
              <a:rPr lang="en-US" dirty="0"/>
              <a:t>27	together</a:t>
            </a:r>
          </a:p>
          <a:p>
            <a:pPr marL="0" indent="0">
              <a:buFontTx/>
              <a:buNone/>
            </a:pPr>
            <a:r>
              <a:rPr lang="en-US" dirty="0"/>
              <a:t>25	patient</a:t>
            </a:r>
          </a:p>
          <a:p>
            <a:pPr marL="0" indent="0">
              <a:buFontTx/>
              <a:buNone/>
            </a:pPr>
            <a:r>
              <a:rPr lang="en-US" dirty="0"/>
              <a:t>21	communication</a:t>
            </a:r>
          </a:p>
          <a:p>
            <a:pPr marL="0" indent="0">
              <a:buFontTx/>
              <a:buNone/>
            </a:pPr>
            <a:r>
              <a:rPr lang="en-US" dirty="0"/>
              <a:t>21	working</a:t>
            </a:r>
          </a:p>
          <a:p>
            <a:pPr marL="0" indent="0">
              <a:buFontTx/>
              <a:buNone/>
            </a:pPr>
            <a:r>
              <a:rPr lang="en-US" dirty="0"/>
              <a:t>19	different</a:t>
            </a:r>
          </a:p>
          <a:p>
            <a:pPr marL="0" indent="0">
              <a:buFontTx/>
              <a:buNone/>
            </a:pPr>
            <a:r>
              <a:rPr lang="en-US" dirty="0"/>
              <a:t>18	health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Post:</a:t>
            </a:r>
          </a:p>
          <a:p>
            <a:pPr marL="0" indent="0">
              <a:buFontTx/>
              <a:buNone/>
            </a:pPr>
            <a:r>
              <a:rPr lang="en-US" dirty="0"/>
              <a:t>33	care</a:t>
            </a:r>
          </a:p>
          <a:p>
            <a:pPr marL="0" indent="0">
              <a:buFontTx/>
              <a:buNone/>
            </a:pPr>
            <a:r>
              <a:rPr lang="en-US" dirty="0"/>
              <a:t>31	patient</a:t>
            </a:r>
          </a:p>
          <a:p>
            <a:pPr marL="0" indent="0">
              <a:buFontTx/>
              <a:buNone/>
            </a:pPr>
            <a:r>
              <a:rPr lang="en-US" dirty="0"/>
              <a:t>23	together</a:t>
            </a:r>
          </a:p>
          <a:p>
            <a:pPr marL="0" indent="0">
              <a:buFontTx/>
              <a:buNone/>
            </a:pPr>
            <a:r>
              <a:rPr lang="en-US" dirty="0"/>
              <a:t>21	communication</a:t>
            </a:r>
          </a:p>
          <a:p>
            <a:pPr marL="0" indent="0">
              <a:buFontTx/>
              <a:buNone/>
            </a:pPr>
            <a:r>
              <a:rPr lang="en-US" dirty="0"/>
              <a:t>21	team</a:t>
            </a:r>
          </a:p>
          <a:p>
            <a:pPr marL="0" indent="0">
              <a:buFontTx/>
              <a:buNone/>
            </a:pPr>
            <a:r>
              <a:rPr lang="en-US" dirty="0"/>
              <a:t>20	different</a:t>
            </a:r>
          </a:p>
          <a:p>
            <a:pPr marL="0" indent="0">
              <a:buFontTx/>
              <a:buNone/>
            </a:pPr>
            <a:r>
              <a:rPr lang="en-US" dirty="0"/>
              <a:t>15	professions</a:t>
            </a:r>
          </a:p>
          <a:p>
            <a:pPr marL="0" indent="0">
              <a:buFontTx/>
              <a:buNone/>
            </a:pPr>
            <a:r>
              <a:rPr lang="en-US" dirty="0"/>
              <a:t>12	working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7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1) Majority of students still approaching a client care scenario via a </a:t>
            </a:r>
            <a:r>
              <a:rPr lang="en-CA" sz="1200" dirty="0" err="1"/>
              <a:t>uni</a:t>
            </a:r>
            <a:r>
              <a:rPr lang="en-CA" sz="1200" dirty="0"/>
              <a:t>-professional approach vs. as a professional within an IP team of varied expertise. {2 RN, 2MD, 1PN}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2) {RN - 12; RPN - 4; MD - 1} - </a:t>
            </a:r>
            <a:r>
              <a:rPr lang="en-CA" sz="1200" b="1" dirty="0"/>
              <a:t>Greatest change in RN group </a:t>
            </a:r>
            <a:r>
              <a:rPr lang="en-CA" sz="1200" dirty="0"/>
              <a:t>(which makes sense considering this is their first exposure to IPE)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3)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Unmatched Data: (primarily Pre-IPE CTU – 75%)  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IPC:  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 reason, not one student in this group identified all 3 elements in the IPC </a:t>
            </a:r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</a:t>
            </a: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multiple professionals with different skill sets – 2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providing optimal patient care – 1; providing adequate care – 1; achieving a common goal - 2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working together – 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1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3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20AB0D9A-0B58-4B46-BE67-FEC106D87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64F3A9-5533-1A45-A411-1F8F1D38AA38}" type="slidenum">
              <a:rPr lang="en-US" altLang="en-US" smtClean="0">
                <a:latin typeface="Verdana" panose="020B0604030504040204" pitchFamily="34" charset="0"/>
              </a:rPr>
              <a:pPr/>
              <a:t>27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3876891-8EDA-1C45-8518-8B071AB5A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00121B4-0F82-C942-9319-8EA9978B7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(1)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cited the most as a facilitator and as a barrier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(2) Second most frequently cited Facilitator for IPC –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Appreciation/Respect for other’s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roles/knowledge/skills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Second most frequently cited Barrier to IPC -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respect/appreciation for others’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knowledge/skills; (ego; close-minded)</a:t>
            </a:r>
          </a:p>
          <a:p>
            <a:pPr marL="171450" indent="-171450">
              <a:buFontTx/>
              <a:buChar char="-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*Largest bubble – largest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comments from RNs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CA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36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20AB0D9A-0B58-4B46-BE67-FEC106D87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64F3A9-5533-1A45-A411-1F8F1D38AA38}" type="slidenum">
              <a:rPr lang="en-US" altLang="en-US" smtClean="0">
                <a:latin typeface="Verdana" panose="020B0604030504040204" pitchFamily="34" charset="0"/>
              </a:rPr>
              <a:pPr/>
              <a:t>28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3876891-8EDA-1C45-8518-8B071AB5A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00121B4-0F82-C942-9319-8EA9978B7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Third most cited Facilitator: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Dedicated time &amp; opportunities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learn and work together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6/7 MD; 1 RPN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(Barrier &amp; Facilitator)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91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20AB0D9A-0B58-4B46-BE67-FEC106D87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64F3A9-5533-1A45-A411-1F8F1D38AA38}" type="slidenum">
              <a:rPr lang="en-US" altLang="en-US" smtClean="0">
                <a:latin typeface="Verdana" panose="020B0604030504040204" pitchFamily="34" charset="0"/>
              </a:rPr>
              <a:pPr/>
              <a:t>29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3876891-8EDA-1C45-8518-8B071AB5A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00121B4-0F82-C942-9319-8EA9978B7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All nurses (RNs)</a:t>
            </a:r>
          </a:p>
        </p:txBody>
      </p:sp>
    </p:spTree>
    <p:extLst>
      <p:ext uri="{BB962C8B-B14F-4D97-AF65-F5344CB8AC3E}">
        <p14:creationId xmlns:p14="http://schemas.microsoft.com/office/powerpoint/2010/main" val="1870455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20AB0D9A-0B58-4B46-BE67-FEC106D87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64F3A9-5533-1A45-A411-1F8F1D38AA38}" type="slidenum">
              <a:rPr lang="en-US" altLang="en-US" smtClean="0">
                <a:latin typeface="Verdana" panose="020B0604030504040204" pitchFamily="34" charset="0"/>
              </a:rPr>
              <a:pPr/>
              <a:t>30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3876891-8EDA-1C45-8518-8B071AB5A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00121B4-0F82-C942-9319-8EA9978B7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Third most cited Barrier: Lack of Role Clarity;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Misconceptions, Bias/”stereotypes” about Professions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CA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b="1" i="1" dirty="0">
                <a:latin typeface="Arial" panose="020B0604020202020204" pitchFamily="34" charset="0"/>
              </a:rPr>
              <a:t>Hanging onto Historical (perspectives)? Or Hidden Curriculum (affecting current perspectives)? 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u="sng" dirty="0">
                <a:latin typeface="Arial" panose="020B0604020202020204" pitchFamily="34" charset="0"/>
              </a:rPr>
              <a:t>Historical Stereotypes: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Physician &amp; Nursing professions: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Majority of MD students appeared to be “aware” of historical stereotypes … which has been a cited benefit of IPE and the importance of IP Collaboration.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Is there a shift in MD/RN relations? 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But then there was a comment by one MD student ….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(Hidden curriculum?)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As for the RN comments: Are these perceptions based on current experiences or historical perspectives on the MD profession? (Historical Or Hidden Curriculum?)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Although all the comments were similar in terms of perspective …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And the PA: Since the profession came to Canada, there has been some confusion re: this role, and the overlap with medicine and nursing – 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</a:rPr>
              <a:t>Hanging onto Historical? Or Hidden Curriculum? </a:t>
            </a:r>
          </a:p>
        </p:txBody>
      </p:sp>
    </p:spTree>
    <p:extLst>
      <p:ext uri="{BB962C8B-B14F-4D97-AF65-F5344CB8AC3E}">
        <p14:creationId xmlns:p14="http://schemas.microsoft.com/office/powerpoint/2010/main" val="125428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92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20AB0D9A-0B58-4B46-BE67-FEC106D87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64F3A9-5533-1A45-A411-1F8F1D38AA38}" type="slidenum">
              <a:rPr lang="en-US" altLang="en-US" smtClean="0">
                <a:latin typeface="Verdana" panose="020B0604030504040204" pitchFamily="34" charset="0"/>
              </a:rPr>
              <a:pPr/>
              <a:t>31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3876891-8EDA-1C45-8518-8B071AB5A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00121B4-0F82-C942-9319-8EA9978B7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latin typeface="Arial" panose="020B0604020202020204" pitchFamily="34" charset="0"/>
              </a:rPr>
              <a:t>All nurses – RN and RPN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latin typeface="Arial" panose="020B0604020202020204" pitchFamily="34" charset="0"/>
              </a:rPr>
              <a:t>The majority of the comments that spoke about patients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latin typeface="Arial" panose="020B0604020202020204" pitchFamily="34" charset="0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“patient-centred care”; “keeping patient’s concerns at the focus of care” … were from the nursing students.</a:t>
            </a:r>
            <a:r>
              <a:rPr lang="en-CA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effectLst/>
                <a:latin typeface="Arial" panose="020B0604020202020204" pitchFamily="34" charset="0"/>
              </a:rPr>
              <a:t>So that was a bit interesting … since all professions should be viewing the “patient” as central to all 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33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/>
              <a:t>So is the IPE CTU Working? Are students learning to become more collaborative professionals?</a:t>
            </a:r>
            <a:endParaRPr lang="en-CA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24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dirty="0">
              <a:latin typeface="Arial" panose="020B0604020202020204" pitchFamily="34" charset="0"/>
            </a:endParaRPr>
          </a:p>
          <a:p>
            <a:r>
              <a:rPr lang="en-US" dirty="0"/>
              <a:t>So I would say that the IPE CTU was somewhat successful in that it did allow for the </a:t>
            </a:r>
            <a:r>
              <a:rPr lang="en-US" b="1" u="sng" dirty="0"/>
              <a:t>dedicated time and IP opportunities to observe and engage in IPC </a:t>
            </a:r>
            <a:r>
              <a:rPr lang="en-US" dirty="0"/>
              <a:t>that the students identified as a facilitator for interprofessional learning and practice.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47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latin typeface="Arial" panose="020B0604020202020204" pitchFamily="34" charset="0"/>
              </a:rPr>
              <a:t>*** attitudes/behaviours take time to develop. This IPE experience (on its own) is perhaps not enough to change </a:t>
            </a:r>
            <a:r>
              <a:rPr lang="en-CA" altLang="en-US" dirty="0" err="1">
                <a:latin typeface="Arial" panose="020B0604020202020204" pitchFamily="34" charset="0"/>
              </a:rPr>
              <a:t>uni</a:t>
            </a:r>
            <a:r>
              <a:rPr lang="en-CA" altLang="en-US" dirty="0">
                <a:latin typeface="Arial" panose="020B0604020202020204" pitchFamily="34" charset="0"/>
              </a:rPr>
              <a:t>-professional behaviours.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31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>
                <a:latin typeface="+mn-lt"/>
              </a:rPr>
              <a:t>Although it was hoped that the IPE CTU would have had more of a positive impact on students’ collaborative behaviours, especially considering this unit was planned &amp; designed with that in mind, I still think that this evaluation has been helpful in that it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>
                <a:latin typeface="+mn-lt"/>
              </a:rPr>
              <a:t>-reminds us to be realistic in our expectations with this type of experiential learning experience - where there are so many “other” contextual factors to consider – different schools, different professional programs with different curriculums and different priorities; the everchanging hospital environment and complex culture; historical professional perspectives and hidden curriculum; and a decreasing level of interest/investment in IPE (no longer a “hot” topic in healthcare &amp; therefore no more funding).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5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****  the students identified these items (in red) as facilitators for interprofessional learning and practice</a:t>
            </a:r>
          </a:p>
          <a:p>
            <a:endParaRPr lang="en-US" dirty="0"/>
          </a:p>
          <a:p>
            <a:r>
              <a:rPr lang="en-US" dirty="0"/>
              <a:t>Kerri 36-38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09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***this is the conference theme (assessing learning outcomes)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04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6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5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rebuchet MS" panose="020B0603020202020204" pitchFamily="34" charset="0"/>
                <a:cs typeface="Times New Roman" panose="02020603050405020304" pitchFamily="18" charset="0"/>
              </a:rPr>
              <a:t>Centre for the Advancement of Interprofessional Education, Defining IPE. 2002, </a:t>
            </a:r>
            <a:r>
              <a:rPr lang="en-US" altLang="en-US" sz="1200" dirty="0">
                <a:hlinkClick r:id="rId3"/>
              </a:rPr>
              <a:t>www.caipe.org.uk/about-us/defining-ipe</a:t>
            </a:r>
            <a:endParaRPr lang="en-US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0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FF038-172E-4904-B760-09FC8DBC45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2412-FB91-5841-A8CC-2B70CB251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1A1EC-F11E-3E48-AF03-F4BA889CF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D5318-A139-8E40-9629-C9AB2DA0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8C15-BD69-FC43-B597-DF0710BF99DA}" type="datetime1">
              <a:rPr lang="en-CA" smtClean="0"/>
              <a:t>2018-10-10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5B48F-39D9-1D4C-AD29-5CE3AE97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DE4EB-5144-6E48-884C-A608678A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7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45DD-37D5-9D45-A7AB-1E2BA029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F042A-03A1-9844-917F-D363FC08B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062-8BD5-3C42-A2CA-4CBD4623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52-05EC-0C45-96B0-E93BE6A466EA}" type="datetime1">
              <a:rPr lang="en-CA" smtClean="0"/>
              <a:t>2018-10-10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E60E0-B093-C843-B6A4-274A12C4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93C0-6995-0344-8D29-BC0B683F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49E24-602A-D143-B69E-1905FAA13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8440F-904D-FB41-9DAE-8FAA42C7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F182F-3F68-7642-93BD-FD4B50F5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B59E-8C1C-DA43-B0C3-8285F2D40090}" type="datetime1">
              <a:rPr lang="en-CA" smtClean="0"/>
              <a:t>2018-10-10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DE593-0658-DF4E-B332-C351F6FD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BAC06-093A-F94C-9A22-2E3518D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C2D5-81BA-F747-A03B-9EF56105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08AA-CCFB-F84B-BEA5-B3332DC2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25F7-DFC8-D34D-B51A-A2FD7E8D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0B85-BB47-F14B-8D95-B743EC95D405}" type="datetime1">
              <a:rPr lang="en-CA" smtClean="0"/>
              <a:t>2018-10-10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2C5EE-3D83-4344-B9AD-107305E5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39BB8-933E-2646-BC72-FFA1535C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3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B088-20E8-4E48-B336-454E4FDB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705D7-80F8-8645-8963-73E668975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FD2BE-F592-224E-8319-B1DD1B50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8930-78CC-2E47-9D15-BADFE2CFEC7F}" type="datetime1">
              <a:rPr lang="en-CA" smtClean="0"/>
              <a:t>2018-10-10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3B3A9-A625-FA44-863A-DF5DDB08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3AEE-7E5D-6847-B3A7-EDE9DD33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03D3-D01B-CD47-82EC-9F8D48F9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B0B46-1B21-8C4A-A909-6C41D9D7C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A5994-7790-7D44-AB19-23663DBF4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1E5B1-EB52-7649-9DAE-840EE5DF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968F-D218-0E44-B326-A515604CA00F}" type="datetime1">
              <a:rPr lang="en-CA" smtClean="0"/>
              <a:t>2018-10-10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FE8E6-FD06-DB41-95D6-2E5B7BCC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E0A61-B44F-3C4C-A068-9E33FD4E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5F-F77D-8140-9C2C-60D5984B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D61A5-ABE1-8E40-98AB-435757E9E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D20D0-B893-244A-B467-1A306A694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043F2-71A1-2E4B-8F66-0469426FF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95172-4C05-4A40-A2AE-5289B97EE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C3094-ADDD-0F48-AA39-CC64C28A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A705-7CFD-F54F-9402-D0007AD4FACB}" type="datetime1">
              <a:rPr lang="en-CA" smtClean="0"/>
              <a:t>2018-10-10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6409C-10A2-594B-BF67-203E9C9F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B87601-AC51-0F4E-93EB-99F6775A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3C6D-C2CE-A149-9A87-3E78E607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52337-3B2B-7242-8D07-AA43F2F3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74B-B4C7-FF47-9F67-35B606250295}" type="datetime1">
              <a:rPr lang="en-CA" smtClean="0"/>
              <a:t>2018-10-10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E09DD-F63A-D449-AE83-66E03CFC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8F30D-835F-1B43-8535-BA1BD476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E79BC-F49C-FA45-A03E-B7A820B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8F81-F7CC-9640-A8D7-6FDA01A0CB01}" type="datetime1">
              <a:rPr lang="en-CA" smtClean="0"/>
              <a:t>2018-10-10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566D5-25AB-4145-B542-FA057CCF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7E215-DD3C-7248-B68B-796ED349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3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D01B-040B-BF48-B161-2FDF91E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2C8A-AB88-EE4D-960A-652932B28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9459D-29BF-9849-B7B5-89D3FDDF8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80D41-B218-9A4A-8E24-33158303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7819-0CD7-9B49-BC84-C47175CF50EB}" type="datetime1">
              <a:rPr lang="en-CA" smtClean="0"/>
              <a:t>2018-10-10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26C7A-1F02-E04B-B38B-A54C1A05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AAD88-F92D-D04E-BC73-15679413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5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CC73-0121-FD47-9AA2-FC74553D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BD066-7945-4748-95C6-931029A7B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02296-9D61-5E4B-82F7-4E6DB1E7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D71A-AABA-7246-9ECA-B2ADA523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D0B2-E3E3-B34B-921D-C597FFA92D66}" type="datetime1">
              <a:rPr lang="en-CA" smtClean="0"/>
              <a:t>2018-10-10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E2DB4-9C7A-E04D-943F-332A4FAD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61EB7-0E83-1F49-A45A-FF54B6C1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6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21A0F-DCF3-3B45-9684-D41AA1D3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EC392-8B51-CA40-BD4A-A185DB04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DE40-6FDF-6546-9E3C-3BCE8CFD6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9FA3-E3AB-2F46-B0F5-34159B49E00F}" type="datetime1">
              <a:rPr lang="en-CA" smtClean="0"/>
              <a:t>2018-10-10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93D84-5D47-274C-8C7E-0896EB5AF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A3311-3F24-2747-BA37-5CF3FB588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9B83-0597-B848-B2E9-E32B4B56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4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377" y="1761121"/>
            <a:ext cx="11297645" cy="19214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cs typeface="Times New Roman" panose="02020603050405020304" pitchFamily="18" charset="0"/>
              </a:rPr>
              <a:t>Sounds good – but is it working?</a:t>
            </a:r>
            <a:br>
              <a:rPr lang="en-US" sz="4400" b="1" dirty="0">
                <a:cs typeface="Times New Roman" panose="02020603050405020304" pitchFamily="18" charset="0"/>
              </a:rPr>
            </a:br>
            <a:endParaRPr lang="en-US" sz="44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198" y="4666406"/>
            <a:ext cx="9144000" cy="1645758"/>
          </a:xfrm>
        </p:spPr>
        <p:txBody>
          <a:bodyPr>
            <a:normAutofit/>
          </a:bodyPr>
          <a:lstStyle/>
          <a:p>
            <a:endParaRPr lang="en-US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Dr. Jenn </a:t>
            </a:r>
            <a:r>
              <a:rPr lang="en-US" sz="2000" dirty="0" err="1">
                <a:cs typeface="Times New Roman" panose="02020603050405020304" pitchFamily="18" charset="0"/>
              </a:rPr>
              <a:t>Salfi</a:t>
            </a:r>
            <a:r>
              <a:rPr lang="en-US" sz="2000" dirty="0">
                <a:cs typeface="Times New Roman" panose="02020603050405020304" pitchFamily="18" charset="0"/>
              </a:rPr>
              <a:t>, RN, PhD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Kerri Podwinski, RN, MN (c</a:t>
            </a:r>
            <a:r>
              <a:rPr lang="en-US" dirty="0">
                <a:cs typeface="Times New Roman" panose="02020603050405020304" pitchFamily="18" charset="0"/>
              </a:rPr>
              <a:t>)</a:t>
            </a:r>
          </a:p>
          <a:p>
            <a:endParaRPr lang="en-US" sz="1400" dirty="0">
              <a:cs typeface="Times New Roman" panose="02020603050405020304" pitchFamily="18" charset="0"/>
            </a:endParaRPr>
          </a:p>
          <a:p>
            <a:endParaRPr lang="en-US" sz="1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brocku.ca/webfm_send/195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401" cy="15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48998A-C54F-4616-B49B-AD43B000FDA7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DD774-2CFA-41A5-AD93-757342173836}"/>
              </a:ext>
            </a:extLst>
          </p:cNvPr>
          <p:cNvSpPr/>
          <p:nvPr/>
        </p:nvSpPr>
        <p:spPr>
          <a:xfrm>
            <a:off x="1007043" y="3097277"/>
            <a:ext cx="10174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Times New Roman" panose="02020603050405020304" pitchFamily="18" charset="0"/>
              </a:rPr>
              <a:t>Assessing the learning outcomes of an Interprofessional Education Clinical Teaching Unit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74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64943"/>
            <a:ext cx="11130887" cy="1040233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IPE Mandated Worldwide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898475"/>
            <a:ext cx="10775868" cy="37632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CA" altLang="en-US" u="sng" dirty="0"/>
              <a:t>WHO (2010):  </a:t>
            </a:r>
            <a:r>
              <a:rPr lang="en-CA" altLang="en-US" dirty="0"/>
              <a:t>IPE is an essential step in preparing a “collaborative practice-ready” workforce 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CA" altLang="en-US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CA" altLang="en-US" u="sng" dirty="0"/>
              <a:t>CIHC (2010):  </a:t>
            </a:r>
            <a:r>
              <a:rPr lang="en-CA" altLang="en-US" dirty="0"/>
              <a:t>IPE...key to building effective health care teams; improving the experience and outcomes of patients </a:t>
            </a:r>
          </a:p>
          <a:p>
            <a:pPr>
              <a:spcBef>
                <a:spcPts val="0"/>
              </a:spcBef>
              <a:defRPr/>
            </a:pPr>
            <a:endParaRPr lang="en-CA" altLang="en-US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CA" altLang="en-US" u="sng" dirty="0"/>
              <a:t>HFO (2010): </a:t>
            </a:r>
            <a:r>
              <a:rPr lang="en-CA" altLang="en-US" dirty="0"/>
              <a:t>  IPE...builds the foundation upon which key interprofessional care activities can be implemented &amp; sustained </a:t>
            </a:r>
          </a:p>
          <a:p>
            <a:pPr marL="457200" lvl="1" indent="0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2662E-32E8-4C51-B060-793C4FDD89CD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85">
            <a:extLst>
              <a:ext uri="{FF2B5EF4-FFF2-40B4-BE49-F238E27FC236}">
                <a16:creationId xmlns:a16="http://schemas.microsoft.com/office/drawing/2014/main" id="{FCBEE50C-19E8-4A22-B96D-548DBF7E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08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64943"/>
            <a:ext cx="11130887" cy="1074739"/>
          </a:xfrm>
        </p:spPr>
        <p:txBody>
          <a:bodyPr>
            <a:noAutofit/>
          </a:bodyPr>
          <a:lstStyle/>
          <a:p>
            <a:br>
              <a:rPr lang="en-US" sz="36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cs typeface="Times New Roman" panose="02020603050405020304" pitchFamily="18" charset="0"/>
              </a:rPr>
              <a:t>National Interprofessional Competency Framework (2010) </a:t>
            </a:r>
            <a:br>
              <a:rPr lang="en-US" sz="36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US" sz="4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639681"/>
            <a:ext cx="10515600" cy="4022061"/>
          </a:xfrm>
        </p:spPr>
        <p:txBody>
          <a:bodyPr>
            <a:normAutofit/>
          </a:bodyPr>
          <a:lstStyle/>
          <a:p>
            <a:pPr lvl="1"/>
            <a:r>
              <a:rPr lang="en-CA" altLang="en-US" sz="2800" dirty="0"/>
              <a:t>Role Clarity</a:t>
            </a:r>
          </a:p>
          <a:p>
            <a:pPr lvl="1"/>
            <a:r>
              <a:rPr lang="en-CA" altLang="en-US" sz="2800" dirty="0"/>
              <a:t>Team Functioning</a:t>
            </a:r>
          </a:p>
          <a:p>
            <a:pPr lvl="1"/>
            <a:r>
              <a:rPr lang="en-CA" altLang="en-US" sz="2800" dirty="0"/>
              <a:t>Conflict Resolution</a:t>
            </a:r>
          </a:p>
          <a:p>
            <a:pPr lvl="1"/>
            <a:r>
              <a:rPr lang="en-CA" altLang="en-US" sz="2800" dirty="0"/>
              <a:t>Collaborative Leadership</a:t>
            </a:r>
          </a:p>
          <a:p>
            <a:pPr lvl="1"/>
            <a:r>
              <a:rPr lang="en-CA" altLang="en-US" sz="2800" dirty="0"/>
              <a:t>Communication</a:t>
            </a:r>
          </a:p>
          <a:p>
            <a:pPr lvl="1"/>
            <a:r>
              <a:rPr lang="en-CA" altLang="en-US" sz="2800" dirty="0"/>
              <a:t>Client/Family/Community Centred Care </a:t>
            </a:r>
          </a:p>
          <a:p>
            <a:pPr marL="914400" lvl="2" indent="0">
              <a:buNone/>
            </a:pPr>
            <a:r>
              <a:rPr lang="en-US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2" indent="0">
              <a:buNone/>
            </a:pPr>
            <a:r>
              <a:rPr lang="en-US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							</a:t>
            </a:r>
            <a:endParaRPr lang="en-US" sz="2800" dirty="0">
              <a:latin typeface="Trebuchet MS" panose="020B0603020202020204" pitchFamily="34" charset="0"/>
            </a:endParaRPr>
          </a:p>
          <a:p>
            <a:pPr lvl="1"/>
            <a:endParaRPr lang="en-US" sz="2000" dirty="0">
              <a:latin typeface="Trebuchet MS" panose="020B0603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D8E1268-BC67-4ECE-9262-18897DBD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485041"/>
            <a:ext cx="4857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brocku.ca/webfm_send/19569">
            <a:extLst>
              <a:ext uri="{FF2B5EF4-FFF2-40B4-BE49-F238E27FC236}">
                <a16:creationId xmlns:a16="http://schemas.microsoft.com/office/drawing/2014/main" id="{1CE884EF-EF3C-44C9-817F-66A9F626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401" cy="15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4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4"/>
            <a:ext cx="10515600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Learning Activities: Exposure 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1540" y="2501659"/>
            <a:ext cx="11950459" cy="3726613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altLang="en-US" sz="3000" dirty="0"/>
              <a:t>Foundational in nature</a:t>
            </a:r>
          </a:p>
          <a:p>
            <a:pPr lvl="1">
              <a:defRPr/>
            </a:pPr>
            <a:r>
              <a:rPr lang="en-US" altLang="en-US" sz="3000" i="1" dirty="0"/>
              <a:t>Exposure</a:t>
            </a:r>
            <a:r>
              <a:rPr lang="en-US" altLang="en-US" sz="3000" dirty="0"/>
              <a:t> to other roles &amp; responsibilities (role clarity)</a:t>
            </a:r>
          </a:p>
          <a:p>
            <a:pPr lvl="1">
              <a:defRPr/>
            </a:pPr>
            <a:r>
              <a:rPr lang="en-US" altLang="en-US" sz="3000" dirty="0"/>
              <a:t>Awareness &amp; ability to articulate own role in the context of a team</a:t>
            </a:r>
          </a:p>
          <a:p>
            <a:pPr marL="0" indent="0">
              <a:buNone/>
              <a:defRPr/>
            </a:pPr>
            <a:endParaRPr lang="en-US" altLang="en-US" sz="3000" dirty="0"/>
          </a:p>
          <a:p>
            <a:pPr>
              <a:buNone/>
              <a:defRPr/>
            </a:pPr>
            <a:r>
              <a:rPr lang="en-US" altLang="en-US" sz="3000" u="sng" dirty="0"/>
              <a:t>Examples: </a:t>
            </a:r>
          </a:p>
          <a:p>
            <a:pPr lvl="1">
              <a:defRPr/>
            </a:pPr>
            <a:r>
              <a:rPr lang="en-US" altLang="en-US" sz="3000" dirty="0"/>
              <a:t>Shadowing/observing another professional</a:t>
            </a:r>
          </a:p>
          <a:p>
            <a:pPr lvl="1">
              <a:defRPr/>
            </a:pPr>
            <a:r>
              <a:rPr lang="en-US" altLang="en-US" sz="3000" dirty="0"/>
              <a:t>Role presentations</a:t>
            </a:r>
          </a:p>
          <a:p>
            <a:pPr lvl="1">
              <a:defRPr/>
            </a:pPr>
            <a:r>
              <a:rPr lang="en-US" altLang="en-US" sz="3000" dirty="0"/>
              <a:t>Professional interaction cards (PIC); </a:t>
            </a:r>
            <a:r>
              <a:rPr lang="en-US" altLang="en-US" sz="3000" dirty="0" err="1"/>
              <a:t>IPComp</a:t>
            </a:r>
            <a:r>
              <a:rPr lang="en-US" altLang="en-US" sz="3000" dirty="0"/>
              <a:t> checklist</a:t>
            </a:r>
          </a:p>
          <a:p>
            <a:pPr marL="457200" lvl="1" indent="0">
              <a:buNone/>
            </a:pP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09544-4359-4687-8F6B-F633468FFFA4}"/>
              </a:ext>
            </a:extLst>
          </p:cNvPr>
          <p:cNvSpPr/>
          <p:nvPr/>
        </p:nvSpPr>
        <p:spPr>
          <a:xfrm>
            <a:off x="2285099" y="6555902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7" name="Picture 2" descr="https://brocku.ca/webfm_send/19587">
            <a:extLst>
              <a:ext uri="{FF2B5EF4-FFF2-40B4-BE49-F238E27FC236}">
                <a16:creationId xmlns:a16="http://schemas.microsoft.com/office/drawing/2014/main" id="{EDDB3093-07CA-4D07-B2F4-CC56CA89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3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4"/>
            <a:ext cx="10515600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Learning Activities: Immersion 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15746" y="2352546"/>
            <a:ext cx="11754195" cy="4142830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altLang="en-US" sz="3000" dirty="0"/>
              <a:t>Students begin to collaborate with other health professional students/professionals</a:t>
            </a:r>
          </a:p>
          <a:p>
            <a:pPr lvl="1">
              <a:defRPr/>
            </a:pPr>
            <a:r>
              <a:rPr lang="en-US" altLang="en-US" sz="3000" dirty="0"/>
              <a:t>Communication, team functioning, client-centered care (shared decision-making, problem solving) </a:t>
            </a:r>
          </a:p>
          <a:p>
            <a:pPr marL="457200" lvl="1" indent="0">
              <a:buNone/>
              <a:defRPr/>
            </a:pPr>
            <a:endParaRPr lang="en-US" altLang="en-US" sz="3000" dirty="0"/>
          </a:p>
          <a:p>
            <a:pPr>
              <a:buNone/>
              <a:defRPr/>
            </a:pPr>
            <a:r>
              <a:rPr lang="en-US" altLang="en-US" sz="3000" u="sng" dirty="0"/>
              <a:t>Examples:</a:t>
            </a:r>
          </a:p>
          <a:p>
            <a:pPr lvl="1">
              <a:defRPr/>
            </a:pPr>
            <a:r>
              <a:rPr lang="en-US" altLang="en-US" sz="3000" dirty="0"/>
              <a:t>SBAR documentation</a:t>
            </a:r>
          </a:p>
          <a:p>
            <a:pPr lvl="1">
              <a:defRPr/>
            </a:pPr>
            <a:r>
              <a:rPr lang="en-US" altLang="en-US" sz="3000" dirty="0"/>
              <a:t>Bullet rounds</a:t>
            </a:r>
          </a:p>
          <a:p>
            <a:pPr lvl="1">
              <a:defRPr/>
            </a:pPr>
            <a:r>
              <a:rPr lang="en-US" altLang="en-US" sz="3000" dirty="0"/>
              <a:t>TOSCE (in past)</a:t>
            </a:r>
          </a:p>
          <a:p>
            <a:pPr lvl="1">
              <a:defRPr/>
            </a:pPr>
            <a:r>
              <a:rPr lang="en-US" altLang="en-US" sz="3000" dirty="0"/>
              <a:t>Participation in family/team meetings; IP discharge planning; committees</a:t>
            </a:r>
          </a:p>
          <a:p>
            <a:pPr marL="457200" lvl="1" indent="0">
              <a:buNone/>
            </a:pP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07833-820E-46D9-8587-1F6731EF98A4}"/>
              </a:ext>
            </a:extLst>
          </p:cNvPr>
          <p:cNvSpPr/>
          <p:nvPr/>
        </p:nvSpPr>
        <p:spPr>
          <a:xfrm>
            <a:off x="2285099" y="6577673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7" name="Picture 2" descr="https://brocku.ca/webfm_send/19561">
            <a:extLst>
              <a:ext uri="{FF2B5EF4-FFF2-40B4-BE49-F238E27FC236}">
                <a16:creationId xmlns:a16="http://schemas.microsoft.com/office/drawing/2014/main" id="{59126DED-7623-4ED9-805E-26A8A86D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1" y="0"/>
            <a:ext cx="12198311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8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4"/>
            <a:ext cx="10515600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IPE CTU: Current Learning Activities 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3104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Bullet / Team Rounds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Daily, on the unit; all health professionals present to round on patients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7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Role Presentations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Various professions discuss their scopes of practice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7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SBAR Documentation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“Situation, Background, Assessment, Recommendation”; framework for interprofessional communication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700" b="1" dirty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F31AFF"/>
                </a:solidFill>
              </a:rPr>
              <a:t>Resources – Student &amp; Mentor Handbook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National IP Competency Framework, IP Competency Checklist; Professional Interaction Card (PIC)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6B1DC-B359-4D7B-8959-4B0C45B64C1A}"/>
              </a:ext>
            </a:extLst>
          </p:cNvPr>
          <p:cNvSpPr/>
          <p:nvPr/>
        </p:nvSpPr>
        <p:spPr>
          <a:xfrm>
            <a:off x="2285099" y="6534131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74">
            <a:extLst>
              <a:ext uri="{FF2B5EF4-FFF2-40B4-BE49-F238E27FC236}">
                <a16:creationId xmlns:a16="http://schemas.microsoft.com/office/drawing/2014/main" id="{5312C644-02A2-4220-8745-BFB2D724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4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4"/>
            <a:ext cx="10515600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According to the Research Literature…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65760" y="2467155"/>
            <a:ext cx="11543210" cy="4194588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/>
              <a:t>All of these individual IPE activities - evaluated as “effective” IPE strategies </a:t>
            </a:r>
          </a:p>
          <a:p>
            <a:pPr lvl="1"/>
            <a:r>
              <a:rPr lang="en-US" altLang="en-US" sz="2800" dirty="0"/>
              <a:t>Proven to improve knowledge of other’s roles &amp; scopes of practice</a:t>
            </a:r>
          </a:p>
          <a:p>
            <a:pPr lvl="1"/>
            <a:r>
              <a:rPr lang="en-US" altLang="en-US" sz="2800" dirty="0"/>
              <a:t>Proven to improve knowledge of collaboration in general</a:t>
            </a:r>
          </a:p>
          <a:p>
            <a:pPr lvl="1"/>
            <a:r>
              <a:rPr lang="en-US" altLang="en-US" sz="2800" dirty="0"/>
              <a:t>Proven to enhance communication strategies &amp; other team skills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b="1" i="1" dirty="0"/>
              <a:t>So in theory – the IPE CTU should help develop collaborative behaviours in the various student groups…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4F72C-3DA0-4F30-868D-FCEAB2E33B3C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7" name="Picture 2" descr="https://brocku.ca/webfm_send/19585">
            <a:extLst>
              <a:ext uri="{FF2B5EF4-FFF2-40B4-BE49-F238E27FC236}">
                <a16:creationId xmlns:a16="http://schemas.microsoft.com/office/drawing/2014/main" id="{70038157-02A0-4B7A-9C37-CE53DB01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08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6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4"/>
            <a:ext cx="11201400" cy="1403942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According to the only Research Literature on the IPE CTU </a:t>
            </a:r>
            <a:br>
              <a:rPr lang="en-US" altLang="en-US" sz="4000" b="1" dirty="0"/>
            </a:br>
            <a:r>
              <a:rPr lang="en-US" altLang="en-US" sz="4000" b="1" dirty="0"/>
              <a:t>(collecting staff perceptions) …</a:t>
            </a:r>
            <a:endParaRPr lang="en-US" sz="4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58793" y="3554083"/>
            <a:ext cx="11584864" cy="3107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	Team members </a:t>
            </a:r>
            <a:r>
              <a:rPr lang="en-US" b="1" dirty="0"/>
              <a:t>respected</a:t>
            </a:r>
            <a:r>
              <a:rPr lang="en-US" dirty="0"/>
              <a:t> each other, however …</a:t>
            </a:r>
          </a:p>
          <a:p>
            <a:pPr marL="0" indent="0">
              <a:buNone/>
            </a:pPr>
            <a:r>
              <a:rPr lang="en-US" dirty="0"/>
              <a:t>	- More </a:t>
            </a:r>
            <a:r>
              <a:rPr lang="en-US" b="1" dirty="0"/>
              <a:t>organizational support </a:t>
            </a:r>
            <a:r>
              <a:rPr lang="en-US" dirty="0"/>
              <a:t>is required to further develop team skills</a:t>
            </a:r>
          </a:p>
          <a:p>
            <a:pPr marL="0" indent="0">
              <a:buNone/>
            </a:pPr>
            <a:r>
              <a:rPr lang="en-US" dirty="0"/>
              <a:t>	-“</a:t>
            </a:r>
            <a:r>
              <a:rPr lang="en-US" b="1" dirty="0"/>
              <a:t>Not enough time</a:t>
            </a:r>
            <a:r>
              <a:rPr lang="en-US" dirty="0"/>
              <a:t>” for team reflection or team processes   </a:t>
            </a:r>
          </a:p>
          <a:p>
            <a:pPr marL="0" indent="0">
              <a:buNone/>
            </a:pPr>
            <a:r>
              <a:rPr lang="en-US" dirty="0"/>
              <a:t>									</a:t>
            </a:r>
            <a:r>
              <a:rPr lang="en-US" sz="2000" dirty="0"/>
              <a:t>(Prentice et al., 2016)</a:t>
            </a:r>
          </a:p>
          <a:p>
            <a:pPr lvl="1"/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8DD1A-7684-4A45-84B2-32FFD24E7B74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7" name="Picture 6" descr="https://brocku.ca/webfm_send/19569">
            <a:extLst>
              <a:ext uri="{FF2B5EF4-FFF2-40B4-BE49-F238E27FC236}">
                <a16:creationId xmlns:a16="http://schemas.microsoft.com/office/drawing/2014/main" id="{3369AC6F-5D70-41E1-B19D-41810849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401" cy="15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3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3" y="1564944"/>
            <a:ext cx="11780807" cy="1403942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IPE CTU Pilot Project</a:t>
            </a:r>
            <a:endParaRPr lang="en-US" sz="4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58792" y="2806326"/>
            <a:ext cx="11780807" cy="3692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1) Determine if the IPE CTU has any impact on competencies required for   </a:t>
            </a:r>
          </a:p>
          <a:p>
            <a:pPr marL="0" indent="0">
              <a:buNone/>
            </a:pPr>
            <a:r>
              <a:rPr lang="en-US" altLang="en-US" dirty="0"/>
              <a:t>     effective interprofessional collaboration </a:t>
            </a:r>
            <a:r>
              <a:rPr lang="en-US" altLang="en-US" b="1" dirty="0">
                <a:solidFill>
                  <a:srgbClr val="00B050"/>
                </a:solidFill>
              </a:rPr>
              <a:t>(*matched data, n=24)</a:t>
            </a:r>
          </a:p>
          <a:p>
            <a:pPr lvl="1"/>
            <a:r>
              <a:rPr lang="en-CA" altLang="en-US" sz="2800" dirty="0"/>
              <a:t>Change in approach to care planning? (pre/post responses to care scenario)</a:t>
            </a:r>
          </a:p>
          <a:p>
            <a:pPr lvl="1"/>
            <a:r>
              <a:rPr lang="en-US" altLang="en-US" sz="2800" dirty="0"/>
              <a:t>Change in use of collaborative “language” (knowledge of IP competencies)</a:t>
            </a:r>
          </a:p>
          <a:p>
            <a:pPr lvl="1"/>
            <a:r>
              <a:rPr lang="en-US" altLang="en-US" sz="2800" dirty="0"/>
              <a:t>Change in general knowledge re: IPC?  </a:t>
            </a:r>
          </a:p>
          <a:p>
            <a:pPr marL="0" indent="0">
              <a:buNone/>
            </a:pPr>
            <a:r>
              <a:rPr lang="en-US" altLang="en-US" dirty="0"/>
              <a:t>2) Aim to understand what students are learning as a result of their experiences  </a:t>
            </a:r>
          </a:p>
          <a:p>
            <a:pPr marL="0" indent="0">
              <a:buNone/>
            </a:pPr>
            <a:r>
              <a:rPr lang="en-US" altLang="en-US" dirty="0"/>
              <a:t>     on the IPE CTU </a:t>
            </a:r>
            <a:r>
              <a:rPr lang="en-US" altLang="en-US" b="1" dirty="0">
                <a:solidFill>
                  <a:srgbClr val="00B050"/>
                </a:solidFill>
              </a:rPr>
              <a:t>(*all data (n=42) – matched (n=24) + unmatched (n=18))</a:t>
            </a:r>
          </a:p>
          <a:p>
            <a:pPr marL="457200" lvl="1" indent="0">
              <a:buNone/>
            </a:pP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8DD1A-7684-4A45-84B2-32FFD24E7B74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7" name="Picture 2" descr="https://brocku.ca/webfm_send/19587">
            <a:extLst>
              <a:ext uri="{FF2B5EF4-FFF2-40B4-BE49-F238E27FC236}">
                <a16:creationId xmlns:a16="http://schemas.microsoft.com/office/drawing/2014/main" id="{AC9C4F0B-6261-427C-A1C8-7C2643BD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379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5" y="1581569"/>
            <a:ext cx="10515600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Methodological Approach 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87435" y="2508561"/>
            <a:ext cx="11504815" cy="3982028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>
                <a:cs typeface="Times New Roman" panose="02020603050405020304" pitchFamily="18" charset="0"/>
              </a:rPr>
              <a:t>Pilot Qualitative, Exploratory Case Study</a:t>
            </a:r>
          </a:p>
          <a:p>
            <a:r>
              <a:rPr lang="en-US" sz="3300" dirty="0"/>
              <a:t>To explore situations in which the intervention/program being evaluated has no clear, single set of outcomes (Yin, 2003). </a:t>
            </a:r>
          </a:p>
          <a:p>
            <a:r>
              <a:rPr lang="en-US" sz="3300" dirty="0"/>
              <a:t>Propositions essential</a:t>
            </a:r>
          </a:p>
          <a:p>
            <a:pPr marL="0" indent="0">
              <a:buNone/>
            </a:pPr>
            <a:r>
              <a:rPr lang="en-US" sz="3300" dirty="0">
                <a:cs typeface="Times New Roman" panose="02020603050405020304" pitchFamily="18" charset="0"/>
              </a:rPr>
              <a:t>        </a:t>
            </a:r>
            <a:r>
              <a:rPr lang="en-US" sz="3300" u="sng" dirty="0">
                <a:cs typeface="Times New Roman" panose="02020603050405020304" pitchFamily="18" charset="0"/>
              </a:rPr>
              <a:t>Proposition:</a:t>
            </a:r>
          </a:p>
          <a:p>
            <a:pPr marL="0" indent="0">
              <a:buNone/>
            </a:pPr>
            <a:r>
              <a:rPr lang="en-US" sz="3300" i="1" dirty="0"/>
              <a:t>        The IPE CTU is helping students develop competencies required for IPC</a:t>
            </a:r>
          </a:p>
          <a:p>
            <a:pPr marL="0" indent="0">
              <a:buNone/>
            </a:pPr>
            <a:r>
              <a:rPr lang="en-US" sz="3300" i="1" dirty="0"/>
              <a:t>        </a:t>
            </a:r>
            <a:r>
              <a:rPr lang="en-US" sz="3300" u="sng" dirty="0"/>
              <a:t>Rival proposition:</a:t>
            </a:r>
          </a:p>
          <a:p>
            <a:pPr marL="0" indent="0">
              <a:buNone/>
            </a:pPr>
            <a:r>
              <a:rPr lang="en-US" sz="3300" i="1" dirty="0"/>
              <a:t>        The IPE CTU is not helping students develop competencies required for IPC</a:t>
            </a:r>
            <a:endParaRPr lang="en-US" sz="3300" dirty="0"/>
          </a:p>
          <a:p>
            <a:pPr marL="457200" lvl="1" indent="0">
              <a:buNone/>
            </a:pPr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708E7-9559-43B7-8B25-20E2F720B571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61">
            <a:extLst>
              <a:ext uri="{FF2B5EF4-FFF2-40B4-BE49-F238E27FC236}">
                <a16:creationId xmlns:a16="http://schemas.microsoft.com/office/drawing/2014/main" id="{466262E1-2E86-46FC-9086-D1F7E90C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1" y="0"/>
            <a:ext cx="12198311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8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4"/>
            <a:ext cx="10515600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Case Definition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10551" y="2310405"/>
            <a:ext cx="11576649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/>
              <a:t>Learning on the IPE CTU - defined as the case (or unit of analysis)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sz="2800" dirty="0"/>
              <a:t>Bound by place </a:t>
            </a:r>
            <a:r>
              <a:rPr lang="en-US" dirty="0"/>
              <a:t>-</a:t>
            </a:r>
            <a:r>
              <a:rPr lang="en-US" sz="2800" dirty="0"/>
              <a:t> IPE CTU (3A) at St. </a:t>
            </a:r>
            <a:r>
              <a:rPr lang="en-US" sz="2800" dirty="0" err="1"/>
              <a:t>Catharines</a:t>
            </a:r>
            <a:r>
              <a:rPr lang="en-US" sz="2800" dirty="0"/>
              <a:t> Site Hospital</a:t>
            </a:r>
          </a:p>
          <a:p>
            <a:pPr marL="0" indent="0">
              <a:buNone/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800" dirty="0"/>
              <a:t>Bound by time - each student’s clinical rotation in the 2017/18 calendar year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800" dirty="0"/>
              <a:t>Bound by professional group - RN, MD, RPN, OTA, PA</a:t>
            </a:r>
            <a:endParaRPr lang="en-CA" sz="2800" dirty="0"/>
          </a:p>
          <a:p>
            <a:pPr marL="457200" lvl="1" indent="0">
              <a:buNone/>
            </a:pPr>
            <a:endParaRPr lang="en-US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AC788-05AE-4622-9865-2332FB49B61C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74">
            <a:extLst>
              <a:ext uri="{FF2B5EF4-FFF2-40B4-BE49-F238E27FC236}">
                <a16:creationId xmlns:a16="http://schemas.microsoft.com/office/drawing/2014/main" id="{D1E842C2-0E74-41FA-A3E3-64D5C557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8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3"/>
            <a:ext cx="10515600" cy="1523313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Introducing…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3129199"/>
            <a:ext cx="10515600" cy="3532544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800" dirty="0">
                <a:cs typeface="Times New Roman" panose="02020603050405020304" pitchFamily="18" charset="0"/>
              </a:rPr>
              <a:t>The Research Team  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cs typeface="Times New Roman" panose="02020603050405020304" pitchFamily="18" charset="0"/>
              </a:rPr>
              <a:t>The IPE Clinical Teaching Unit (IPE CTU)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cs typeface="Times New Roman" panose="02020603050405020304" pitchFamily="18" charset="0"/>
              </a:rPr>
              <a:t>The IPE CTU Pilot Project</a:t>
            </a:r>
          </a:p>
          <a:p>
            <a:pPr lvl="3"/>
            <a:endParaRPr lang="en-US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rocku.ca/webfm_send/195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E6EE30-5708-4629-A9B4-4A8B4AED4A64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</p:spTree>
    <p:extLst>
      <p:ext uri="{BB962C8B-B14F-4D97-AF65-F5344CB8AC3E}">
        <p14:creationId xmlns:p14="http://schemas.microsoft.com/office/powerpoint/2010/main" val="92647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4"/>
            <a:ext cx="10515600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Sampling</a:t>
            </a:r>
            <a:r>
              <a:rPr lang="en-US" sz="3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447028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Purposive sampling</a:t>
            </a:r>
            <a:endParaRPr lang="en-US" sz="2800" dirty="0"/>
          </a:p>
          <a:p>
            <a:r>
              <a:rPr lang="en-US" dirty="0"/>
              <a:t>Inclusion criteria:</a:t>
            </a:r>
          </a:p>
          <a:p>
            <a:pPr lvl="1">
              <a:lnSpc>
                <a:spcPct val="100000"/>
              </a:lnSpc>
            </a:pPr>
            <a:r>
              <a:rPr lang="en-CA" sz="2800" dirty="0"/>
              <a:t>Placement on 3A IPE CTU during the 2017/18 calendar year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CA" sz="2800" dirty="0"/>
              <a:t>Enrolled in one of the following programs: </a:t>
            </a:r>
          </a:p>
          <a:p>
            <a:pPr lvl="2">
              <a:lnSpc>
                <a:spcPct val="100000"/>
              </a:lnSpc>
            </a:pPr>
            <a:r>
              <a:rPr lang="en-CA" sz="2800" dirty="0"/>
              <a:t>Nursing (BScN, PN)</a:t>
            </a:r>
          </a:p>
          <a:p>
            <a:pPr lvl="2">
              <a:lnSpc>
                <a:spcPct val="100000"/>
              </a:lnSpc>
            </a:pPr>
            <a:r>
              <a:rPr lang="en-CA" sz="2800" dirty="0"/>
              <a:t>Medicine (MD, PA)</a:t>
            </a:r>
          </a:p>
          <a:p>
            <a:pPr lvl="2">
              <a:lnSpc>
                <a:spcPct val="100000"/>
              </a:lnSpc>
            </a:pPr>
            <a:r>
              <a:rPr lang="en-CA" sz="2800" dirty="0"/>
              <a:t>Rehabilitative sciences (OT, PT, OTA, PTA)</a:t>
            </a:r>
            <a:endParaRPr lang="en-US" sz="2800" dirty="0"/>
          </a:p>
          <a:p>
            <a:pPr lvl="1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F3297-5787-4F62-A189-936A8225EB34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85">
            <a:extLst>
              <a:ext uri="{FF2B5EF4-FFF2-40B4-BE49-F238E27FC236}">
                <a16:creationId xmlns:a16="http://schemas.microsoft.com/office/drawing/2014/main" id="{D04D900B-0422-4638-B038-7177315C9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08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7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06" y="1558600"/>
            <a:ext cx="10515600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Data Collection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72527" y="2794958"/>
            <a:ext cx="12015873" cy="3542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Pre-Post Questionnaires</a:t>
            </a:r>
          </a:p>
          <a:p>
            <a:pPr lvl="1"/>
            <a:r>
              <a:rPr lang="en-US" sz="2800" dirty="0"/>
              <a:t>Demographic data</a:t>
            </a:r>
          </a:p>
          <a:p>
            <a:pPr lvl="1"/>
            <a:r>
              <a:rPr lang="en-US" sz="2800" dirty="0"/>
              <a:t>Open-ended questions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Client care scenario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Documents</a:t>
            </a:r>
          </a:p>
          <a:p>
            <a:pPr lvl="1"/>
            <a:r>
              <a:rPr lang="en-US" sz="2800" dirty="0"/>
              <a:t>Individual IPE Activity Feedback forms</a:t>
            </a:r>
            <a:r>
              <a:rPr lang="en-US" sz="2800" dirty="0">
                <a:cs typeface="Times New Roman" panose="02020603050405020304" pitchFamily="18" charset="0"/>
              </a:rPr>
              <a:t>  (had planned to use these as another data source but they were not distributed by Niagara Health this year)</a:t>
            </a:r>
          </a:p>
          <a:p>
            <a:pPr lvl="1"/>
            <a:endParaRPr lang="en-US" sz="2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brocku.ca/webfm_send/195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401" cy="15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6FF069-6CA9-4624-BFB3-BE65FE296D76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</p:spTree>
    <p:extLst>
      <p:ext uri="{BB962C8B-B14F-4D97-AF65-F5344CB8AC3E}">
        <p14:creationId xmlns:p14="http://schemas.microsoft.com/office/powerpoint/2010/main" val="127087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3" y="1564944"/>
            <a:ext cx="11215777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Data Analysis &amp; Strategies to Promote Trustworthiness 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8023" y="2484408"/>
            <a:ext cx="11215777" cy="4177334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Simultaneous data collection &amp; analysis</a:t>
            </a:r>
          </a:p>
          <a:p>
            <a:pPr lvl="1"/>
            <a:r>
              <a:rPr lang="en-US" sz="2800" dirty="0">
                <a:solidFill>
                  <a:schemeClr val="dk1"/>
                </a:solidFill>
                <a:ea typeface="Helvetica" charset="0"/>
                <a:cs typeface="Helvetica" charset="0"/>
                <a:sym typeface="Trebuchet MS"/>
              </a:rPr>
              <a:t>Coding/Clustering, Frequency Counts, Identifying Patterns/Themes, Within/Cross-Case Analysis, Peer Triangulation for Finalization of Themes</a:t>
            </a:r>
            <a:r>
              <a:rPr lang="en-US" sz="2800" dirty="0">
                <a:ea typeface="Helvetica" charset="0"/>
                <a:cs typeface="Helvetica" charset="0"/>
                <a:sym typeface="Trebuchet MS"/>
              </a:rPr>
              <a:t>, </a:t>
            </a:r>
            <a:r>
              <a:rPr lang="en-US" sz="2800" dirty="0">
                <a:solidFill>
                  <a:schemeClr val="dk1"/>
                </a:solidFill>
                <a:ea typeface="Helvetica" charset="0"/>
                <a:cs typeface="Helvetica" charset="0"/>
                <a:sym typeface="Trebuchet MS"/>
              </a:rPr>
              <a:t>Pairing of Themes and Quotes </a:t>
            </a:r>
            <a:r>
              <a:rPr lang="en-US" sz="2800" dirty="0">
                <a:ea typeface="Helvetica" charset="0"/>
                <a:cs typeface="Helvetica" charset="0"/>
              </a:rPr>
              <a:t>(</a:t>
            </a:r>
            <a:r>
              <a:rPr lang="en-US" sz="2800" dirty="0">
                <a:solidFill>
                  <a:schemeClr val="dk1"/>
                </a:solidFill>
                <a:ea typeface="Helvetica" charset="0"/>
                <a:cs typeface="Helvetica" charset="0"/>
                <a:sym typeface="Trebuchet MS"/>
              </a:rPr>
              <a:t>Hsieh &amp; Shannon, 2005)</a:t>
            </a:r>
          </a:p>
          <a:p>
            <a:pPr lvl="1"/>
            <a:r>
              <a:rPr lang="en-US" sz="2800" dirty="0"/>
              <a:t>Return to propositions (Yin, 2003)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Credibility: triangulation of data sources, investigator</a:t>
            </a:r>
          </a:p>
          <a:p>
            <a:pPr lvl="1"/>
            <a:r>
              <a:rPr lang="en-US" sz="2800" dirty="0"/>
              <a:t>Dependability: audit trail</a:t>
            </a:r>
          </a:p>
          <a:p>
            <a:pPr lvl="1"/>
            <a:r>
              <a:rPr lang="en-US" sz="2800" dirty="0"/>
              <a:t>Transferability: different professional groups</a:t>
            </a:r>
          </a:p>
          <a:p>
            <a:pPr marL="914400" lvl="2" indent="0">
              <a:buNone/>
            </a:pPr>
            <a:endParaRPr lang="en-US" sz="2800" dirty="0">
              <a:latin typeface="Trebuchet MS" panose="020B0603020202020204" pitchFamily="34" charset="0"/>
            </a:endParaRPr>
          </a:p>
        </p:txBody>
      </p:sp>
      <p:pic>
        <p:nvPicPr>
          <p:cNvPr id="7" name="Picture 2" descr="https://brocku.ca/webfm_send/195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9C7B39-F5D8-42AF-890B-4BFA85C782E1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</p:spTree>
    <p:extLst>
      <p:ext uri="{BB962C8B-B14F-4D97-AF65-F5344CB8AC3E}">
        <p14:creationId xmlns:p14="http://schemas.microsoft.com/office/powerpoint/2010/main" val="226265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33" y="1035081"/>
            <a:ext cx="10515600" cy="1091992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Times New Roman" panose="02020603050405020304" pitchFamily="18" charset="0"/>
              </a:rPr>
              <a:t>Sample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00858-887F-4E12-8604-C9F11CEF1767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12" name="Picture 2" descr="https://brocku.ca/webfm_send/19561">
            <a:extLst>
              <a:ext uri="{FF2B5EF4-FFF2-40B4-BE49-F238E27FC236}">
                <a16:creationId xmlns:a16="http://schemas.microsoft.com/office/drawing/2014/main" id="{A98456B3-4F2A-46EA-A91A-F3F0CD895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4"/>
          <a:stretch/>
        </p:blipFill>
        <p:spPr bwMode="auto">
          <a:xfrm>
            <a:off x="-6311" y="1"/>
            <a:ext cx="12198311" cy="10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7F9358-D203-E948-8932-53E2BE95F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33060"/>
              </p:ext>
            </p:extLst>
          </p:nvPr>
        </p:nvGraphicFramePr>
        <p:xfrm>
          <a:off x="1690778" y="1242204"/>
          <a:ext cx="8729932" cy="5124093"/>
        </p:xfrm>
        <a:graphic>
          <a:graphicData uri="http://schemas.openxmlformats.org/drawingml/2006/table">
            <a:tbl>
              <a:tblPr firstRow="1" firstCol="1" bandRow="1"/>
              <a:tblGrid>
                <a:gridCol w="2055448">
                  <a:extLst>
                    <a:ext uri="{9D8B030D-6E8A-4147-A177-3AD203B41FA5}">
                      <a16:colId xmlns:a16="http://schemas.microsoft.com/office/drawing/2014/main" val="321535406"/>
                    </a:ext>
                  </a:extLst>
                </a:gridCol>
                <a:gridCol w="1071213">
                  <a:extLst>
                    <a:ext uri="{9D8B030D-6E8A-4147-A177-3AD203B41FA5}">
                      <a16:colId xmlns:a16="http://schemas.microsoft.com/office/drawing/2014/main" val="207122842"/>
                    </a:ext>
                  </a:extLst>
                </a:gridCol>
                <a:gridCol w="1153615">
                  <a:extLst>
                    <a:ext uri="{9D8B030D-6E8A-4147-A177-3AD203B41FA5}">
                      <a16:colId xmlns:a16="http://schemas.microsoft.com/office/drawing/2014/main" val="621460088"/>
                    </a:ext>
                  </a:extLst>
                </a:gridCol>
                <a:gridCol w="1071213">
                  <a:extLst>
                    <a:ext uri="{9D8B030D-6E8A-4147-A177-3AD203B41FA5}">
                      <a16:colId xmlns:a16="http://schemas.microsoft.com/office/drawing/2014/main" val="3609830050"/>
                    </a:ext>
                  </a:extLst>
                </a:gridCol>
                <a:gridCol w="1153615">
                  <a:extLst>
                    <a:ext uri="{9D8B030D-6E8A-4147-A177-3AD203B41FA5}">
                      <a16:colId xmlns:a16="http://schemas.microsoft.com/office/drawing/2014/main" val="3403761238"/>
                    </a:ext>
                  </a:extLst>
                </a:gridCol>
                <a:gridCol w="1071213">
                  <a:extLst>
                    <a:ext uri="{9D8B030D-6E8A-4147-A177-3AD203B41FA5}">
                      <a16:colId xmlns:a16="http://schemas.microsoft.com/office/drawing/2014/main" val="1495429074"/>
                    </a:ext>
                  </a:extLst>
                </a:gridCol>
                <a:gridCol w="1153615">
                  <a:extLst>
                    <a:ext uri="{9D8B030D-6E8A-4147-A177-3AD203B41FA5}">
                      <a16:colId xmlns:a16="http://schemas.microsoft.com/office/drawing/2014/main" val="3307156866"/>
                    </a:ext>
                  </a:extLst>
                </a:gridCol>
              </a:tblGrid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data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Matched data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Unmatched data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88172"/>
                  </a:ext>
                </a:extLst>
              </a:tr>
              <a:tr h="581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42)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24)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 = 18)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62628"/>
                  </a:ext>
                </a:extLst>
              </a:tr>
              <a:tr h="284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of study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58342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RPN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30139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7187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46226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66.7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54192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OTA/PTA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43956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OT/PT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23964"/>
                  </a:ext>
                </a:extLst>
              </a:tr>
              <a:tr h="284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of study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73006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02148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42.9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41.7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44.4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212841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34863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62333"/>
                  </a:ext>
                </a:extLst>
              </a:tr>
              <a:tr h="284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 IPE prior to 3A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05959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54.8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45.8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66.7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08269"/>
                  </a:ext>
                </a:extLst>
              </a:tr>
              <a:tr h="28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54.2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78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0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128586-9107-43B4-95F2-34A2C070872A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162D8-542D-42CF-9E03-BBBC156C1A06}"/>
              </a:ext>
            </a:extLst>
          </p:cNvPr>
          <p:cNvSpPr/>
          <p:nvPr/>
        </p:nvSpPr>
        <p:spPr>
          <a:xfrm>
            <a:off x="7435516" y="4150895"/>
            <a:ext cx="541421" cy="762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1EFA3D-63B5-4A62-9F26-FE509FA0F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42" t="7263" r="10000" b="8526"/>
          <a:stretch/>
        </p:blipFill>
        <p:spPr>
          <a:xfrm>
            <a:off x="1808049" y="0"/>
            <a:ext cx="8572297" cy="65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6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1564944"/>
            <a:ext cx="11043249" cy="705306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Key Findings – Impact? (n=24)</a:t>
            </a:r>
            <a:endParaRPr lang="en-US" sz="40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8023" y="2311644"/>
            <a:ext cx="11770947" cy="4350099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8000" b="1" dirty="0"/>
              <a:t> </a:t>
            </a:r>
            <a:endParaRPr lang="en-CA" sz="8000" dirty="0"/>
          </a:p>
          <a:p>
            <a:pPr marL="0" indent="0">
              <a:spcBef>
                <a:spcPts val="0"/>
              </a:spcBef>
              <a:buNone/>
            </a:pPr>
            <a:r>
              <a:rPr lang="en-CA" sz="8000" b="1" dirty="0"/>
              <a:t>1) Change in Approach to Care Planning? (Uni-professional to Collaborative perspective)</a:t>
            </a:r>
            <a:endParaRPr lang="en-CA" sz="8000" dirty="0"/>
          </a:p>
          <a:p>
            <a:pPr marL="0" indent="0">
              <a:spcBef>
                <a:spcPts val="0"/>
              </a:spcBef>
              <a:buNone/>
            </a:pPr>
            <a:r>
              <a:rPr lang="en-CA" sz="8000" dirty="0"/>
              <a:t> </a:t>
            </a:r>
            <a:endParaRPr lang="en-CA" sz="80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8000" b="1" dirty="0">
                <a:solidFill>
                  <a:srgbClr val="FF0000"/>
                </a:solidFill>
              </a:rPr>
              <a:t>No significant change (20%)(n=5)</a:t>
            </a:r>
          </a:p>
          <a:p>
            <a:pPr marL="0" indent="0">
              <a:spcBef>
                <a:spcPts val="0"/>
              </a:spcBef>
              <a:buNone/>
            </a:pPr>
            <a:endParaRPr lang="en-CA" sz="8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8000" b="1" dirty="0"/>
              <a:t>2) Change in Collaborative Language? (Identifying with IP National Competencies)</a:t>
            </a:r>
            <a:endParaRPr lang="en-CA" sz="8000" dirty="0"/>
          </a:p>
          <a:p>
            <a:pPr marL="0" indent="0">
              <a:spcBef>
                <a:spcPts val="0"/>
              </a:spcBef>
              <a:buNone/>
            </a:pPr>
            <a:r>
              <a:rPr lang="en-CA" sz="80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8000" b="1" dirty="0">
                <a:solidFill>
                  <a:srgbClr val="00B050"/>
                </a:solidFill>
              </a:rPr>
              <a:t>Change (&gt;70%)(n=17)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80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b="1" dirty="0"/>
              <a:t>3) Change in Knowledge re: IPC? (Specifically the 3 critical components of IPC) </a:t>
            </a:r>
            <a:endParaRPr lang="en-CA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b="1" dirty="0"/>
              <a:t> </a:t>
            </a:r>
            <a:endParaRPr lang="en-CA" sz="80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1) Working together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2) Multiple professionals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3) To deliver best/most effective/holistic/optimal care </a:t>
            </a:r>
          </a:p>
          <a:p>
            <a:pPr marL="0" indent="0">
              <a:spcBef>
                <a:spcPts val="0"/>
              </a:spcBef>
              <a:buNone/>
            </a:pPr>
            <a:endParaRPr lang="en-CA" sz="8000" dirty="0"/>
          </a:p>
          <a:p>
            <a:pPr marL="0" indent="0">
              <a:spcBef>
                <a:spcPts val="0"/>
              </a:spcBef>
              <a:buNone/>
            </a:pPr>
            <a:r>
              <a:rPr lang="en-CA" sz="8000" b="1" dirty="0">
                <a:solidFill>
                  <a:srgbClr val="00B050"/>
                </a:solidFill>
              </a:rPr>
              <a:t>Change (&gt;90%)(n=22)</a:t>
            </a:r>
          </a:p>
          <a:p>
            <a:pPr marL="457200" lvl="1" indent="0">
              <a:buNone/>
            </a:pPr>
            <a:endParaRPr lang="en-US" altLang="en-US" b="1" i="1" dirty="0"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4F72C-3DA0-4F30-868D-FCEAB2E33B3C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7" name="Picture 2" descr="https://brocku.ca/webfm_send/19587">
            <a:extLst>
              <a:ext uri="{FF2B5EF4-FFF2-40B4-BE49-F238E27FC236}">
                <a16:creationId xmlns:a16="http://schemas.microsoft.com/office/drawing/2014/main" id="{188FE22D-9503-4626-B5F7-45091562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99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" y="1725283"/>
            <a:ext cx="10836215" cy="776378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Key Findings – Perceptions, Experiences (n=42)</a:t>
            </a:r>
            <a:endParaRPr lang="en-US" sz="4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691441"/>
            <a:ext cx="10515600" cy="33815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2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dirty="0"/>
              <a:t>Importance of Communication &amp; Respect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dirty="0"/>
              <a:t>Importance of Dedicated Time/Opportunities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en-US" dirty="0"/>
              <a:t>Importance of Mentors &amp; Role Modelling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dirty="0"/>
              <a:t>Professional Stereotypes</a:t>
            </a:r>
          </a:p>
          <a:p>
            <a:pPr marL="457200" lvl="1" indent="0">
              <a:buNone/>
            </a:pPr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708E7-9559-43B7-8B25-20E2F720B571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61">
            <a:extLst>
              <a:ext uri="{FF2B5EF4-FFF2-40B4-BE49-F238E27FC236}">
                <a16:creationId xmlns:a16="http://schemas.microsoft.com/office/drawing/2014/main" id="{1563E421-FCDE-4284-B94C-72434648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1" y="0"/>
            <a:ext cx="12198311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94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ED2B4E5E-8C66-1C4F-88F3-E0CDDEDD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465826"/>
            <a:ext cx="10253932" cy="862642"/>
          </a:xfrm>
        </p:spPr>
        <p:txBody>
          <a:bodyPr>
            <a:normAutofit fontScale="90000"/>
          </a:bodyPr>
          <a:lstStyle/>
          <a:p>
            <a:br>
              <a:rPr lang="en-US" altLang="en-US" sz="3600" b="1" dirty="0"/>
            </a:br>
            <a:r>
              <a:rPr lang="en-US" altLang="en-US" sz="3600" b="1" dirty="0"/>
              <a:t>Key Findings – </a:t>
            </a:r>
            <a:r>
              <a:rPr lang="en-US" sz="3600" b="1" dirty="0"/>
              <a:t>Importance of Communication &amp; Respect </a:t>
            </a:r>
            <a:br>
              <a:rPr lang="en-US" sz="3600" b="1" dirty="0"/>
            </a:br>
            <a:br>
              <a:rPr lang="en-US" sz="3600" b="1" dirty="0"/>
            </a:br>
            <a:endParaRPr lang="en-US" altLang="en-US" sz="3600" b="1" dirty="0"/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D247D61B-2BF7-5C4E-B951-B869F0ABC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328468"/>
            <a:ext cx="11576649" cy="50278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514350" indent="-514350">
              <a:spcBef>
                <a:spcPts val="0"/>
              </a:spcBef>
              <a:buAutoNum type="arabicParenR"/>
            </a:pPr>
            <a:endParaRPr lang="en-CA" sz="24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B88A7-410F-B145-A1A5-7ED4AA21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7D3590F-9FDB-694A-A817-5CAFF387E734}"/>
              </a:ext>
            </a:extLst>
          </p:cNvPr>
          <p:cNvSpPr/>
          <p:nvPr/>
        </p:nvSpPr>
        <p:spPr>
          <a:xfrm>
            <a:off x="5934974" y="1207698"/>
            <a:ext cx="6055743" cy="29256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  <a:p>
            <a:r>
              <a:rPr lang="en-CA" dirty="0"/>
              <a:t>“Acknowledgement of each other’s contributions…scopes of practice and limitations” (facilitator)</a:t>
            </a:r>
          </a:p>
          <a:p>
            <a:endParaRPr lang="en-CA" dirty="0"/>
          </a:p>
          <a:p>
            <a:r>
              <a:rPr lang="en-CA" dirty="0"/>
              <a:t>“Poor communication styles; nondisclosure of important details”  (barrier)</a:t>
            </a:r>
          </a:p>
          <a:p>
            <a:r>
              <a:rPr lang="en-CA" dirty="0"/>
              <a:t>		</a:t>
            </a:r>
          </a:p>
          <a:p>
            <a:r>
              <a:rPr lang="en-CA" dirty="0"/>
              <a:t>		- MD students</a:t>
            </a:r>
          </a:p>
        </p:txBody>
      </p:sp>
      <p:sp>
        <p:nvSpPr>
          <p:cNvPr id="8" name="Sequential Access Storage 7">
            <a:extLst>
              <a:ext uri="{FF2B5EF4-FFF2-40B4-BE49-F238E27FC236}">
                <a16:creationId xmlns:a16="http://schemas.microsoft.com/office/drawing/2014/main" id="{FE0F382E-FCEF-0044-A884-8AEF12F96E66}"/>
              </a:ext>
            </a:extLst>
          </p:cNvPr>
          <p:cNvSpPr/>
          <p:nvPr/>
        </p:nvSpPr>
        <p:spPr>
          <a:xfrm>
            <a:off x="534838" y="1207698"/>
            <a:ext cx="5400136" cy="5003321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“An open environment where everyone can contribute ideas without judgement” (facilitator)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CA" dirty="0"/>
              <a:t>Professional hierarchy can get in the way of an idea or suggestion being considered” (barrier) 	</a:t>
            </a:r>
          </a:p>
          <a:p>
            <a:endParaRPr lang="en-CA" dirty="0"/>
          </a:p>
          <a:p>
            <a:r>
              <a:rPr lang="en-CA" dirty="0"/>
              <a:t>“Not having an open-mind to different professional viewpoints” </a:t>
            </a:r>
          </a:p>
          <a:p>
            <a:r>
              <a:rPr lang="en-CA" dirty="0"/>
              <a:t>	                </a:t>
            </a:r>
          </a:p>
          <a:p>
            <a:r>
              <a:rPr lang="en-CA" dirty="0"/>
              <a:t>		 - RN students</a:t>
            </a:r>
          </a:p>
          <a:p>
            <a:endParaRPr lang="en-CA" dirty="0"/>
          </a:p>
          <a:p>
            <a:r>
              <a:rPr lang="en-CA" b="1" dirty="0"/>
              <a:t> </a:t>
            </a:r>
            <a:endParaRPr lang="en-CA" dirty="0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41D9C0B8-C1BC-6F4D-AD94-CED0FAF9993E}"/>
              </a:ext>
            </a:extLst>
          </p:cNvPr>
          <p:cNvSpPr/>
          <p:nvPr/>
        </p:nvSpPr>
        <p:spPr>
          <a:xfrm>
            <a:off x="9696091" y="4537494"/>
            <a:ext cx="2294626" cy="1966823"/>
          </a:xfrm>
          <a:prstGeom prst="wedgeRectCallout">
            <a:avLst/>
          </a:prstGeom>
          <a:solidFill>
            <a:srgbClr val="C23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      “Lack of respect,          </a:t>
            </a:r>
          </a:p>
          <a:p>
            <a:r>
              <a:rPr lang="en-CA" dirty="0"/>
              <a:t>          acceptance”</a:t>
            </a:r>
          </a:p>
          <a:p>
            <a:r>
              <a:rPr lang="en-CA" dirty="0"/>
              <a:t>        - PA student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4AA01424-71A4-7E40-8852-BC12B3ABBD49}"/>
              </a:ext>
            </a:extLst>
          </p:cNvPr>
          <p:cNvSpPr/>
          <p:nvPr/>
        </p:nvSpPr>
        <p:spPr>
          <a:xfrm>
            <a:off x="6659592" y="4986067"/>
            <a:ext cx="2812212" cy="966159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“Lack of respect”</a:t>
            </a:r>
          </a:p>
          <a:p>
            <a:pPr algn="ctr"/>
            <a:r>
              <a:rPr lang="en-US" dirty="0"/>
              <a:t>- OTA student</a:t>
            </a:r>
          </a:p>
        </p:txBody>
      </p:sp>
    </p:spTree>
    <p:extLst>
      <p:ext uri="{BB962C8B-B14F-4D97-AF65-F5344CB8AC3E}">
        <p14:creationId xmlns:p14="http://schemas.microsoft.com/office/powerpoint/2010/main" val="4068806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ED2B4E5E-8C66-1C4F-88F3-E0CDDEDD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7" y="638354"/>
            <a:ext cx="10783019" cy="690113"/>
          </a:xfrm>
        </p:spPr>
        <p:txBody>
          <a:bodyPr>
            <a:normAutofit fontScale="90000"/>
          </a:bodyPr>
          <a:lstStyle/>
          <a:p>
            <a:br>
              <a:rPr lang="en-US" altLang="en-US" sz="3600" b="1" dirty="0"/>
            </a:br>
            <a:r>
              <a:rPr lang="en-US" altLang="en-US" sz="3600" b="1" dirty="0"/>
              <a:t>Key Findings – </a:t>
            </a:r>
            <a:r>
              <a:rPr lang="en-US" sz="3600" b="1" dirty="0"/>
              <a:t>Importance of Dedicated Time &amp; Opportunities </a:t>
            </a:r>
            <a:br>
              <a:rPr lang="en-US" sz="3600" b="1" dirty="0"/>
            </a:br>
            <a:br>
              <a:rPr lang="en-US" sz="3600" b="1" dirty="0"/>
            </a:br>
            <a:endParaRPr lang="en-US" altLang="en-US" sz="3600" b="1" dirty="0"/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D247D61B-2BF7-5C4E-B951-B869F0ABC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328468"/>
            <a:ext cx="11576649" cy="50278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514350" indent="-514350">
              <a:spcBef>
                <a:spcPts val="0"/>
              </a:spcBef>
              <a:buAutoNum type="arabicParenR"/>
            </a:pPr>
            <a:endParaRPr lang="en-CA" sz="24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B88A7-410F-B145-A1A5-7ED4AA21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BC5195E-CF35-664E-B69A-93BB4B59FB87}"/>
              </a:ext>
            </a:extLst>
          </p:cNvPr>
          <p:cNvSpPr/>
          <p:nvPr/>
        </p:nvSpPr>
        <p:spPr>
          <a:xfrm>
            <a:off x="1138688" y="1328467"/>
            <a:ext cx="8850702" cy="26713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“being physically on the ward…daily” </a:t>
            </a:r>
          </a:p>
          <a:p>
            <a:endParaRPr lang="en-CA" dirty="0"/>
          </a:p>
          <a:p>
            <a:r>
              <a:rPr lang="en-CA" dirty="0"/>
              <a:t>“dedicated time for collaboration (</a:t>
            </a:r>
            <a:r>
              <a:rPr lang="en-CA" dirty="0" err="1"/>
              <a:t>ie</a:t>
            </a:r>
            <a:r>
              <a:rPr lang="en-CA" dirty="0"/>
              <a:t>. interdisciplinary rounds)”</a:t>
            </a:r>
          </a:p>
          <a:p>
            <a:endParaRPr lang="en-CA" dirty="0"/>
          </a:p>
          <a:p>
            <a:r>
              <a:rPr lang="en-CA" dirty="0"/>
              <a:t>“morning bullet rounds”  (facilitators)</a:t>
            </a:r>
          </a:p>
          <a:p>
            <a:endParaRPr lang="en-CA" dirty="0"/>
          </a:p>
          <a:p>
            <a:r>
              <a:rPr lang="en-US" dirty="0"/>
              <a:t>“too busy to work with other disciplines” (barrier)</a:t>
            </a:r>
          </a:p>
          <a:p>
            <a:r>
              <a:rPr lang="en-CA" dirty="0"/>
              <a:t>					                  - MD students</a:t>
            </a:r>
            <a:endParaRPr lang="en-US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4BFAA7CC-85CA-3E4C-A088-6DD82FFFF95A}"/>
              </a:ext>
            </a:extLst>
          </p:cNvPr>
          <p:cNvSpPr/>
          <p:nvPr/>
        </p:nvSpPr>
        <p:spPr>
          <a:xfrm>
            <a:off x="5503653" y="4364966"/>
            <a:ext cx="3554083" cy="157000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“no time”</a:t>
            </a:r>
          </a:p>
          <a:p>
            <a:pPr algn="ctr"/>
            <a:r>
              <a:rPr lang="en-US" dirty="0"/>
              <a:t>- RN, RPN</a:t>
            </a:r>
          </a:p>
        </p:txBody>
      </p:sp>
    </p:spTree>
    <p:extLst>
      <p:ext uri="{BB962C8B-B14F-4D97-AF65-F5344CB8AC3E}">
        <p14:creationId xmlns:p14="http://schemas.microsoft.com/office/powerpoint/2010/main" val="4256437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ED2B4E5E-8C66-1C4F-88F3-E0CDDEDD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465826"/>
            <a:ext cx="10253932" cy="862642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Key Findings – </a:t>
            </a:r>
            <a:r>
              <a:rPr lang="en-US" sz="3600" b="1" dirty="0"/>
              <a:t>Importance of Mentors &amp; Role Modelling</a:t>
            </a:r>
            <a:br>
              <a:rPr lang="en-US" sz="3600" b="1" dirty="0"/>
            </a:br>
            <a:endParaRPr lang="en-US" altLang="en-US" sz="3600" b="1" dirty="0"/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D247D61B-2BF7-5C4E-B951-B869F0ABC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328468"/>
            <a:ext cx="11576649" cy="50278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514350" indent="-514350">
              <a:spcBef>
                <a:spcPts val="0"/>
              </a:spcBef>
              <a:buAutoNum type="arabicParenR"/>
            </a:pPr>
            <a:endParaRPr lang="en-CA" sz="24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B88A7-410F-B145-A1A5-7ED4AA21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E1F8A2D6-22D9-D348-BE25-42B90169CA3B}"/>
              </a:ext>
            </a:extLst>
          </p:cNvPr>
          <p:cNvSpPr/>
          <p:nvPr/>
        </p:nvSpPr>
        <p:spPr>
          <a:xfrm>
            <a:off x="5814204" y="2536166"/>
            <a:ext cx="5520905" cy="1414732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“As a student, I believe we care about IPC the most, yet, are excluded from IP endeavours the most”</a:t>
            </a:r>
          </a:p>
          <a:p>
            <a:pPr algn="ctr"/>
            <a:r>
              <a:rPr lang="en-CA" dirty="0"/>
              <a:t>-RN student</a:t>
            </a:r>
            <a:endParaRPr lang="en-US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308A067E-CF44-F64E-93F7-0B64D3188DBD}"/>
              </a:ext>
            </a:extLst>
          </p:cNvPr>
          <p:cNvSpPr/>
          <p:nvPr/>
        </p:nvSpPr>
        <p:spPr>
          <a:xfrm>
            <a:off x="552091" y="1328468"/>
            <a:ext cx="4934309" cy="1500996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“Lack of desire to teach/preceptor students”</a:t>
            </a:r>
          </a:p>
          <a:p>
            <a:r>
              <a:rPr lang="en-CA" dirty="0"/>
              <a:t>(Barrier to IPC)</a:t>
            </a:r>
          </a:p>
          <a:p>
            <a:endParaRPr lang="en-CA" dirty="0"/>
          </a:p>
          <a:p>
            <a:r>
              <a:rPr lang="en-US" dirty="0"/>
              <a:t>“Enthusiasm to teach students”</a:t>
            </a:r>
            <a:endParaRPr lang="en-CA" dirty="0"/>
          </a:p>
          <a:p>
            <a:r>
              <a:rPr lang="en-US" dirty="0"/>
              <a:t>(Facilitates IPC)		-RN student	</a:t>
            </a:r>
            <a:endParaRPr lang="en-CA" dirty="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6747E956-2223-A04C-AB65-9D01D86689B0}"/>
              </a:ext>
            </a:extLst>
          </p:cNvPr>
          <p:cNvSpPr/>
          <p:nvPr/>
        </p:nvSpPr>
        <p:spPr>
          <a:xfrm>
            <a:off x="897147" y="3381555"/>
            <a:ext cx="4761781" cy="2639683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”Collaboration that exists on the IPE floor is useful for students of all professions </a:t>
            </a:r>
          </a:p>
          <a:p>
            <a:pPr algn="ctr"/>
            <a:r>
              <a:rPr lang="en-CA" b="1" i="1" dirty="0"/>
              <a:t>to observe and take part in”</a:t>
            </a:r>
            <a:r>
              <a:rPr lang="en-CA" dirty="0"/>
              <a:t> </a:t>
            </a:r>
          </a:p>
          <a:p>
            <a:pPr algn="ctr"/>
            <a:r>
              <a:rPr lang="en-CA" dirty="0"/>
              <a:t>- RN student</a:t>
            </a:r>
          </a:p>
        </p:txBody>
      </p:sp>
    </p:spTree>
    <p:extLst>
      <p:ext uri="{BB962C8B-B14F-4D97-AF65-F5344CB8AC3E}">
        <p14:creationId xmlns:p14="http://schemas.microsoft.com/office/powerpoint/2010/main" val="41386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64944"/>
            <a:ext cx="10857931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IPE CTU: Research Team</a:t>
            </a:r>
            <a:endParaRPr 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310405"/>
            <a:ext cx="9944819" cy="4180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cs typeface="Times New Roman" panose="02020603050405020304" pitchFamily="18" charset="0"/>
              </a:rPr>
              <a:t>Brock University </a:t>
            </a: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Dr. Jenn </a:t>
            </a:r>
            <a:r>
              <a:rPr lang="en-US" sz="2200" dirty="0" err="1">
                <a:cs typeface="Times New Roman" panose="02020603050405020304" pitchFamily="18" charset="0"/>
              </a:rPr>
              <a:t>Salfi</a:t>
            </a:r>
            <a:r>
              <a:rPr lang="en-US" sz="2200" dirty="0">
                <a:cs typeface="Times New Roman" panose="02020603050405020304" pitchFamily="18" charset="0"/>
              </a:rPr>
              <a:t> RN</a:t>
            </a: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Dr. Dawn Prentice RN</a:t>
            </a: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Kerri Podwinski RN, Research Assistant</a:t>
            </a:r>
            <a:endParaRPr lang="en-US" sz="2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cs typeface="Times New Roman" panose="02020603050405020304" pitchFamily="18" charset="0"/>
              </a:rPr>
              <a:t>Niagara College</a:t>
            </a: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 Carolyn </a:t>
            </a:r>
            <a:r>
              <a:rPr lang="en-US" sz="2200" dirty="0" err="1">
                <a:cs typeface="Times New Roman" panose="02020603050405020304" pitchFamily="18" charset="0"/>
              </a:rPr>
              <a:t>Triemstra</a:t>
            </a:r>
            <a:r>
              <a:rPr lang="en-US" sz="2200" dirty="0">
                <a:cs typeface="Times New Roman" panose="02020603050405020304" pitchFamily="18" charset="0"/>
              </a:rPr>
              <a:t> BRLS, Dean, Community and Health Studies</a:t>
            </a:r>
          </a:p>
          <a:p>
            <a:pPr marL="0" indent="0">
              <a:buNone/>
            </a:pPr>
            <a:r>
              <a:rPr lang="en-US" sz="2600" dirty="0">
                <a:cs typeface="Times New Roman" panose="02020603050405020304" pitchFamily="18" charset="0"/>
              </a:rPr>
              <a:t>Niagara Health </a:t>
            </a: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Lisa Hildebrand RN, Clinical Manager, 3A (IPE CTU)</a:t>
            </a:r>
          </a:p>
          <a:p>
            <a:pPr lvl="1"/>
            <a:r>
              <a:rPr lang="en-US" sz="2200" dirty="0" err="1">
                <a:cs typeface="Times New Roman" panose="02020603050405020304" pitchFamily="18" charset="0"/>
              </a:rPr>
              <a:t>Zeau</a:t>
            </a:r>
            <a:r>
              <a:rPr lang="en-US" sz="2200" dirty="0">
                <a:cs typeface="Times New Roman" panose="02020603050405020304" pitchFamily="18" charset="0"/>
              </a:rPr>
              <a:t> Ismail OT, Director, Interprofessional Practice, Ethics &amp; Research</a:t>
            </a:r>
          </a:p>
          <a:p>
            <a:pPr marL="0" indent="0">
              <a:buNone/>
            </a:pPr>
            <a:r>
              <a:rPr lang="en-US" sz="2600" dirty="0">
                <a:cs typeface="Times New Roman" panose="02020603050405020304" pitchFamily="18" charset="0"/>
              </a:rPr>
              <a:t>McMaster University  </a:t>
            </a:r>
          </a:p>
          <a:p>
            <a:pPr lvl="1"/>
            <a:r>
              <a:rPr lang="en-US" sz="2200" dirty="0">
                <a:cs typeface="Times New Roman" panose="02020603050405020304" pitchFamily="18" charset="0"/>
              </a:rPr>
              <a:t> Dr. Amanda Bell MD, Regional Assistant Dean, Medicine</a:t>
            </a:r>
          </a:p>
          <a:p>
            <a:pPr lvl="1"/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brocku.ca/webfm_send/195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1" y="0"/>
            <a:ext cx="12198311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CE1D0D-1ACD-44FE-9A26-1DC500B2F2EF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</p:spTree>
    <p:extLst>
      <p:ext uri="{BB962C8B-B14F-4D97-AF65-F5344CB8AC3E}">
        <p14:creationId xmlns:p14="http://schemas.microsoft.com/office/powerpoint/2010/main" val="598258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ED2B4E5E-8C66-1C4F-88F3-E0CDDEDD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379562"/>
            <a:ext cx="10253932" cy="948906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/>
              <a:t>Key Findings – Stereotypes:</a:t>
            </a:r>
            <a:br>
              <a:rPr lang="en-US" altLang="en-US" sz="3100" b="1" dirty="0"/>
            </a:br>
            <a:r>
              <a:rPr lang="en-CA" altLang="en-US" sz="3600" dirty="0">
                <a:latin typeface="Arial" panose="020B0604020202020204" pitchFamily="34" charset="0"/>
              </a:rPr>
              <a:t>Hanging onto Historical? Or Hidden Curriculum? </a:t>
            </a:r>
            <a:br>
              <a:rPr lang="en-CA" altLang="en-US" sz="3600" dirty="0">
                <a:latin typeface="Arial" panose="020B0604020202020204" pitchFamily="34" charset="0"/>
              </a:rPr>
            </a:br>
            <a:endParaRPr lang="en-US" altLang="en-US" sz="3600" b="1" dirty="0"/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D247D61B-2BF7-5C4E-B951-B869F0ABC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328468"/>
            <a:ext cx="11576649" cy="50278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514350" indent="-514350">
              <a:spcBef>
                <a:spcPts val="0"/>
              </a:spcBef>
              <a:buAutoNum type="arabicParenR"/>
            </a:pPr>
            <a:endParaRPr lang="en-CA" sz="24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B88A7-410F-B145-A1A5-7ED4AA21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8C854C36-ED33-0045-9B52-C0E5B2E6CA46}"/>
              </a:ext>
            </a:extLst>
          </p:cNvPr>
          <p:cNvSpPr/>
          <p:nvPr/>
        </p:nvSpPr>
        <p:spPr>
          <a:xfrm>
            <a:off x="4209691" y="1508306"/>
            <a:ext cx="7608498" cy="25016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“Hierarchy of professions – medical professions – potentially seeing their work as more important than their IP colleagues”</a:t>
            </a:r>
          </a:p>
          <a:p>
            <a:endParaRPr lang="en-CA" dirty="0"/>
          </a:p>
          <a:p>
            <a:r>
              <a:rPr lang="en-CA" dirty="0"/>
              <a:t>“Elitist attitude … Previous experiences working with others in that profession, and then generalizing that to the whole profession” </a:t>
            </a:r>
          </a:p>
          <a:p>
            <a:endParaRPr lang="en-CA" dirty="0"/>
          </a:p>
          <a:p>
            <a:r>
              <a:rPr lang="en-CA" dirty="0"/>
              <a:t>“Patriarchy”  “Trying to dominate the group process” </a:t>
            </a:r>
          </a:p>
          <a:p>
            <a:r>
              <a:rPr lang="en-CA" dirty="0"/>
              <a:t>					</a:t>
            </a:r>
          </a:p>
          <a:p>
            <a:r>
              <a:rPr lang="en-CA" dirty="0"/>
              <a:t>					- MD students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6450C33-BEC2-CE4D-8A3B-E150A31CCE04}"/>
              </a:ext>
            </a:extLst>
          </p:cNvPr>
          <p:cNvSpPr/>
          <p:nvPr/>
        </p:nvSpPr>
        <p:spPr>
          <a:xfrm>
            <a:off x="6124755" y="4502989"/>
            <a:ext cx="5986732" cy="1673523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“Collaboration with members of the team results in a synergistic effect where we’re able to do more for a patient, </a:t>
            </a:r>
          </a:p>
          <a:p>
            <a:r>
              <a:rPr lang="en-CA" b="1" i="1" dirty="0"/>
              <a:t>although in my opinion it seems less efficient.”</a:t>
            </a:r>
          </a:p>
          <a:p>
            <a:r>
              <a:rPr lang="en-CA" b="1" i="1" dirty="0"/>
              <a:t>				</a:t>
            </a:r>
          </a:p>
          <a:p>
            <a:r>
              <a:rPr lang="en-CA" b="1" i="1" dirty="0"/>
              <a:t>				</a:t>
            </a:r>
            <a:r>
              <a:rPr lang="en-CA" dirty="0"/>
              <a:t>- MD student</a:t>
            </a:r>
          </a:p>
        </p:txBody>
      </p:sp>
      <p:sp>
        <p:nvSpPr>
          <p:cNvPr id="9" name="Sequential Access Storage 8">
            <a:extLst>
              <a:ext uri="{FF2B5EF4-FFF2-40B4-BE49-F238E27FC236}">
                <a16:creationId xmlns:a16="http://schemas.microsoft.com/office/drawing/2014/main" id="{576C62C6-CDB5-9D48-B1FC-D3CC2797AD91}"/>
              </a:ext>
            </a:extLst>
          </p:cNvPr>
          <p:cNvSpPr/>
          <p:nvPr/>
        </p:nvSpPr>
        <p:spPr>
          <a:xfrm>
            <a:off x="293298" y="1483745"/>
            <a:ext cx="3624532" cy="4088920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“Intimidation” </a:t>
            </a:r>
          </a:p>
          <a:p>
            <a:r>
              <a:rPr lang="en-CA" dirty="0"/>
              <a:t>“Ego”</a:t>
            </a:r>
          </a:p>
          <a:p>
            <a:r>
              <a:rPr lang="en-CA" dirty="0"/>
              <a:t>“Power differentials” “Bullying”</a:t>
            </a:r>
          </a:p>
          <a:p>
            <a:r>
              <a:rPr lang="en-CA" dirty="0"/>
              <a:t>“Devaluation of the importance of healthcare being a team effort” </a:t>
            </a:r>
          </a:p>
          <a:p>
            <a:r>
              <a:rPr lang="en-CA" dirty="0"/>
              <a:t>“One sided perspective” </a:t>
            </a:r>
          </a:p>
          <a:p>
            <a:r>
              <a:rPr lang="en-CA" dirty="0"/>
              <a:t>	- RN students</a:t>
            </a:r>
          </a:p>
          <a:p>
            <a:r>
              <a:rPr lang="en-CA" dirty="0"/>
              <a:t> </a:t>
            </a:r>
          </a:p>
          <a:p>
            <a:pPr algn="ctr"/>
            <a:endParaRPr lang="en-US" dirty="0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0A001F5-55A9-A54C-A7B9-EB8EFE94F17E}"/>
              </a:ext>
            </a:extLst>
          </p:cNvPr>
          <p:cNvSpPr/>
          <p:nvPr/>
        </p:nvSpPr>
        <p:spPr>
          <a:xfrm>
            <a:off x="3917830" y="4147989"/>
            <a:ext cx="2206925" cy="1890502"/>
          </a:xfrm>
          <a:prstGeom prst="wedgeEllipseCallout">
            <a:avLst/>
          </a:prstGeom>
          <a:solidFill>
            <a:srgbClr val="C23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“Lack of professional understanding &amp; courtesy” </a:t>
            </a:r>
          </a:p>
          <a:p>
            <a:pPr algn="ctr"/>
            <a:r>
              <a:rPr lang="en-CA" dirty="0"/>
              <a:t>- PA student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96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ED2B4E5E-8C66-1C4F-88F3-E0CDDEDD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603848"/>
            <a:ext cx="10253932" cy="1000665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One Final Finding:</a:t>
            </a:r>
            <a:br>
              <a:rPr lang="en-US" altLang="en-US" sz="3600" b="1" dirty="0"/>
            </a:br>
            <a:endParaRPr lang="en-US" altLang="en-US" sz="3600" b="1" dirty="0"/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D247D61B-2BF7-5C4E-B951-B869F0ABC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328468"/>
            <a:ext cx="11576649" cy="50278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514350" indent="-514350">
              <a:spcBef>
                <a:spcPts val="0"/>
              </a:spcBef>
              <a:buAutoNum type="arabicParenR"/>
            </a:pPr>
            <a:endParaRPr lang="en-CA" sz="24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B88A7-410F-B145-A1A5-7ED4AA21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Educating for the Future: Learning Outcomes and Experiential Learning Symposium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816D110F-FB03-F049-8B20-DF08D22A4696}"/>
              </a:ext>
            </a:extLst>
          </p:cNvPr>
          <p:cNvSpPr/>
          <p:nvPr/>
        </p:nvSpPr>
        <p:spPr>
          <a:xfrm>
            <a:off x="2053087" y="1604513"/>
            <a:ext cx="8039819" cy="2501661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 </a:t>
            </a:r>
          </a:p>
          <a:p>
            <a:r>
              <a:rPr lang="en-CA" sz="2400" dirty="0"/>
              <a:t>“Remember that it is all about the patient” </a:t>
            </a:r>
          </a:p>
        </p:txBody>
      </p:sp>
    </p:spTree>
    <p:extLst>
      <p:ext uri="{BB962C8B-B14F-4D97-AF65-F5344CB8AC3E}">
        <p14:creationId xmlns:p14="http://schemas.microsoft.com/office/powerpoint/2010/main" val="4029640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6052"/>
            <a:ext cx="10515600" cy="726017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So is the IPE CTU Working?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1540" y="2708693"/>
            <a:ext cx="11697418" cy="3640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some evidence that the IPE CTU might have had an impact on …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student knowledge of the </a:t>
            </a:r>
            <a:r>
              <a:rPr lang="en-CA" dirty="0"/>
              <a:t>IP National Competencies (</a:t>
            </a:r>
            <a:r>
              <a:rPr lang="en-CA" dirty="0" err="1"/>
              <a:t>aeb</a:t>
            </a:r>
            <a:r>
              <a:rPr lang="en-CA" dirty="0"/>
              <a:t> increased use of collaborative language/specific terms) </a:t>
            </a:r>
          </a:p>
          <a:p>
            <a:pPr marL="0" indent="0">
              <a:spcBef>
                <a:spcPts val="0"/>
              </a:spcBef>
              <a:buNone/>
            </a:pPr>
            <a:endParaRPr lang="en-CA" dirty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CA" dirty="0"/>
              <a:t>student knowledge re: IPC (in general) (</a:t>
            </a:r>
            <a:r>
              <a:rPr lang="en-CA" dirty="0" err="1"/>
              <a:t>aeb</a:t>
            </a:r>
            <a:r>
              <a:rPr lang="en-CA" dirty="0"/>
              <a:t> increased ability to identify all 3 critical components of IPC)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28586-9107-43B4-95F2-34A2C070872A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74">
            <a:extLst>
              <a:ext uri="{FF2B5EF4-FFF2-40B4-BE49-F238E27FC236}">
                <a16:creationId xmlns:a16="http://schemas.microsoft.com/office/drawing/2014/main" id="{85C618E7-1BA7-44E7-9610-F065D3E9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85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6052"/>
            <a:ext cx="10515600" cy="726017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So is the IPE CTU Working?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1540" y="2708693"/>
            <a:ext cx="11697418" cy="3640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some evidence that the IPE CTU might have enhanced awareness of …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the importance of </a:t>
            </a:r>
            <a:r>
              <a:rPr lang="en-US" b="1" dirty="0"/>
              <a:t>communication &amp; respect for others’ roles </a:t>
            </a:r>
            <a:r>
              <a:rPr lang="en-US" dirty="0"/>
              <a:t>as a facilitator 	for effective collaboration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b="1" dirty="0"/>
              <a:t>professional stereotypes </a:t>
            </a:r>
            <a:r>
              <a:rPr lang="en-US" dirty="0"/>
              <a:t>– that have existed in past, and how they may pose 	as a barrier to effective interprofessional collaboration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28586-9107-43B4-95F2-34A2C070872A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85">
            <a:extLst>
              <a:ext uri="{FF2B5EF4-FFF2-40B4-BE49-F238E27FC236}">
                <a16:creationId xmlns:a16="http://schemas.microsoft.com/office/drawing/2014/main" id="{A2C0F720-6E31-4669-9A30-CEF1FE5EC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08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41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5" y="1523550"/>
            <a:ext cx="11077755" cy="1048519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So is the IPE CTU Working?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2572069"/>
            <a:ext cx="12188401" cy="4089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not enough evidence that the …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IPE CTU has had a positive impact on students’ </a:t>
            </a:r>
            <a:r>
              <a:rPr lang="en-US" b="1" dirty="0"/>
              <a:t>attitudes &amp; approach to care </a:t>
            </a:r>
            <a:r>
              <a:rPr lang="en-US" dirty="0"/>
              <a:t>(students still approaching “care” from a </a:t>
            </a:r>
            <a:r>
              <a:rPr lang="en-US" dirty="0" err="1"/>
              <a:t>uni</a:t>
            </a:r>
            <a:r>
              <a:rPr lang="en-US" dirty="0"/>
              <a:t>-professional (siloed) perspective)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IPE CTU has had a positive impact on </a:t>
            </a:r>
            <a:r>
              <a:rPr lang="en-CA" b="1" dirty="0"/>
              <a:t>confronting misconceptions &amp; stereotypes</a:t>
            </a:r>
            <a:r>
              <a:rPr lang="en-CA" dirty="0"/>
              <a:t>, and rivalry between professionals (++responses indicating this as a barrier to IPC) </a:t>
            </a:r>
            <a:endParaRPr lang="en-US" dirty="0"/>
          </a:p>
        </p:txBody>
      </p:sp>
      <p:pic>
        <p:nvPicPr>
          <p:cNvPr id="7" name="Picture 6" descr="https://brocku.ca/webfm_send/195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401" cy="15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128586-9107-43B4-95F2-34A2C070872A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</p:spTree>
    <p:extLst>
      <p:ext uri="{BB962C8B-B14F-4D97-AF65-F5344CB8AC3E}">
        <p14:creationId xmlns:p14="http://schemas.microsoft.com/office/powerpoint/2010/main" val="388415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" y="1725283"/>
            <a:ext cx="10836215" cy="776378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This evaluation was still helpful  …</a:t>
            </a:r>
            <a:endParaRPr lang="en-US" sz="3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89781" y="2691441"/>
            <a:ext cx="11731925" cy="33815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2600" dirty="0"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CA" altLang="en-US" sz="2800" dirty="0"/>
              <a:t>in that it reminds us to be realistic in our expectations with this type of experiential learning experience - where there are so many “other” contextual factors to consider  </a:t>
            </a:r>
          </a:p>
          <a:p>
            <a:pPr lvl="1">
              <a:buFont typeface="Wingdings" pitchFamily="2" charset="2"/>
              <a:buChar char="ü"/>
            </a:pPr>
            <a:endParaRPr lang="en-CA" altLang="en-US" sz="2800" dirty="0"/>
          </a:p>
          <a:p>
            <a:pPr lvl="1">
              <a:buFont typeface="Wingdings" pitchFamily="2" charset="2"/>
              <a:buChar char="ü"/>
            </a:pPr>
            <a:r>
              <a:rPr lang="en-CA" altLang="en-US" sz="2800" dirty="0"/>
              <a:t>in that it informs next steps in improving this very unique learning experience for students (and professionals)</a:t>
            </a:r>
          </a:p>
          <a:p>
            <a:pPr marL="457200" lvl="1" indent="0">
              <a:buNone/>
            </a:pPr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brocku.ca/webfm_send/195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7708E7-9559-43B7-8B25-20E2F720B571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</p:spTree>
    <p:extLst>
      <p:ext uri="{BB962C8B-B14F-4D97-AF65-F5344CB8AC3E}">
        <p14:creationId xmlns:p14="http://schemas.microsoft.com/office/powerpoint/2010/main" val="1935299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" y="1725283"/>
            <a:ext cx="10836215" cy="776378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Going Forward …</a:t>
            </a:r>
            <a:endParaRPr lang="en-US" sz="3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72528" y="2363639"/>
            <a:ext cx="11869947" cy="41269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2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cs typeface="Times New Roman" panose="02020603050405020304" pitchFamily="18" charset="0"/>
              </a:rPr>
              <a:t>we need to continue to set aside </a:t>
            </a:r>
            <a:r>
              <a:rPr lang="en-US" sz="2800" b="1" i="1" u="sng" dirty="0">
                <a:solidFill>
                  <a:srgbClr val="FF0000"/>
                </a:solidFill>
              </a:rPr>
              <a:t>dedicated time for IP opportunities </a:t>
            </a:r>
            <a:r>
              <a:rPr lang="en-US" sz="2800" dirty="0"/>
              <a:t>with other students/professionals, so that they can </a:t>
            </a:r>
            <a:r>
              <a:rPr lang="en-US" sz="2800" b="1" i="1" u="sng" dirty="0">
                <a:solidFill>
                  <a:srgbClr val="FF0000"/>
                </a:solidFill>
              </a:rPr>
              <a:t>observe &amp; engage in collaborative practices;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set aside time for ongoing staff development sessions - as these are the students’ </a:t>
            </a:r>
            <a:r>
              <a:rPr lang="en-US" sz="2800" b="1" i="1" u="sng" dirty="0">
                <a:solidFill>
                  <a:srgbClr val="FF0000"/>
                </a:solidFill>
              </a:rPr>
              <a:t>role models/mentors; 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begin to/continue to - incorporate a variety of mandatory, well-executed, relevant </a:t>
            </a:r>
            <a:r>
              <a:rPr lang="en-US" sz="2800" b="1" i="1" u="sng" dirty="0">
                <a:solidFill>
                  <a:srgbClr val="FF0000"/>
                </a:solidFill>
              </a:rPr>
              <a:t>IPE experiences</a:t>
            </a:r>
            <a:r>
              <a:rPr lang="en-US" sz="2800" dirty="0"/>
              <a:t>, scaffolded across all levels of all programs – to complement the learning in this clinical experience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708E7-9559-43B7-8B25-20E2F720B571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61">
            <a:extLst>
              <a:ext uri="{FF2B5EF4-FFF2-40B4-BE49-F238E27FC236}">
                <a16:creationId xmlns:a16="http://schemas.microsoft.com/office/drawing/2014/main" id="{C21D7159-3A07-4ECE-B78A-C6469F21B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1" y="0"/>
            <a:ext cx="12198311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27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23" y="1725283"/>
            <a:ext cx="10301377" cy="776378"/>
          </a:xfrm>
        </p:spPr>
        <p:txBody>
          <a:bodyPr>
            <a:normAutofit/>
          </a:bodyPr>
          <a:lstStyle/>
          <a:p>
            <a:r>
              <a:rPr lang="en-US" altLang="en-US" sz="4000" b="1" i="1" dirty="0"/>
              <a:t>And finally </a:t>
            </a:r>
            <a:r>
              <a:rPr lang="en-US" altLang="en-US" sz="4000" b="1" dirty="0"/>
              <a:t>…</a:t>
            </a:r>
            <a:endParaRPr lang="en-US" sz="4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49570" y="2691441"/>
            <a:ext cx="7712015" cy="33815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2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cs typeface="Times New Roman" panose="02020603050405020304" pitchFamily="18" charset="0"/>
              </a:rPr>
              <a:t>we need </a:t>
            </a:r>
            <a:r>
              <a:rPr lang="en-US" sz="28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to continue to assess the learning outcomes of the IPE CTU </a:t>
            </a:r>
            <a:r>
              <a:rPr lang="en-US" sz="2800" dirty="0">
                <a:cs typeface="Times New Roman" panose="02020603050405020304" pitchFamily="18" charset="0"/>
              </a:rPr>
              <a:t>to ensure that we are maximizing this learning experience for our students &amp; preparing them for effective interprofessional collaborative practice.</a:t>
            </a:r>
            <a:endParaRPr lang="en-US" sz="2800" dirty="0"/>
          </a:p>
          <a:p>
            <a:pPr lvl="1">
              <a:buFont typeface="Wingdings" pitchFamily="2" charset="2"/>
              <a:buChar char="ü"/>
            </a:pPr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708E7-9559-43B7-8B25-20E2F720B571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74">
            <a:extLst>
              <a:ext uri="{FF2B5EF4-FFF2-40B4-BE49-F238E27FC236}">
                <a16:creationId xmlns:a16="http://schemas.microsoft.com/office/drawing/2014/main" id="{7BCA2578-3107-434F-97E1-EAFDA0EE9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62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08" y="2273847"/>
            <a:ext cx="9783792" cy="848915"/>
          </a:xfrm>
        </p:spPr>
        <p:txBody>
          <a:bodyPr>
            <a:normAutofit/>
          </a:bodyPr>
          <a:lstStyle/>
          <a:p>
            <a:r>
              <a:rPr lang="en-US" b="1" i="1" dirty="0">
                <a:cs typeface="Times New Roman" panose="02020603050405020304" pitchFamily="18" charset="0"/>
              </a:rPr>
              <a:t>Thank You …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691441"/>
            <a:ext cx="10515600" cy="33815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2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en-US" sz="2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3600" i="1" dirty="0">
                <a:cs typeface="Times New Roman" panose="02020603050405020304" pitchFamily="18" charset="0"/>
              </a:rPr>
              <a:t>Questions 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708E7-9559-43B7-8B25-20E2F720B571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85">
            <a:extLst>
              <a:ext uri="{FF2B5EF4-FFF2-40B4-BE49-F238E27FC236}">
                <a16:creationId xmlns:a16="http://schemas.microsoft.com/office/drawing/2014/main" id="{0B3615AC-214F-4232-BB09-816B0C15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08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0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4"/>
            <a:ext cx="10515600" cy="70530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IPE CTU: Background</a:t>
            </a:r>
            <a:r>
              <a:rPr lang="en-US" sz="1400" b="1" dirty="0">
                <a:cs typeface="Times New Roman" panose="02020603050405020304" pitchFamily="18" charset="0"/>
              </a:rPr>
              <a:t> </a:t>
            </a:r>
            <a:endParaRPr lang="en-US" sz="4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29143" y="2310405"/>
            <a:ext cx="10730109" cy="3728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2011: Steering committee formed (10 members)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Grew to 27 members by September 2013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Funding; IPE a priority </a:t>
            </a:r>
          </a:p>
          <a:p>
            <a:pPr marL="457200" lvl="1" indent="0">
              <a:buNone/>
            </a:pPr>
            <a:endParaRPr lang="en-US" sz="7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cs typeface="Times New Roman" panose="02020603050405020304" pitchFamily="18" charset="0"/>
              </a:rPr>
              <a:t>Niagara Health (former Niagara Health System)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New St. </a:t>
            </a:r>
            <a:r>
              <a:rPr lang="en-US" dirty="0" err="1">
                <a:cs typeface="Times New Roman" panose="02020603050405020304" pitchFamily="18" charset="0"/>
              </a:rPr>
              <a:t>Catharines</a:t>
            </a:r>
            <a:r>
              <a:rPr lang="en-US" dirty="0">
                <a:cs typeface="Times New Roman" panose="02020603050405020304" pitchFamily="18" charset="0"/>
              </a:rPr>
              <a:t> Site Hospital, Opened March 2013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First IPE CTU – 3A </a:t>
            </a:r>
          </a:p>
          <a:p>
            <a:pPr marL="457200" lvl="1" indent="0">
              <a:buNone/>
            </a:pPr>
            <a:endParaRPr lang="en-US" sz="7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2018: Steering committee revisited (10 members) 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Currently updating resources, planning &amp; </a:t>
            </a:r>
            <a:r>
              <a:rPr lang="en-US" u="sng" dirty="0">
                <a:cs typeface="Times New Roman" panose="02020603050405020304" pitchFamily="18" charset="0"/>
              </a:rPr>
              <a:t>evaluating</a:t>
            </a:r>
            <a:r>
              <a:rPr lang="en-US" dirty="0">
                <a:cs typeface="Times New Roman" panose="02020603050405020304" pitchFamily="18" charset="0"/>
              </a:rPr>
              <a:t> IPE experiences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No funding; IPE a priority?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B83D-B325-40D3-802B-791F2BD85D8E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74">
            <a:extLst>
              <a:ext uri="{FF2B5EF4-FFF2-40B4-BE49-F238E27FC236}">
                <a16:creationId xmlns:a16="http://schemas.microsoft.com/office/drawing/2014/main" id="{115583EA-7A9E-4C1A-9DD8-C73956E6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9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4944"/>
            <a:ext cx="10515600" cy="129902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IPE CTU Objective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22679" y="2655845"/>
            <a:ext cx="10515601" cy="4351338"/>
          </a:xfrm>
        </p:spPr>
        <p:txBody>
          <a:bodyPr>
            <a:no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Clinical IPE integrated into core training for all involved professional groups: </a:t>
            </a:r>
          </a:p>
          <a:p>
            <a:pPr lvl="2"/>
            <a:r>
              <a:rPr lang="en-CA" sz="2800" dirty="0"/>
              <a:t>Nursing (BScN, PN)</a:t>
            </a:r>
          </a:p>
          <a:p>
            <a:pPr lvl="2"/>
            <a:r>
              <a:rPr lang="en-CA" sz="2800" dirty="0"/>
              <a:t>Medicine (MD, PA)</a:t>
            </a:r>
          </a:p>
          <a:p>
            <a:pPr lvl="2"/>
            <a:r>
              <a:rPr lang="en-CA" sz="2800" dirty="0"/>
              <a:t>Rehabilitative sciences (OT, PT, OTA, PTA)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Providing high quality, safe, ethical, competent client-centered care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ADEDC9-AB6E-42F6-B58E-B448D4385760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7" name="Picture 2" descr="https://brocku.ca/webfm_send/19585">
            <a:extLst>
              <a:ext uri="{FF2B5EF4-FFF2-40B4-BE49-F238E27FC236}">
                <a16:creationId xmlns:a16="http://schemas.microsoft.com/office/drawing/2014/main" id="{5136F7AB-F97E-46DD-BA87-5E72AD45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08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brocku.ca/webfm_send/19569">
            <a:extLst>
              <a:ext uri="{FF2B5EF4-FFF2-40B4-BE49-F238E27FC236}">
                <a16:creationId xmlns:a16="http://schemas.microsoft.com/office/drawing/2014/main" id="{03F91C28-33FB-4F8F-A772-6019B92E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401" cy="15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9B26C0-47E3-42A7-8048-7453C57CAEE3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D4C8C8-D6A8-4A04-BE50-4756D7C6A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692" y="1138686"/>
            <a:ext cx="8754615" cy="535190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03C764E-9EDB-407D-AB77-54ECB993B2B5}"/>
              </a:ext>
            </a:extLst>
          </p:cNvPr>
          <p:cNvGraphicFramePr/>
          <p:nvPr>
            <p:extLst/>
          </p:nvPr>
        </p:nvGraphicFramePr>
        <p:xfrm>
          <a:off x="-1" y="1614815"/>
          <a:ext cx="1643148" cy="211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3795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3306"/>
            <a:ext cx="11179628" cy="759124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Interprofessional Education (IPE)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FC974E8-8663-401D-9DB2-32D1EDF1F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813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“Interprofessional education occurs when two or more professions learn with, from and about each other in order to improve collaboration and the quality of care” (CAIPE, 2002).</a:t>
            </a:r>
          </a:p>
          <a:p>
            <a:pPr marL="0" indent="0">
              <a:buNone/>
            </a:pPr>
            <a:endParaRPr lang="en-US" sz="2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769ED-AD50-4807-958F-26AEB57123CB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7" name="Picture 2" descr="https://brocku.ca/webfm_send/19587">
            <a:extLst>
              <a:ext uri="{FF2B5EF4-FFF2-40B4-BE49-F238E27FC236}">
                <a16:creationId xmlns:a16="http://schemas.microsoft.com/office/drawing/2014/main" id="{297FCD83-9ADA-41E9-B89D-9A14663D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0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49569"/>
            <a:ext cx="11130887" cy="672861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Interprofessional Collaboration (IPC) 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3122761"/>
            <a:ext cx="11130886" cy="3538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cs typeface="Times New Roman" panose="02020603050405020304" pitchFamily="18" charset="0"/>
              </a:rPr>
              <a:t>“Interprofessional collaboration is the process of </a:t>
            </a:r>
            <a:r>
              <a:rPr lang="en-US" sz="2600" b="1" dirty="0">
                <a:cs typeface="Times New Roman" panose="02020603050405020304" pitchFamily="18" charset="0"/>
              </a:rPr>
              <a:t>developing and maintaining effective interprofessional working relationships </a:t>
            </a:r>
            <a:r>
              <a:rPr lang="en-US" sz="2600" dirty="0">
                <a:cs typeface="Times New Roman" panose="02020603050405020304" pitchFamily="18" charset="0"/>
              </a:rPr>
              <a:t>with learners, practitioners, patients/clients/families and communities to enable optimal health outcomes.”</a:t>
            </a:r>
          </a:p>
          <a:p>
            <a:pPr marL="0" indent="0">
              <a:buNone/>
            </a:pPr>
            <a:endParaRPr lang="en-US" sz="2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cs typeface="Times New Roman" panose="02020603050405020304" pitchFamily="18" charset="0"/>
              </a:rPr>
              <a:t>“Elements of collaboration include respect, trust, shared decision-making, and partnerships” (CIHC, 2010).</a:t>
            </a:r>
          </a:p>
          <a:p>
            <a:pPr marL="0" indent="0">
              <a:buNone/>
            </a:pPr>
            <a:endParaRPr lang="en-US" sz="2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4A61E-0008-4553-86A0-A28F62FD957B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7" name="Picture 2" descr="https://brocku.ca/webfm_send/19561">
            <a:extLst>
              <a:ext uri="{FF2B5EF4-FFF2-40B4-BE49-F238E27FC236}">
                <a16:creationId xmlns:a16="http://schemas.microsoft.com/office/drawing/2014/main" id="{2CF0F270-E60A-46C7-A1D4-0D8161C0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1" y="0"/>
            <a:ext cx="12198311" cy="15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2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59788"/>
            <a:ext cx="11130887" cy="810883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Why IPE? 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49238" y="2570671"/>
            <a:ext cx="8902460" cy="40910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en-US" dirty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en-US" altLang="en-US" dirty="0"/>
              <a:t>“If health care providers are expected to work together and share expertise in a team environment, it makes sense that their </a:t>
            </a:r>
            <a:r>
              <a:rPr lang="en-US" altLang="en-US" b="1" dirty="0"/>
              <a:t>education and training should prepare them </a:t>
            </a:r>
            <a:r>
              <a:rPr lang="en-US" altLang="en-US" dirty="0"/>
              <a:t>for this type of working arrangement.”	</a:t>
            </a:r>
            <a:r>
              <a:rPr lang="en-US" altLang="en-US" dirty="0">
                <a:latin typeface="Trebuchet MS" panose="020B0603020202020204" pitchFamily="34" charset="0"/>
              </a:rPr>
              <a:t>	                     </a:t>
            </a:r>
          </a:p>
          <a:p>
            <a:pPr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                                         (Roy </a:t>
            </a:r>
            <a:r>
              <a:rPr lang="en-US" altLang="en-US" sz="2400" dirty="0" err="1">
                <a:latin typeface="Trebuchet MS" panose="020B0603020202020204" pitchFamily="34" charset="0"/>
              </a:rPr>
              <a:t>Romanow</a:t>
            </a:r>
            <a:r>
              <a:rPr lang="en-US" altLang="en-US" sz="2400" dirty="0">
                <a:latin typeface="Trebuchet MS" panose="020B0603020202020204" pitchFamily="34" charset="0"/>
              </a:rPr>
              <a:t>, 2002)</a:t>
            </a: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4F6F8-40EE-4A5C-B979-2C92FAFCBFA3}"/>
              </a:ext>
            </a:extLst>
          </p:cNvPr>
          <p:cNvSpPr/>
          <p:nvPr/>
        </p:nvSpPr>
        <p:spPr>
          <a:xfrm>
            <a:off x="2285099" y="6490589"/>
            <a:ext cx="761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 Educating for the Future: Learning Outcomes and Experiential Learning Symposium </a:t>
            </a:r>
          </a:p>
        </p:txBody>
      </p:sp>
      <p:pic>
        <p:nvPicPr>
          <p:cNvPr id="6" name="Picture 2" descr="https://brocku.ca/webfm_send/19574">
            <a:extLst>
              <a:ext uri="{FF2B5EF4-FFF2-40B4-BE49-F238E27FC236}">
                <a16:creationId xmlns:a16="http://schemas.microsoft.com/office/drawing/2014/main" id="{2B6E23CA-6FAC-4B9D-B5BC-AEE807CF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6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3414</Words>
  <Application>Microsoft Macintosh PowerPoint</Application>
  <PresentationFormat>Widescreen</PresentationFormat>
  <Paragraphs>610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MS PGothic</vt:lpstr>
      <vt:lpstr>Arial</vt:lpstr>
      <vt:lpstr>Calibri</vt:lpstr>
      <vt:lpstr>Calibri Light</vt:lpstr>
      <vt:lpstr>Helvetica</vt:lpstr>
      <vt:lpstr>Times New Roman</vt:lpstr>
      <vt:lpstr>Trebuchet MS</vt:lpstr>
      <vt:lpstr>Verdana</vt:lpstr>
      <vt:lpstr>Wingdings</vt:lpstr>
      <vt:lpstr>Office Theme</vt:lpstr>
      <vt:lpstr>Sounds good – but is it working? </vt:lpstr>
      <vt:lpstr>Introducing…</vt:lpstr>
      <vt:lpstr>IPE CTU: Research Team</vt:lpstr>
      <vt:lpstr>IPE CTU: Background </vt:lpstr>
      <vt:lpstr>IPE CTU Objective</vt:lpstr>
      <vt:lpstr>PowerPoint Presentation</vt:lpstr>
      <vt:lpstr>Interprofessional Education (IPE)</vt:lpstr>
      <vt:lpstr>Interprofessional Collaboration (IPC) </vt:lpstr>
      <vt:lpstr>Why IPE? </vt:lpstr>
      <vt:lpstr>IPE Mandated Worldwide</vt:lpstr>
      <vt:lpstr> National Interprofessional Competency Framework (2010)  </vt:lpstr>
      <vt:lpstr>Learning Activities: Exposure </vt:lpstr>
      <vt:lpstr>Learning Activities: Immersion </vt:lpstr>
      <vt:lpstr>IPE CTU: Current Learning Activities </vt:lpstr>
      <vt:lpstr>According to the Research Literature…</vt:lpstr>
      <vt:lpstr>According to the only Research Literature on the IPE CTU  (collecting staff perceptions) …</vt:lpstr>
      <vt:lpstr>IPE CTU Pilot Project</vt:lpstr>
      <vt:lpstr>Methodological Approach </vt:lpstr>
      <vt:lpstr>Case Definition</vt:lpstr>
      <vt:lpstr>Sampling </vt:lpstr>
      <vt:lpstr>Data Collection</vt:lpstr>
      <vt:lpstr>Data Analysis &amp; Strategies to Promote Trustworthiness </vt:lpstr>
      <vt:lpstr>Sample</vt:lpstr>
      <vt:lpstr>PowerPoint Presentation</vt:lpstr>
      <vt:lpstr>Key Findings – Impact? (n=24)</vt:lpstr>
      <vt:lpstr>Key Findings – Perceptions, Experiences (n=42)</vt:lpstr>
      <vt:lpstr> Key Findings – Importance of Communication &amp; Respect   </vt:lpstr>
      <vt:lpstr> Key Findings – Importance of Dedicated Time &amp; Opportunities   </vt:lpstr>
      <vt:lpstr>Key Findings – Importance of Mentors &amp; Role Modelling </vt:lpstr>
      <vt:lpstr>Key Findings – Stereotypes: Hanging onto Historical? Or Hidden Curriculum?  </vt:lpstr>
      <vt:lpstr>One Final Finding: </vt:lpstr>
      <vt:lpstr>So is the IPE CTU Working?</vt:lpstr>
      <vt:lpstr>So is the IPE CTU Working?</vt:lpstr>
      <vt:lpstr>So is the IPE CTU Working?</vt:lpstr>
      <vt:lpstr>This evaluation was still helpful  …</vt:lpstr>
      <vt:lpstr>Going Forward …</vt:lpstr>
      <vt:lpstr>And finally …</vt:lpstr>
      <vt:lpstr>Thank You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Sounds good - but is it working?  Assessing the learning outcomes of an Interprofessional Education (IPE) Clinical Teaching Unit   </dc:title>
  <dc:creator>Jenn Salfi</dc:creator>
  <cp:lastModifiedBy>Jenn Salfi</cp:lastModifiedBy>
  <cp:revision>99</cp:revision>
  <dcterms:created xsi:type="dcterms:W3CDTF">2018-10-01T13:26:35Z</dcterms:created>
  <dcterms:modified xsi:type="dcterms:W3CDTF">2018-10-10T14:59:31Z</dcterms:modified>
</cp:coreProperties>
</file>