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4" r:id="rId1"/>
    <p:sldMasterId id="2147483803" r:id="rId2"/>
    <p:sldMasterId id="2147483813" r:id="rId3"/>
    <p:sldMasterId id="2147483823" r:id="rId4"/>
    <p:sldMasterId id="2147483854" r:id="rId5"/>
    <p:sldMasterId id="2147484000" r:id="rId6"/>
  </p:sldMasterIdLst>
  <p:notesMasterIdLst>
    <p:notesMasterId r:id="rId27"/>
  </p:notesMasterIdLst>
  <p:sldIdLst>
    <p:sldId id="426" r:id="rId7"/>
    <p:sldId id="427" r:id="rId8"/>
    <p:sldId id="440" r:id="rId9"/>
    <p:sldId id="441" r:id="rId10"/>
    <p:sldId id="443" r:id="rId11"/>
    <p:sldId id="444" r:id="rId12"/>
    <p:sldId id="445" r:id="rId13"/>
    <p:sldId id="446" r:id="rId14"/>
    <p:sldId id="448" r:id="rId15"/>
    <p:sldId id="447" r:id="rId16"/>
    <p:sldId id="428" r:id="rId17"/>
    <p:sldId id="361" r:id="rId18"/>
    <p:sldId id="433" r:id="rId19"/>
    <p:sldId id="434" r:id="rId20"/>
    <p:sldId id="436" r:id="rId21"/>
    <p:sldId id="380" r:id="rId22"/>
    <p:sldId id="437" r:id="rId23"/>
    <p:sldId id="438" r:id="rId24"/>
    <p:sldId id="430" r:id="rId25"/>
    <p:sldId id="43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A5"/>
    <a:srgbClr val="FEDF01"/>
    <a:srgbClr val="578CC4"/>
    <a:srgbClr val="00366C"/>
    <a:srgbClr val="26384F"/>
    <a:srgbClr val="EBEBEB"/>
    <a:srgbClr val="EBE7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049" autoAdjust="0"/>
  </p:normalViewPr>
  <p:slideViewPr>
    <p:cSldViewPr snapToGrid="0">
      <p:cViewPr varScale="1">
        <p:scale>
          <a:sx n="87" d="100"/>
          <a:sy n="87" d="100"/>
        </p:scale>
        <p:origin x="63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BE4D2-F7F0-4D48-B021-F5EA83FA3A24}" type="datetimeFigureOut">
              <a:rPr lang="en-US" smtClean="0"/>
              <a:t>2018/10/10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6091D-AAE2-4AE1-9937-B21E4508E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3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091D-AAE2-4AE1-9937-B21E4508EF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76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r>
              <a:rPr lang="en-US" dirty="0"/>
              <a:t>According to the skills survey, these are the top 5 skills for entry-level hires. </a:t>
            </a:r>
            <a:r>
              <a:rPr lang="en-CA" dirty="0"/>
              <a:t>It should be emphasized that these are the characteristics that differentiate top candidates who already meet the required threshold for functional knowledge – but when asked, 70 per cent of businesses say that the expectations for new grads have increased dramatically. The “good enough” grads from five years ago can’t cut it anymore. </a:t>
            </a:r>
          </a:p>
          <a:p>
            <a:pPr defTabSz="914318">
              <a:defRPr/>
            </a:pPr>
            <a:endParaRPr lang="en-CA" dirty="0"/>
          </a:p>
          <a:p>
            <a:pPr defTabSz="914318">
              <a:defRPr/>
            </a:pPr>
            <a:r>
              <a:rPr lang="en-CA" dirty="0"/>
              <a:t>And it’s exactly these types of skills that students develop during work-integrated learning experiences. </a:t>
            </a:r>
          </a:p>
          <a:p>
            <a:pPr defTabSz="914318">
              <a:defRPr/>
            </a:pPr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E29B-F4C5-4849-BE3A-63571656E1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25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091D-AAE2-4AE1-9937-B21E4508EF0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68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091D-AAE2-4AE1-9937-B21E4508EF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65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091D-AAE2-4AE1-9937-B21E4508EF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45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091D-AAE2-4AE1-9937-B21E4508EF09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993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Emily Fleck </a:t>
            </a: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Josh Roberts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3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-year student and varsity athlete at Seneca College enrolled in the Business Administration management program. Over the 4 months spent at RBC as an operations agent, he displayed dedication and passion for being involved with new learning experiences together with a strong interest in meeting new people and making connections he was recognized with an RBC top summer student networking award.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Shannon Kelly</a:t>
            </a: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Hannah Fleming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091D-AAE2-4AE1-9937-B21E4508EF0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546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091D-AAE2-4AE1-9937-B21E4508EF0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23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E29B-F4C5-4849-BE3A-63571656E1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61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E29B-F4C5-4849-BE3A-63571656E1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58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E29B-F4C5-4849-BE3A-63571656E1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28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r>
              <a:rPr lang="en-CA" dirty="0"/>
              <a:t>Expected change in employee population over next five years due to AI/automation.</a:t>
            </a:r>
          </a:p>
          <a:p>
            <a:pPr marL="228580" indent="-228580" defTabSz="914318">
              <a:buFontTx/>
              <a:buAutoNum type="arabicPeriod"/>
              <a:defRPr/>
            </a:pPr>
            <a:endParaRPr lang="en-CA" dirty="0"/>
          </a:p>
          <a:p>
            <a:pPr defTabSz="914318"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E29B-F4C5-4849-BE3A-63571656E1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25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r>
              <a:rPr lang="en-US" b="0" dirty="0" smtClean="0"/>
              <a:t>Do</a:t>
            </a:r>
            <a:r>
              <a:rPr lang="en-US" b="0" baseline="0" dirty="0" smtClean="0"/>
              <a:t> new grads have these skills?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E29B-F4C5-4849-BE3A-63571656E1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25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r>
              <a:rPr lang="en-US" b="0" dirty="0" smtClean="0"/>
              <a:t>Preparedness of graduate</a:t>
            </a:r>
            <a:r>
              <a:rPr lang="en-US" b="0" baseline="0" dirty="0" smtClean="0"/>
              <a:t>s compared to five years ago.</a:t>
            </a:r>
          </a:p>
          <a:p>
            <a:pPr defTabSz="914318">
              <a:defRPr/>
            </a:pPr>
            <a:endParaRPr lang="en-US" b="0" baseline="0" dirty="0" smtClean="0"/>
          </a:p>
          <a:p>
            <a:pPr defTabSz="914318"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E29B-F4C5-4849-BE3A-63571656E1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25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r>
              <a:rPr lang="en-US" b="0" dirty="0" smtClean="0"/>
              <a:t>Preparedness of graduate</a:t>
            </a:r>
            <a:r>
              <a:rPr lang="en-US" b="0" baseline="0" dirty="0" smtClean="0"/>
              <a:t>s compared to five years ago.</a:t>
            </a:r>
          </a:p>
          <a:p>
            <a:pPr defTabSz="914318">
              <a:defRPr/>
            </a:pPr>
            <a:endParaRPr lang="en-US" b="0" baseline="0" dirty="0" smtClean="0"/>
          </a:p>
          <a:p>
            <a:pPr defTabSz="914318"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E29B-F4C5-4849-BE3A-63571656E1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25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82" y="132744"/>
            <a:ext cx="10972800" cy="1143000"/>
          </a:xfrm>
        </p:spPr>
        <p:txBody>
          <a:bodyPr/>
          <a:lstStyle>
            <a:lvl1pPr algn="l">
              <a:defRPr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54EA0-92AF-4FA4-8512-F4ADB9896537}" type="datetime1">
              <a:rPr lang="fr-CA" smtClean="0"/>
              <a:t>2018-10-10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C2A5-5D64-466E-AF54-010DB9BC8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8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173426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576044" y="1284068"/>
            <a:ext cx="3712066" cy="424962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720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E9CA5509-1E2D-4D97-9C5B-E50A9FB05D6B}" type="datetime1">
              <a:rPr lang="fr-CA" smtClean="0">
                <a:solidFill>
                  <a:prstClr val="white"/>
                </a:solidFill>
              </a:rPr>
              <a:t>2018-10-10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BF24E6A5-50D7-4DD9-8A50-C7324FDB23E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4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AA6-62E9-468F-AB6E-55DC6C07EBD8}" type="datetime1">
              <a:rPr lang="fr-CA" smtClean="0">
                <a:solidFill>
                  <a:prstClr val="white"/>
                </a:solidFill>
              </a:rPr>
              <a:t>2018-10-10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E6A5-50D7-4DD9-8A50-C7324FDB23E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3947-04AC-4BEE-9D5D-420FBF1D5995}" type="datetime1">
              <a:rPr lang="fr-CA" smtClean="0">
                <a:solidFill>
                  <a:prstClr val="white"/>
                </a:solidFill>
              </a:rPr>
              <a:t>2018-10-10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E6A5-50D7-4DD9-8A50-C7324FDB23E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9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ADC5-C58E-4EF7-A5B2-8A8C00DAD843}" type="datetime1">
              <a:rPr lang="fr-CA" smtClean="0">
                <a:solidFill>
                  <a:prstClr val="white"/>
                </a:solidFill>
              </a:rPr>
              <a:t>2018-10-10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E6A5-50D7-4DD9-8A50-C7324FDB23E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3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E377-126B-4741-8C1B-A04CB77754F7}" type="datetime1">
              <a:rPr lang="fr-CA" smtClean="0">
                <a:solidFill>
                  <a:prstClr val="white"/>
                </a:solidFill>
              </a:rPr>
              <a:t>2018-10-10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E6A5-50D7-4DD9-8A50-C7324FDB23E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5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C59E-B9EE-4FB6-A43B-57519EC19FB8}" type="datetime1">
              <a:rPr lang="fr-CA" smtClean="0">
                <a:solidFill>
                  <a:prstClr val="white"/>
                </a:solidFill>
              </a:rPr>
              <a:t>2018-10-10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E6A5-50D7-4DD9-8A50-C7324FDB23E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2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260C-ADEB-43AD-A3F4-605522AB947C}" type="datetime1">
              <a:rPr lang="fr-CA" smtClean="0">
                <a:solidFill>
                  <a:prstClr val="white"/>
                </a:solidFill>
              </a:rPr>
              <a:t>2018-10-10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E6A5-50D7-4DD9-8A50-C7324FDB23E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9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3B23-C4E7-486C-B20A-89799469F110}" type="datetime1">
              <a:rPr lang="fr-CA" smtClean="0">
                <a:solidFill>
                  <a:prstClr val="white"/>
                </a:solidFill>
              </a:rPr>
              <a:t>2018-10-10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E6A5-50D7-4DD9-8A50-C7324FDB23E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47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E87E-2E6B-4AC5-88CB-67AF5E80E20F}" type="datetime1">
              <a:rPr lang="fr-CA" smtClean="0">
                <a:solidFill>
                  <a:prstClr val="white"/>
                </a:solidFill>
              </a:rPr>
              <a:t>2018-10-10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E6A5-50D7-4DD9-8A50-C7324FDB23E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31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201" y="1004887"/>
            <a:ext cx="6815137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6982" y="132744"/>
            <a:ext cx="10972800" cy="1143000"/>
          </a:xfrm>
        </p:spPr>
        <p:txBody>
          <a:bodyPr/>
          <a:lstStyle>
            <a:lvl1pPr algn="l">
              <a:defRPr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3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AA3F-774F-406D-8711-2B87531C33CE}" type="datetime1">
              <a:rPr lang="fr-CA" smtClean="0">
                <a:solidFill>
                  <a:prstClr val="white"/>
                </a:solidFill>
              </a:rPr>
              <a:t>2018-10-10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E6A5-50D7-4DD9-8A50-C7324FDB23E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51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409D-3A3B-41CC-9A2E-4CA988506DAE}" type="datetime1">
              <a:rPr lang="fr-CA" smtClean="0">
                <a:solidFill>
                  <a:prstClr val="white"/>
                </a:solidFill>
              </a:rPr>
              <a:t>2018-10-10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E6A5-50D7-4DD9-8A50-C7324FDB23E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0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F8C3-A536-4E05-9C59-9D25599F786D}" type="datetime1">
              <a:rPr lang="fr-CA" smtClean="0">
                <a:solidFill>
                  <a:prstClr val="white"/>
                </a:solidFill>
              </a:rPr>
              <a:t>2018-10-10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E6A5-50D7-4DD9-8A50-C7324FDB23E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7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3D6F-2155-499C-831C-B17AB23E02DA}" type="datetime1">
              <a:rPr lang="fr-CA" smtClean="0">
                <a:solidFill>
                  <a:prstClr val="white"/>
                </a:solidFill>
              </a:rPr>
              <a:t>2018-10-10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E6A5-50D7-4DD9-8A50-C7324FDB23E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13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7A93-310C-4D10-A994-AC5BD7222023}" type="datetime1">
              <a:rPr lang="fr-CA" smtClean="0">
                <a:solidFill>
                  <a:prstClr val="white"/>
                </a:solidFill>
              </a:rPr>
              <a:t>2018-10-10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E6A5-50D7-4DD9-8A50-C7324FDB23E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59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B524-D4EA-43FD-8805-2044B746E9C1}" type="datetime1">
              <a:rPr lang="fr-CA" smtClean="0">
                <a:solidFill>
                  <a:prstClr val="white"/>
                </a:solidFill>
              </a:rPr>
              <a:t>2018-10-10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E6A5-50D7-4DD9-8A50-C7324FDB23E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0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78B8-95F3-4771-8A5A-06FE5CF79CE4}" type="datetime1">
              <a:rPr lang="fr-CA" smtClean="0">
                <a:solidFill>
                  <a:prstClr val="white"/>
                </a:solidFill>
              </a:rPr>
              <a:t>2018-10-10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E6A5-50D7-4DD9-8A50-C7324FDB23E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3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A729-FB7B-4B57-BC7B-367A6F90AE68}" type="datetime1">
              <a:rPr lang="fr-CA" smtClean="0">
                <a:solidFill>
                  <a:prstClr val="white"/>
                </a:solidFill>
              </a:rPr>
              <a:t>2018-10-10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E6A5-50D7-4DD9-8A50-C7324FDB23E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5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47133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046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47133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48710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  <a:lvl2pPr>
              <a:defRPr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2pPr>
            <a:lvl3pPr>
              <a:defRPr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3pPr>
            <a:lvl4pPr>
              <a:defRPr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4pPr>
            <a:lvl5pPr>
              <a:defRPr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1376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47133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96871" y="1259161"/>
            <a:ext cx="4137736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106" y="1268303"/>
            <a:ext cx="3712066" cy="4249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82883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 and No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2"/>
            <a:ext cx="10060517" cy="1536700"/>
          </a:xfrm>
          <a:prstGeom prst="rect">
            <a:avLst/>
          </a:prstGeom>
        </p:spPr>
        <p:txBody>
          <a:bodyPr/>
          <a:lstStyle>
            <a:lvl1pPr>
              <a:defRPr sz="2267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6" y="1396803"/>
            <a:ext cx="11050209" cy="437217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1200"/>
              </a:spcAft>
              <a:defRPr/>
            </a:lvl1pPr>
            <a:lvl2pPr marL="143996" indent="-143996">
              <a:spcBef>
                <a:spcPts val="0"/>
              </a:spcBef>
              <a:spcAft>
                <a:spcPts val="1200"/>
              </a:spcAft>
              <a:buClr>
                <a:srgbClr val="002567"/>
              </a:buClr>
              <a:buFont typeface="Arial" panose="020B0604020202020204" pitchFamily="34" charset="0"/>
              <a:buChar char="•"/>
              <a:defRPr/>
            </a:lvl2pPr>
            <a:lvl3pPr marL="287993" indent="-143996">
              <a:spcBef>
                <a:spcPts val="0"/>
              </a:spcBef>
              <a:spcAft>
                <a:spcPts val="1200"/>
              </a:spcAft>
              <a:buClr>
                <a:srgbClr val="4B4F54"/>
              </a:buClr>
              <a:buFont typeface="Arial" panose="020B0604020202020204" pitchFamily="34" charset="0"/>
              <a:buChar char="-"/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13600" y="6296404"/>
            <a:ext cx="1440000" cy="198000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4599E22-1B99-4808-98CC-5A475601A1EA}" type="datetime1">
              <a:rPr lang="fr-CA" smtClean="0">
                <a:solidFill>
                  <a:prstClr val="black"/>
                </a:solidFill>
              </a:rPr>
              <a:t>2018-10-10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588933" y="6296404"/>
            <a:ext cx="436800" cy="198000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5B621E3-93B7-4D21-B912-57376FAAC5A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41870" y="725558"/>
            <a:ext cx="11074399" cy="3759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7" baseline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Page sub-title Arial 18pt, single line space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2641467" y="6296403"/>
            <a:ext cx="5520400" cy="198000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707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47133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48710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  <a:lvl2pPr>
              <a:defRPr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2pPr>
            <a:lvl3pPr>
              <a:defRPr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3pPr>
            <a:lvl4pPr>
              <a:defRPr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4pPr>
            <a:lvl5pPr>
              <a:defRPr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43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96871" y="1259161"/>
            <a:ext cx="4137736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106" y="1268303"/>
            <a:ext cx="3712066" cy="4249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716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FDDD68-3BA4-4236-8847-0D2A1008815B}" type="datetime1">
              <a:rPr lang="fr-CA" smtClean="0"/>
              <a:t>2018-10-10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9DB5DD-7894-4AA3-A655-84B849F0F15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365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F29898-4B88-C543-A4E8-004715324078}" type="datetimeFigureOut">
              <a:rPr lang="en-US" smtClean="0"/>
              <a:t>2018/10/10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D0BF3-83BE-0B40-AE9C-84406E03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0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3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796871" y="1259161"/>
            <a:ext cx="4137736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106" y="1268303"/>
            <a:ext cx="3712066" cy="42496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598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53464-6B2D-4688-A56B-B2402CC2EDBD}" type="datetime1">
              <a:rPr lang="fr-CA" smtClean="0"/>
              <a:t>2018-10-10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0C2A5-5D64-466E-AF54-010DB9BC8E4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Content Placeholder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2"/>
          <a:stretch/>
        </p:blipFill>
        <p:spPr>
          <a:xfrm>
            <a:off x="-2559" y="-30480"/>
            <a:ext cx="12214224" cy="6983116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9226269" y="-206747"/>
            <a:ext cx="2990850" cy="7175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587823" y="6022191"/>
            <a:ext cx="216597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Your Best Starts Now</a:t>
            </a:r>
          </a:p>
          <a:p>
            <a:endParaRPr lang="en-US" dirty="0">
              <a:solidFill>
                <a:srgbClr val="0051A5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83" y="5225698"/>
            <a:ext cx="492018" cy="61030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" y="201642"/>
            <a:ext cx="6847113" cy="885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2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226269" y="-1"/>
            <a:ext cx="2990850" cy="6858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057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35" r:id="rId2"/>
    <p:sldLayoutId id="2147483812" r:id="rId3"/>
    <p:sldLayoutId id="2147483999" r:id="rId4"/>
    <p:sldLayoutId id="2147484005" r:id="rId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51A5"/>
          </a:solidFill>
          <a:latin typeface="Fira Sans" panose="020B0503050000020004" pitchFamily="34" charset="0"/>
          <a:ea typeface="Fira Sans" panose="020B0503050000020004" pitchFamily="34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51A5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51A5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51A5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51A5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51A5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418" y="5933044"/>
            <a:ext cx="492018" cy="610307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471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848710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86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2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51A5"/>
          </a:solidFill>
          <a:latin typeface="Fira Sans" panose="020B0503050000020004" pitchFamily="34" charset="0"/>
          <a:ea typeface="Fira Sans" panose="020B0503050000020004" pitchFamily="34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51A5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51A5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51A5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51A5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51A5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38954-E0D2-4F15-BC4D-463DA398BDF9}" type="datetime1">
              <a:rPr lang="fr-CA" smtClean="0"/>
              <a:t>2018-10-10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CD9DB-36DC-4814-9971-69D9DBCB8BF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V:\Campaigns and Marketing\1 CAMPAIGNS\Campaigns\2017\G2M\Creative\Photoshoot\Low-res (1200px)\3K0A8810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3"/>
          <a:stretch/>
        </p:blipFill>
        <p:spPr bwMode="auto">
          <a:xfrm>
            <a:off x="0" y="-425669"/>
            <a:ext cx="12192000" cy="73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7299434" y="-511724"/>
            <a:ext cx="4892566" cy="7478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0051A5"/>
              </a:solidFill>
              <a:latin typeface="Fira Sans"/>
            </a:endParaRPr>
          </a:p>
          <a:p>
            <a:endParaRPr lang="en-US" sz="2400" dirty="0">
              <a:solidFill>
                <a:srgbClr val="0051A5"/>
              </a:solidFill>
              <a:latin typeface="Fira Sans"/>
            </a:endParaRPr>
          </a:p>
          <a:p>
            <a:endParaRPr lang="en-US" sz="2400" dirty="0" smtClean="0">
              <a:solidFill>
                <a:srgbClr val="0051A5"/>
              </a:solidFill>
              <a:latin typeface="Fira Sans"/>
            </a:endParaRPr>
          </a:p>
          <a:p>
            <a:endParaRPr lang="en-US" sz="2400" dirty="0">
              <a:solidFill>
                <a:srgbClr val="0051A5"/>
              </a:solidFill>
              <a:latin typeface="Fira Sans"/>
            </a:endParaRPr>
          </a:p>
          <a:p>
            <a:endParaRPr lang="en-US" sz="2400" dirty="0" smtClean="0">
              <a:solidFill>
                <a:srgbClr val="0051A5"/>
              </a:solidFill>
              <a:latin typeface="Fira Sans"/>
            </a:endParaRPr>
          </a:p>
          <a:p>
            <a:endParaRPr lang="en-US" sz="2400" dirty="0">
              <a:solidFill>
                <a:srgbClr val="0051A5"/>
              </a:solidFill>
              <a:latin typeface="Fira Sans"/>
            </a:endParaRPr>
          </a:p>
          <a:p>
            <a:pPr lvl="1"/>
            <a:endParaRPr lang="en-US" sz="2400" dirty="0" smtClean="0">
              <a:solidFill>
                <a:srgbClr val="0051A5"/>
              </a:solidFill>
              <a:latin typeface="Fira Sans"/>
            </a:endParaRPr>
          </a:p>
          <a:p>
            <a:pPr lvl="1"/>
            <a:endParaRPr lang="en-US" sz="2400" dirty="0">
              <a:solidFill>
                <a:srgbClr val="0051A5"/>
              </a:solidFill>
              <a:latin typeface="Fira Sans"/>
            </a:endParaRPr>
          </a:p>
          <a:p>
            <a:pPr lvl="1"/>
            <a:endParaRPr lang="en-US" sz="2400" dirty="0" smtClean="0">
              <a:solidFill>
                <a:srgbClr val="0051A5"/>
              </a:solidFill>
              <a:latin typeface="Fira Sans"/>
            </a:endParaRPr>
          </a:p>
          <a:p>
            <a:pPr lvl="1"/>
            <a:endParaRPr lang="en-US" sz="2400" dirty="0">
              <a:solidFill>
                <a:srgbClr val="0051A5"/>
              </a:solidFill>
              <a:latin typeface="Fira Sans"/>
            </a:endParaRPr>
          </a:p>
          <a:p>
            <a:pPr lvl="1"/>
            <a:endParaRPr lang="en-US" sz="2400" dirty="0" smtClean="0">
              <a:solidFill>
                <a:srgbClr val="0051A5"/>
              </a:solidFill>
              <a:latin typeface="Fira Sans"/>
            </a:endParaRPr>
          </a:p>
          <a:p>
            <a:pPr lvl="1"/>
            <a:endParaRPr lang="en-US" sz="2400" dirty="0">
              <a:solidFill>
                <a:srgbClr val="0051A5"/>
              </a:solidFill>
              <a:latin typeface="Fira Sans"/>
            </a:endParaRPr>
          </a:p>
          <a:p>
            <a:pPr lvl="1"/>
            <a:endParaRPr lang="en-US" sz="2400" dirty="0" smtClean="0">
              <a:solidFill>
                <a:srgbClr val="0051A5"/>
              </a:solidFill>
              <a:latin typeface="Fira Sans"/>
            </a:endParaRPr>
          </a:p>
          <a:p>
            <a:pPr lvl="1"/>
            <a:endParaRPr lang="en-US" sz="2400" dirty="0" smtClean="0">
              <a:solidFill>
                <a:srgbClr val="0051A5"/>
              </a:solidFill>
              <a:latin typeface="Fira Sans"/>
            </a:endParaRPr>
          </a:p>
          <a:p>
            <a:endParaRPr lang="en-US" sz="2400" dirty="0" smtClean="0">
              <a:solidFill>
                <a:srgbClr val="0051A5"/>
              </a:solidFill>
              <a:latin typeface="Fira Sans"/>
            </a:endParaRPr>
          </a:p>
          <a:p>
            <a:endParaRPr lang="en-US" sz="2400" dirty="0">
              <a:solidFill>
                <a:srgbClr val="0051A5"/>
              </a:solidFill>
              <a:latin typeface="Fira Sans"/>
            </a:endParaRPr>
          </a:p>
          <a:p>
            <a:endParaRPr lang="en-US" sz="2400" dirty="0" smtClean="0">
              <a:solidFill>
                <a:srgbClr val="0051A5"/>
              </a:solidFill>
              <a:latin typeface="Fira Sans"/>
            </a:endParaRPr>
          </a:p>
          <a:p>
            <a:endParaRPr lang="en-US" sz="2400" dirty="0" smtClean="0">
              <a:solidFill>
                <a:srgbClr val="0051A5"/>
              </a:solidFill>
              <a:latin typeface="Fira Sans"/>
            </a:endParaRPr>
          </a:p>
          <a:p>
            <a:endParaRPr lang="en-US" sz="2400" dirty="0">
              <a:solidFill>
                <a:srgbClr val="0051A5"/>
              </a:solidFill>
              <a:latin typeface="Fira Sans"/>
            </a:endParaRPr>
          </a:p>
          <a:p>
            <a:endParaRPr lang="en-US" sz="2400" dirty="0" smtClean="0">
              <a:solidFill>
                <a:srgbClr val="0051A5"/>
              </a:solidFill>
              <a:latin typeface="Fira San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" y="-53817"/>
            <a:ext cx="6847113" cy="885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418" y="5933044"/>
            <a:ext cx="492018" cy="61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4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64F56B-1E60-4F08-A32B-73CECD7C9E10}" type="datetime1">
              <a:rPr lang="fr-CA" smtClean="0">
                <a:solidFill>
                  <a:prstClr val="white"/>
                </a:solidFill>
              </a:rPr>
              <a:t>2018-10-10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24E6A5-50D7-4DD9-8A50-C7324FDB23E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8589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226269" y="-1"/>
            <a:ext cx="2990850" cy="6858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9587823" y="6022191"/>
            <a:ext cx="2165978" cy="615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Your Best Starts Now</a:t>
            </a:r>
          </a:p>
          <a:p>
            <a:endParaRPr lang="en-US" dirty="0">
              <a:solidFill>
                <a:srgbClr val="0051A5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83" y="5225698"/>
            <a:ext cx="492018" cy="610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61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</p:sldLayoutIdLst>
  <p:transition spd="med">
    <p:pull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51A5"/>
          </a:solidFill>
          <a:latin typeface="Fira Sans" panose="020B0503050000020004" pitchFamily="34" charset="0"/>
          <a:ea typeface="Fira Sans" panose="020B0503050000020004" pitchFamily="34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51A5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51A5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51A5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51A5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51A5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23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9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8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9.png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5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8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11" Type="http://schemas.openxmlformats.org/officeDocument/2006/relationships/image" Target="../media/image48.jpe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8.png"/><Relationship Id="rId7" Type="http://schemas.openxmlformats.org/officeDocument/2006/relationships/image" Target="../media/image5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e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jpg"/><Relationship Id="rId5" Type="http://schemas.openxmlformats.org/officeDocument/2006/relationships/image" Target="../media/image8.png"/><Relationship Id="rId10" Type="http://schemas.openxmlformats.org/officeDocument/2006/relationships/image" Target="../media/image58.png"/><Relationship Id="rId4" Type="http://schemas.microsoft.com/office/2007/relationships/hdphoto" Target="../media/hdphoto1.wdp"/><Relationship Id="rId9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1" b="9377"/>
          <a:stretch/>
        </p:blipFill>
        <p:spPr>
          <a:xfrm>
            <a:off x="0" y="-1"/>
            <a:ext cx="12192000" cy="6851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534" y="1052184"/>
            <a:ext cx="10813983" cy="459513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CA" sz="6000" b="1" i="1" dirty="0">
                <a:latin typeface="Fira Sans Light"/>
              </a:rPr>
              <a:t>From Learning Outcomes to Workplace Skills</a:t>
            </a:r>
            <a:r>
              <a:rPr lang="en-US" sz="6000" b="1" cap="none" dirty="0" smtClean="0">
                <a:latin typeface="Fira Sans Light"/>
                <a:ea typeface="Fira Sans Light" charset="0"/>
                <a:cs typeface="Fira Sans Light" charset="0"/>
              </a:rPr>
              <a:t/>
            </a:r>
            <a:br>
              <a:rPr lang="en-US" sz="6000" b="1" cap="none" dirty="0" smtClean="0">
                <a:latin typeface="Fira Sans Light"/>
                <a:ea typeface="Fira Sans Light" charset="0"/>
                <a:cs typeface="Fira Sans Light" charset="0"/>
              </a:rPr>
            </a:br>
            <a:r>
              <a:rPr lang="en-US" sz="2400" b="1" cap="none" dirty="0">
                <a:latin typeface="Fira Sans Light"/>
                <a:ea typeface="Fira Sans Light" charset="0"/>
                <a:cs typeface="Fira Sans Light" charset="0"/>
              </a:rPr>
              <a:t>2018 Educating for the Future: Learning Outcomes and Experiential Learning </a:t>
            </a:r>
            <a:r>
              <a:rPr lang="en-US" sz="2400" b="1" cap="none" dirty="0" smtClean="0">
                <a:latin typeface="Fira Sans Light"/>
                <a:ea typeface="Fira Sans Light" charset="0"/>
                <a:cs typeface="Fira Sans Light" charset="0"/>
              </a:rPr>
              <a:t>Symposium</a:t>
            </a:r>
            <a:br>
              <a:rPr lang="en-US" sz="2400" b="1" cap="none" dirty="0" smtClean="0">
                <a:latin typeface="Fira Sans Light"/>
                <a:ea typeface="Fira Sans Light" charset="0"/>
                <a:cs typeface="Fira Sans Light" charset="0"/>
              </a:rPr>
            </a:br>
            <a:r>
              <a:rPr lang="en-US" sz="2400" b="1" cap="none" dirty="0" smtClean="0">
                <a:latin typeface="Fira Sans Light"/>
                <a:ea typeface="Fira Sans Light" charset="0"/>
                <a:cs typeface="Fira Sans Light" charset="0"/>
              </a:rPr>
              <a:t/>
            </a:r>
            <a:br>
              <a:rPr lang="en-US" sz="2400" b="1" cap="none" dirty="0" smtClean="0">
                <a:latin typeface="Fira Sans Light"/>
                <a:ea typeface="Fira Sans Light" charset="0"/>
                <a:cs typeface="Fira Sans Light" charset="0"/>
              </a:rPr>
            </a:br>
            <a:r>
              <a:rPr lang="en-US" sz="2000" dirty="0" smtClean="0">
                <a:latin typeface="Fira Sans Light"/>
              </a:rPr>
              <a:t>The </a:t>
            </a:r>
            <a:r>
              <a:rPr lang="en-US" sz="2000" dirty="0">
                <a:latin typeface="Fira Sans Light"/>
              </a:rPr>
              <a:t>Council of Ontario Universities </a:t>
            </a:r>
            <a:r>
              <a:rPr lang="en-US" sz="2000" dirty="0" smtClean="0">
                <a:latin typeface="Fira Sans Light"/>
              </a:rPr>
              <a:t>I October 2018</a:t>
            </a:r>
            <a:r>
              <a:rPr lang="en-US" sz="2400" i="1" dirty="0">
                <a:latin typeface="Fira Sans Light"/>
              </a:rPr>
              <a:t/>
            </a:r>
            <a:br>
              <a:rPr lang="en-US" sz="2400" i="1" dirty="0">
                <a:latin typeface="Fira Sans Light"/>
              </a:rPr>
            </a:br>
            <a:endParaRPr lang="en-US" sz="2400" b="1" i="1" dirty="0">
              <a:latin typeface="Fira Sans Ligh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448" y="5727941"/>
            <a:ext cx="735784" cy="860253"/>
          </a:xfrm>
          <a:prstGeom prst="rect">
            <a:avLst/>
          </a:prstGeom>
        </p:spPr>
      </p:pic>
      <p:pic>
        <p:nvPicPr>
          <p:cNvPr id="7" name="Picture 2" descr="Image result for business higher education roundta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6" y="5615051"/>
            <a:ext cx="2200480" cy="99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13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453" y="5666350"/>
            <a:ext cx="1926908" cy="749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37" y="509253"/>
            <a:ext cx="10713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5 skills for entry-level hires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9721" y="1713213"/>
            <a:ext cx="84886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CA" sz="4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/ teamwork / interpersonal skills</a:t>
            </a:r>
          </a:p>
          <a:p>
            <a:pPr marL="742950" indent="-742950">
              <a:buAutoNum type="arabicPeriod"/>
            </a:pPr>
            <a:r>
              <a:rPr lang="en-CA" sz="4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skills</a:t>
            </a:r>
          </a:p>
          <a:p>
            <a:pPr marL="742950" indent="-742950">
              <a:buAutoNum type="arabicPeriod"/>
            </a:pPr>
            <a:r>
              <a:rPr lang="en-CA" sz="4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Problem-solving skills</a:t>
            </a:r>
          </a:p>
          <a:p>
            <a:pPr marL="742950" indent="-742950">
              <a:buAutoNum type="arabicPeriod"/>
            </a:pPr>
            <a:r>
              <a:rPr lang="en-CA" sz="4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Analytical capabilities</a:t>
            </a:r>
          </a:p>
          <a:p>
            <a:pPr marL="742950" indent="-742950">
              <a:buAutoNum type="arabicPeriod"/>
            </a:pPr>
            <a:r>
              <a:rPr lang="en-CA" sz="4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7326A12-58A5-4641-8BBE-9C810829D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68"/>
            <a:ext cx="12294824" cy="6854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448" y="5727941"/>
            <a:ext cx="735784" cy="860253"/>
          </a:xfrm>
          <a:prstGeom prst="rect">
            <a:avLst/>
          </a:prstGeom>
        </p:spPr>
      </p:pic>
      <p:pic>
        <p:nvPicPr>
          <p:cNvPr id="8" name="Picture 2" descr="Image result for business higher education roundtab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6" y="5615051"/>
            <a:ext cx="2200480" cy="99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39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" t="13240" r="25545" b="13291"/>
          <a:stretch/>
        </p:blipFill>
        <p:spPr>
          <a:xfrm>
            <a:off x="-12192" y="-24384"/>
            <a:ext cx="12216384" cy="6900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0800000">
            <a:off x="7201764" y="4089278"/>
            <a:ext cx="471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>
              <a:solidFill>
                <a:prstClr val="black"/>
              </a:solidFill>
              <a:latin typeface="Fira San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35964" y="2598810"/>
            <a:ext cx="5520072" cy="506940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en-US" sz="3200" i="1" dirty="0" smtClean="0">
              <a:latin typeface="Fira Sans"/>
            </a:endParaRPr>
          </a:p>
          <a:p>
            <a:pPr marL="0" indent="0" algn="ctr">
              <a:buNone/>
            </a:pPr>
            <a:r>
              <a:rPr lang="en-US" sz="4800" b="1" dirty="0" smtClean="0">
                <a:latin typeface="Fira Sans Light"/>
                <a:ea typeface="Fira Sans Light" charset="0"/>
                <a:cs typeface="Fira Sans Light" charset="0"/>
              </a:rPr>
              <a:t>BRIEN CONVERY</a:t>
            </a:r>
          </a:p>
          <a:p>
            <a:pPr marL="0" indent="0" algn="ctr">
              <a:buNone/>
            </a:pPr>
            <a:r>
              <a:rPr lang="en-US" sz="2800" dirty="0" smtClean="0">
                <a:latin typeface="Fira Sans Light"/>
                <a:ea typeface="Fira Sans Light" charset="0"/>
                <a:cs typeface="Fira Sans Light" charset="0"/>
              </a:rPr>
              <a:t>Director, Early Talent Acquisition, Attraction and Engagement, RBC</a:t>
            </a:r>
            <a:r>
              <a:rPr lang="en-US" sz="3200" i="1" dirty="0">
                <a:latin typeface="Fira Sans Light"/>
              </a:rPr>
              <a:t/>
            </a:r>
            <a:br>
              <a:rPr lang="en-US" sz="3200" i="1" dirty="0">
                <a:latin typeface="Fira Sans Light"/>
              </a:rPr>
            </a:br>
            <a:endParaRPr lang="en-US" sz="3200" dirty="0">
              <a:latin typeface="Fira Sans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0" t="3603" r="3500" b="3603"/>
          <a:stretch/>
        </p:blipFill>
        <p:spPr>
          <a:xfrm>
            <a:off x="4351989" y="876498"/>
            <a:ext cx="3321738" cy="33217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448" y="5727941"/>
            <a:ext cx="735784" cy="860253"/>
          </a:xfrm>
          <a:prstGeom prst="rect">
            <a:avLst/>
          </a:prstGeom>
        </p:spPr>
      </p:pic>
      <p:pic>
        <p:nvPicPr>
          <p:cNvPr id="7" name="Picture 2" descr="Image result for business higher education roundtab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6" y="5615051"/>
            <a:ext cx="2200480" cy="99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94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84006" y="1598679"/>
            <a:ext cx="549353" cy="549353"/>
          </a:xfrm>
          <a:prstGeom prst="ellipse">
            <a:avLst/>
          </a:prstGeom>
          <a:solidFill>
            <a:srgbClr val="FADB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Fira Sans Light"/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4041833" y="1598680"/>
            <a:ext cx="549353" cy="549353"/>
          </a:xfrm>
          <a:prstGeom prst="ellipse">
            <a:avLst/>
          </a:prstGeom>
          <a:solidFill>
            <a:srgbClr val="FADB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Fira Sans Light"/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8411015" y="1598681"/>
            <a:ext cx="549353" cy="549353"/>
          </a:xfrm>
          <a:prstGeom prst="ellipse">
            <a:avLst/>
          </a:prstGeom>
          <a:solidFill>
            <a:srgbClr val="FADB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Fira Sans Light"/>
              </a:rPr>
              <a:t>3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894443" y="1582565"/>
            <a:ext cx="3211762" cy="10271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CA" sz="2400" b="1" dirty="0">
                <a:latin typeface="Fira Sans Light"/>
              </a:rPr>
              <a:t>Demystifying the Opportunities Together</a:t>
            </a:r>
            <a:endParaRPr lang="en-US" sz="2400" b="1" dirty="0">
              <a:latin typeface="Fira Sans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38720" y="2801732"/>
            <a:ext cx="29377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51A5"/>
                </a:solidFill>
                <a:latin typeface="Fira Sans Light"/>
              </a:rPr>
              <a:t>Today’s youth are more diverse, educated, connected and socially engaged – how do we keep them engaged?</a:t>
            </a:r>
            <a:endParaRPr lang="en-US" dirty="0">
              <a:solidFill>
                <a:srgbClr val="0051A5"/>
              </a:solidFill>
              <a:latin typeface="Fira Sans Light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11869" y="1598679"/>
            <a:ext cx="3712066" cy="8136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CA" sz="2400" b="1" dirty="0">
                <a:latin typeface="Fira Sans Light"/>
              </a:rPr>
              <a:t>Promoting an ecosystem for learning and growth</a:t>
            </a:r>
            <a:endParaRPr lang="en-US" sz="2400" b="1" dirty="0">
              <a:latin typeface="Fira Sans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3359" y="2910861"/>
            <a:ext cx="3429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51A5"/>
                </a:solidFill>
                <a:latin typeface="Fira Sans Light"/>
              </a:rPr>
              <a:t>Young people are exploring. They don’t know what they don’t know.  We need to educate with facts and opportunities based on today and the future of work.</a:t>
            </a:r>
            <a:endParaRPr lang="en-US" dirty="0">
              <a:solidFill>
                <a:srgbClr val="0051A5"/>
              </a:solidFill>
              <a:latin typeface="Fira Sans Light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8960434" y="1609019"/>
            <a:ext cx="3231632" cy="8136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CA" sz="2400" b="1" dirty="0">
                <a:latin typeface="Fira Sans Light"/>
              </a:rPr>
              <a:t>Embracing Diversity and removing unconscious and conscious bias</a:t>
            </a:r>
            <a:endParaRPr lang="en-US" sz="2400" b="1" dirty="0">
              <a:latin typeface="Fira Sans Ligh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07969" y="3594661"/>
            <a:ext cx="3078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51A5"/>
                </a:solidFill>
                <a:latin typeface="Fira Sans Light"/>
              </a:rPr>
              <a:t>Diversity for Diversity sake is not enough to create change. The need to understand our biases is an important factor to take action.</a:t>
            </a:r>
            <a:endParaRPr lang="en-US" dirty="0">
              <a:solidFill>
                <a:srgbClr val="0051A5"/>
              </a:solidFill>
              <a:latin typeface="Fira Sans Light"/>
            </a:endParaRPr>
          </a:p>
        </p:txBody>
      </p:sp>
      <p:pic>
        <p:nvPicPr>
          <p:cNvPr id="17" name="Picture 2" descr="Image result for business higher education round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6" y="5615051"/>
            <a:ext cx="2200480" cy="99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448" y="5727941"/>
            <a:ext cx="735784" cy="86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9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248697" cy="1325563"/>
          </a:xfrm>
        </p:spPr>
        <p:txBody>
          <a:bodyPr/>
          <a:lstStyle/>
          <a:p>
            <a:pPr lvl="0"/>
            <a:r>
              <a:rPr lang="en-US" b="1" dirty="0">
                <a:latin typeface="Fira Sans Light"/>
              </a:rPr>
              <a:t> </a:t>
            </a:r>
            <a:r>
              <a:rPr lang="en-CA" sz="3600" b="1" dirty="0">
                <a:latin typeface="Fira Sans Light"/>
              </a:rPr>
              <a:t>Demystifying the Opportunities Together</a:t>
            </a:r>
            <a:endParaRPr lang="en-US" sz="3600" b="1" dirty="0">
              <a:latin typeface="Fira Sans Light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4006" y="510108"/>
            <a:ext cx="549353" cy="549353"/>
          </a:xfrm>
          <a:prstGeom prst="ellipse">
            <a:avLst/>
          </a:prstGeom>
          <a:solidFill>
            <a:srgbClr val="FADB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Fira Sans"/>
              </a:rPr>
              <a:t>1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894443" y="1582565"/>
            <a:ext cx="3211762" cy="10271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CA" sz="2400" dirty="0" smtClean="0">
                <a:latin typeface="Fira Sans Light"/>
              </a:rPr>
              <a:t>“My daughter is in Engineering do ‘we’ hire engineering students?”</a:t>
            </a:r>
            <a:endParaRPr lang="en-US" sz="2400" dirty="0">
              <a:latin typeface="Fira Sans Light"/>
            </a:endParaRPr>
          </a:p>
        </p:txBody>
      </p:sp>
      <p:pic>
        <p:nvPicPr>
          <p:cNvPr id="17" name="Picture 2" descr="Image result for business higher education round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6" y="5615051"/>
            <a:ext cx="2200480" cy="99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448" y="5727941"/>
            <a:ext cx="735784" cy="860253"/>
          </a:xfrm>
          <a:prstGeom prst="rect">
            <a:avLst/>
          </a:prstGeom>
        </p:spPr>
      </p:pic>
      <p:sp>
        <p:nvSpPr>
          <p:cNvPr id="15" name="Text Placeholder 2"/>
          <p:cNvSpPr txBox="1">
            <a:spLocks/>
          </p:cNvSpPr>
          <p:nvPr/>
        </p:nvSpPr>
        <p:spPr>
          <a:xfrm>
            <a:off x="7297375" y="1690688"/>
            <a:ext cx="3211762" cy="10271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CA" sz="2400" dirty="0" smtClean="0">
                <a:latin typeface="Fira Sans Light"/>
              </a:rPr>
              <a:t>“I have a Biology Degree, can I work in Banking?”</a:t>
            </a:r>
            <a:endParaRPr lang="en-US" sz="2400" dirty="0">
              <a:latin typeface="Fira Sans Light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053" y="229827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7863432" y="3414271"/>
            <a:ext cx="3211762" cy="10271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CA" sz="2400" dirty="0" smtClean="0">
                <a:latin typeface="Fira Sans Light"/>
              </a:rPr>
              <a:t>“Is a College Degree valued in the workplace?”</a:t>
            </a:r>
            <a:endParaRPr lang="en-US" sz="2400" dirty="0">
              <a:latin typeface="Fira Sans Light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6791178" y="4927386"/>
            <a:ext cx="4094536" cy="10271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CA" sz="2400" dirty="0" smtClean="0">
                <a:latin typeface="Fira Sans Light"/>
              </a:rPr>
              <a:t>“Do you only hire Co-ops?”</a:t>
            </a:r>
            <a:endParaRPr lang="en-US" sz="2400" dirty="0">
              <a:latin typeface="Fira Sans Light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2264229" y="4960047"/>
            <a:ext cx="4027714" cy="10271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CA" sz="2400" dirty="0" smtClean="0">
                <a:latin typeface="Fira Sans Light"/>
              </a:rPr>
              <a:t>“I don’t have a 4.0 GPA should I apply?”</a:t>
            </a:r>
            <a:endParaRPr lang="en-US" sz="2400" dirty="0">
              <a:latin typeface="Fira Sans Light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640750" y="3527472"/>
            <a:ext cx="4094536" cy="10271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CA" sz="2400" dirty="0" smtClean="0">
                <a:latin typeface="Fira Sans Light"/>
              </a:rPr>
              <a:t>“Do you need a cover letter with my resume?”</a:t>
            </a:r>
            <a:endParaRPr lang="en-US" sz="2400" dirty="0">
              <a:latin typeface="Fira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6117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248697" cy="1325563"/>
          </a:xfrm>
        </p:spPr>
        <p:txBody>
          <a:bodyPr/>
          <a:lstStyle/>
          <a:p>
            <a:pPr lvl="0"/>
            <a:r>
              <a:rPr lang="en-US" b="1" dirty="0">
                <a:latin typeface="Fira Sans Light"/>
              </a:rPr>
              <a:t> </a:t>
            </a:r>
            <a:r>
              <a:rPr lang="en-CA" sz="3600" b="1" dirty="0">
                <a:latin typeface="Fira Sans Light"/>
              </a:rPr>
              <a:t>Promoting an ecosystem for learning and growth</a:t>
            </a:r>
            <a:endParaRPr lang="en-US" sz="3600" b="1" dirty="0">
              <a:latin typeface="Fira Sans Light"/>
            </a:endParaRPr>
          </a:p>
        </p:txBody>
      </p:sp>
      <p:sp>
        <p:nvSpPr>
          <p:cNvPr id="7" name="Oval 6"/>
          <p:cNvSpPr/>
          <p:nvPr/>
        </p:nvSpPr>
        <p:spPr>
          <a:xfrm>
            <a:off x="297182" y="522587"/>
            <a:ext cx="549353" cy="549353"/>
          </a:xfrm>
          <a:prstGeom prst="ellipse">
            <a:avLst/>
          </a:prstGeom>
          <a:solidFill>
            <a:srgbClr val="FADB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Fira Sans"/>
              </a:rPr>
              <a:t>2</a:t>
            </a:r>
          </a:p>
        </p:txBody>
      </p:sp>
      <p:pic>
        <p:nvPicPr>
          <p:cNvPr id="17" name="Picture 2" descr="Image result for business higher education round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6" y="5615051"/>
            <a:ext cx="2200480" cy="99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448" y="5727941"/>
            <a:ext cx="735784" cy="86025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427" y="2381483"/>
            <a:ext cx="1286475" cy="104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816889" y="3295656"/>
            <a:ext cx="2011680" cy="1371600"/>
            <a:chOff x="2270071" y="2081213"/>
            <a:chExt cx="4907017" cy="2733675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4913" y="2100262"/>
              <a:ext cx="2162175" cy="269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071" y="2081213"/>
              <a:ext cx="2333625" cy="273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505" y="5249256"/>
            <a:ext cx="838471" cy="70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830" y="2188988"/>
            <a:ext cx="1177343" cy="112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405" y="4699953"/>
            <a:ext cx="797607" cy="100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5881538" y="2794478"/>
            <a:ext cx="0" cy="489716"/>
          </a:xfrm>
          <a:prstGeom prst="line">
            <a:avLst/>
          </a:prstGeom>
          <a:ln w="508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737123" y="3181693"/>
            <a:ext cx="521306" cy="240088"/>
          </a:xfrm>
          <a:prstGeom prst="line">
            <a:avLst/>
          </a:prstGeom>
          <a:ln w="508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81538" y="4646236"/>
            <a:ext cx="0" cy="489716"/>
          </a:xfrm>
          <a:prstGeom prst="line">
            <a:avLst/>
          </a:prstGeom>
          <a:ln w="508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969346" y="4440686"/>
            <a:ext cx="566563" cy="244858"/>
          </a:xfrm>
          <a:prstGeom prst="line">
            <a:avLst/>
          </a:prstGeom>
          <a:ln w="508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315464" y="3213223"/>
            <a:ext cx="512944" cy="244858"/>
          </a:xfrm>
          <a:prstGeom prst="line">
            <a:avLst/>
          </a:prstGeom>
          <a:ln w="508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315464" y="4503726"/>
            <a:ext cx="439374" cy="306625"/>
          </a:xfrm>
          <a:prstGeom prst="line">
            <a:avLst/>
          </a:prstGeom>
          <a:ln w="508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61873" y="4101423"/>
            <a:ext cx="1492618" cy="14156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73930" y="5405203"/>
            <a:ext cx="725667" cy="670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32509" y="6002490"/>
            <a:ext cx="732050" cy="620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4593" y="5955832"/>
            <a:ext cx="747195" cy="6669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04834" y="5318971"/>
            <a:ext cx="362474" cy="8684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48050" y="6095650"/>
            <a:ext cx="532455" cy="5588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29333" y="1262534"/>
            <a:ext cx="1538402" cy="132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3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248697" cy="1325563"/>
          </a:xfrm>
        </p:spPr>
        <p:txBody>
          <a:bodyPr/>
          <a:lstStyle/>
          <a:p>
            <a:pPr lvl="0"/>
            <a:r>
              <a:rPr lang="en-US" b="1" dirty="0">
                <a:latin typeface="Fira Sans Light"/>
              </a:rPr>
              <a:t> </a:t>
            </a:r>
            <a:r>
              <a:rPr lang="en-CA" sz="3600" b="1" dirty="0">
                <a:latin typeface="Fira Sans Light"/>
              </a:rPr>
              <a:t>Promoting an ecosystem for learning and growth</a:t>
            </a:r>
            <a:endParaRPr lang="en-US" sz="3600" b="1" dirty="0">
              <a:latin typeface="Fira Sans Light"/>
            </a:endParaRPr>
          </a:p>
        </p:txBody>
      </p:sp>
      <p:sp>
        <p:nvSpPr>
          <p:cNvPr id="7" name="Oval 6"/>
          <p:cNvSpPr/>
          <p:nvPr/>
        </p:nvSpPr>
        <p:spPr>
          <a:xfrm>
            <a:off x="297182" y="522587"/>
            <a:ext cx="549353" cy="549353"/>
          </a:xfrm>
          <a:prstGeom prst="ellipse">
            <a:avLst/>
          </a:prstGeom>
          <a:solidFill>
            <a:srgbClr val="FADB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Fira Sans"/>
              </a:rPr>
              <a:t>2</a:t>
            </a:r>
          </a:p>
        </p:txBody>
      </p:sp>
      <p:pic>
        <p:nvPicPr>
          <p:cNvPr id="17" name="Picture 2" descr="Image result for business higher education round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6" y="5615051"/>
            <a:ext cx="2200480" cy="99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448" y="5727941"/>
            <a:ext cx="735784" cy="86025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698" y="3334982"/>
            <a:ext cx="1286475" cy="104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933" y="4476370"/>
            <a:ext cx="838471" cy="70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309" y="2176227"/>
            <a:ext cx="1177343" cy="112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492" y="2816502"/>
            <a:ext cx="797607" cy="100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8383" y="2684787"/>
            <a:ext cx="1492618" cy="14156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8358" y="4632317"/>
            <a:ext cx="725667" cy="670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86937" y="5229604"/>
            <a:ext cx="732050" cy="620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9021" y="5182946"/>
            <a:ext cx="747195" cy="6669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59262" y="4546085"/>
            <a:ext cx="362474" cy="8684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02478" y="5322764"/>
            <a:ext cx="532455" cy="5588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3848" y="2446054"/>
            <a:ext cx="2108986" cy="1820461"/>
          </a:xfrm>
          <a:prstGeom prst="rect">
            <a:avLst/>
          </a:prstGeom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281" y="2979586"/>
            <a:ext cx="1157083" cy="72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064" y="2934645"/>
            <a:ext cx="1157083" cy="72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C:\Users\541000113\Documents\@RBC - Enterprise Campus Recruitment\@Recruitment Events\2018 Digital Talent Summit - April\Smile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542" y="2210117"/>
            <a:ext cx="1954920" cy="22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082552" y="1087933"/>
            <a:ext cx="1128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51A5"/>
                </a:solidFill>
                <a:latin typeface="Fira Sans Light"/>
              </a:rPr>
              <a:t>RBC Café</a:t>
            </a:r>
            <a:r>
              <a:rPr lang="en-US" dirty="0" smtClean="0">
                <a:solidFill>
                  <a:srgbClr val="0051A5"/>
                </a:solidFill>
                <a:latin typeface="Fira Sans Light"/>
              </a:rPr>
              <a:t> Supports Work-Integrated Learning on Scale and with Purpose for our Students</a:t>
            </a:r>
            <a:endParaRPr lang="en-US" dirty="0">
              <a:solidFill>
                <a:srgbClr val="0051A5"/>
              </a:solidFill>
              <a:latin typeface="Fira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80000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9438864" y="5012609"/>
            <a:ext cx="2616502" cy="1355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57" y="4945913"/>
            <a:ext cx="2682875" cy="914400"/>
          </a:xfrm>
          <a:prstGeom prst="rect">
            <a:avLst/>
          </a:prstGeom>
          <a:solidFill>
            <a:srgbClr val="0051A5"/>
          </a:solidFill>
          <a:ln>
            <a:noFill/>
          </a:ln>
          <a:extLst/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253" y="4241189"/>
            <a:ext cx="1106365" cy="100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44" y="2685120"/>
            <a:ext cx="2272550" cy="1509727"/>
          </a:xfrm>
          <a:prstGeom prst="rect">
            <a:avLst/>
          </a:prstGeom>
          <a:solidFill>
            <a:srgbClr val="0051A5"/>
          </a:solidFill>
          <a:ln>
            <a:noFill/>
          </a:ln>
          <a:extLst/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761" y="4165131"/>
            <a:ext cx="2682875" cy="914400"/>
          </a:xfrm>
          <a:prstGeom prst="rect">
            <a:avLst/>
          </a:prstGeom>
          <a:solidFill>
            <a:srgbClr val="0051A5"/>
          </a:solidFill>
          <a:ln>
            <a:noFill/>
          </a:ln>
          <a:extLst/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258" y="4908081"/>
            <a:ext cx="1524000" cy="623888"/>
          </a:xfrm>
          <a:prstGeom prst="rect">
            <a:avLst/>
          </a:prstGeom>
          <a:solidFill>
            <a:srgbClr val="0051A5"/>
          </a:solidFill>
          <a:ln>
            <a:noFill/>
          </a:ln>
          <a:extLst/>
        </p:spPr>
      </p:pic>
      <p:sp>
        <p:nvSpPr>
          <p:cNvPr id="27" name="Rectangle 26"/>
          <p:cNvSpPr/>
          <p:nvPr/>
        </p:nvSpPr>
        <p:spPr>
          <a:xfrm>
            <a:off x="1082552" y="1087933"/>
            <a:ext cx="1128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51A5"/>
                </a:solidFill>
                <a:latin typeface="Fira Sans Light"/>
              </a:rPr>
              <a:t>F</a:t>
            </a:r>
            <a:r>
              <a:rPr lang="en-US" dirty="0" smtClean="0">
                <a:solidFill>
                  <a:srgbClr val="0051A5"/>
                </a:solidFill>
                <a:latin typeface="Fira Sans Light"/>
              </a:rPr>
              <a:t>rom an RBC Café Coffee Chat in Toronto to NYC</a:t>
            </a:r>
            <a:endParaRPr lang="en-US" dirty="0">
              <a:solidFill>
                <a:srgbClr val="0051A5"/>
              </a:solidFill>
              <a:latin typeface="Fira Sans Ligh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2461" y="1518047"/>
            <a:ext cx="2982798" cy="2955909"/>
            <a:chOff x="462461" y="1518047"/>
            <a:chExt cx="2982798" cy="2955909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461" y="2071669"/>
              <a:ext cx="2088945" cy="240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509" y="1518047"/>
              <a:ext cx="142875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525" y="2284266"/>
            <a:ext cx="1837011" cy="183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525" y="1648682"/>
            <a:ext cx="26733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Image result for ten thousand coffee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062" y="4126459"/>
            <a:ext cx="988466" cy="98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082" y="2994322"/>
            <a:ext cx="1106365" cy="100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659" y="2899577"/>
            <a:ext cx="1106365" cy="100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487" y="2851775"/>
            <a:ext cx="1106365" cy="100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153" y="4193899"/>
            <a:ext cx="1106365" cy="100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581" y="2994322"/>
            <a:ext cx="26733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9556849" y="3696872"/>
            <a:ext cx="25108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0"/>
              </a:spcAft>
            </a:pPr>
            <a:r>
              <a:rPr lang="en-US" altLang="en-US" sz="1200" b="1" dirty="0" smtClean="0">
                <a:solidFill>
                  <a:srgbClr val="0051A5"/>
                </a:solidFill>
                <a:latin typeface="Fira Sans"/>
              </a:rPr>
              <a:t>Summer Internship</a:t>
            </a:r>
            <a:endParaRPr lang="en-US" altLang="en-US" sz="1200" b="1" dirty="0">
              <a:solidFill>
                <a:srgbClr val="0051A5"/>
              </a:solidFill>
              <a:latin typeface="Fira San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549403" y="5584536"/>
            <a:ext cx="25108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0"/>
              </a:spcAft>
            </a:pPr>
            <a:r>
              <a:rPr lang="en-US" altLang="en-US" sz="1200" b="1" dirty="0" smtClean="0">
                <a:solidFill>
                  <a:srgbClr val="0051A5"/>
                </a:solidFill>
                <a:latin typeface="Fira Sans"/>
              </a:rPr>
              <a:t>Summer Internship</a:t>
            </a:r>
            <a:endParaRPr lang="en-US" altLang="en-US" sz="1200" b="1" dirty="0">
              <a:solidFill>
                <a:srgbClr val="0051A5"/>
              </a:solidFill>
              <a:latin typeface="Fira Sans"/>
            </a:endParaRPr>
          </a:p>
        </p:txBody>
      </p:sp>
      <p:pic>
        <p:nvPicPr>
          <p:cNvPr id="38" name="Picture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425" y="4161841"/>
            <a:ext cx="2682875" cy="914400"/>
          </a:xfrm>
          <a:prstGeom prst="rect">
            <a:avLst/>
          </a:prstGeom>
          <a:solidFill>
            <a:srgbClr val="0051A5"/>
          </a:solidFill>
          <a:ln>
            <a:noFill/>
          </a:ln>
          <a:extLst/>
        </p:spPr>
      </p:pic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633" y="4894877"/>
            <a:ext cx="1524000" cy="623888"/>
          </a:xfrm>
          <a:prstGeom prst="rect">
            <a:avLst/>
          </a:prstGeom>
          <a:solidFill>
            <a:srgbClr val="0051A5"/>
          </a:solidFill>
          <a:ln>
            <a:noFill/>
          </a:ln>
          <a:extLst/>
        </p:spPr>
      </p:pic>
      <p:sp>
        <p:nvSpPr>
          <p:cNvPr id="40" name="Rectangle 39"/>
          <p:cNvSpPr/>
          <p:nvPr/>
        </p:nvSpPr>
        <p:spPr>
          <a:xfrm>
            <a:off x="8176491" y="5596804"/>
            <a:ext cx="25108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0"/>
              </a:spcAft>
            </a:pPr>
            <a:r>
              <a:rPr lang="en-US" altLang="en-US" sz="1200" b="1" dirty="0" smtClean="0">
                <a:solidFill>
                  <a:srgbClr val="0051A5"/>
                </a:solidFill>
                <a:latin typeface="Fira Sans"/>
              </a:rPr>
              <a:t>FULL-TIME JOB!!!</a:t>
            </a:r>
            <a:endParaRPr lang="en-US" altLang="en-US" sz="1200" b="1" dirty="0">
              <a:solidFill>
                <a:srgbClr val="0051A5"/>
              </a:solidFill>
              <a:latin typeface="Fira Sans"/>
            </a:endParaRP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788" y="4156390"/>
            <a:ext cx="1106365" cy="100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248697" cy="1325563"/>
          </a:xfrm>
        </p:spPr>
        <p:txBody>
          <a:bodyPr/>
          <a:lstStyle/>
          <a:p>
            <a:pPr lvl="0"/>
            <a:r>
              <a:rPr lang="en-US" b="1" dirty="0">
                <a:latin typeface="Fira Sans Light"/>
              </a:rPr>
              <a:t> </a:t>
            </a:r>
            <a:r>
              <a:rPr lang="en-CA" sz="3600" b="1" dirty="0">
                <a:latin typeface="Fira Sans Light"/>
              </a:rPr>
              <a:t>Promoting an ecosystem for learning and growth</a:t>
            </a:r>
            <a:endParaRPr lang="en-US" sz="3600" b="1" dirty="0">
              <a:latin typeface="Fira Sans Light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97182" y="522587"/>
            <a:ext cx="549353" cy="549353"/>
          </a:xfrm>
          <a:prstGeom prst="ellipse">
            <a:avLst/>
          </a:prstGeom>
          <a:solidFill>
            <a:srgbClr val="FADB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Fira Sans"/>
              </a:rPr>
              <a:t>2</a:t>
            </a:r>
          </a:p>
        </p:txBody>
      </p:sp>
      <p:pic>
        <p:nvPicPr>
          <p:cNvPr id="44" name="Picture 2" descr="Image result for business higher education roundtabl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6" y="5615051"/>
            <a:ext cx="2200480" cy="99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448" y="5727941"/>
            <a:ext cx="735784" cy="86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248697" cy="1325563"/>
          </a:xfrm>
        </p:spPr>
        <p:txBody>
          <a:bodyPr/>
          <a:lstStyle/>
          <a:p>
            <a:pPr lvl="0"/>
            <a:r>
              <a:rPr lang="en-US" b="1" dirty="0"/>
              <a:t> </a:t>
            </a:r>
            <a:r>
              <a:rPr lang="en-CA" sz="3600" b="1" dirty="0">
                <a:latin typeface="Fira Sans Light"/>
              </a:rPr>
              <a:t>Promoting an ecosystem for learning and growth</a:t>
            </a:r>
            <a:endParaRPr lang="en-US" sz="3600" b="1" dirty="0">
              <a:latin typeface="Fira Sans Light"/>
            </a:endParaRPr>
          </a:p>
        </p:txBody>
      </p:sp>
      <p:sp>
        <p:nvSpPr>
          <p:cNvPr id="7" name="Oval 6"/>
          <p:cNvSpPr/>
          <p:nvPr/>
        </p:nvSpPr>
        <p:spPr>
          <a:xfrm>
            <a:off x="297182" y="522587"/>
            <a:ext cx="549353" cy="549353"/>
          </a:xfrm>
          <a:prstGeom prst="ellipse">
            <a:avLst/>
          </a:prstGeom>
          <a:solidFill>
            <a:srgbClr val="FADB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Fira Sans"/>
              </a:rPr>
              <a:t>2</a:t>
            </a:r>
          </a:p>
        </p:txBody>
      </p:sp>
      <p:pic>
        <p:nvPicPr>
          <p:cNvPr id="17" name="Picture 2" descr="Image result for business higher education round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6" y="5615051"/>
            <a:ext cx="2200480" cy="99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448" y="5727941"/>
            <a:ext cx="735784" cy="860253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082552" y="1087933"/>
            <a:ext cx="1128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51A5"/>
                </a:solidFill>
                <a:latin typeface="Fira Sans Light"/>
              </a:rPr>
              <a:t>RBC Café </a:t>
            </a:r>
            <a:r>
              <a:rPr lang="en-US" dirty="0" smtClean="0">
                <a:solidFill>
                  <a:srgbClr val="0051A5"/>
                </a:solidFill>
                <a:latin typeface="Fira Sans Light"/>
              </a:rPr>
              <a:t>Supports Work-Integrated Learning on Scale and with Purpose for our Students</a:t>
            </a:r>
            <a:endParaRPr lang="en-US" dirty="0">
              <a:solidFill>
                <a:srgbClr val="0051A5"/>
              </a:solidFill>
              <a:latin typeface="Fira Sans Light"/>
            </a:endParaRPr>
          </a:p>
        </p:txBody>
      </p:sp>
      <p:pic>
        <p:nvPicPr>
          <p:cNvPr id="2050" name="Picture 2" descr="https://media.licdn.com/dms/image/C5612AQEqhxC5yO4m6g/article-inline_image-shrink_1000_1488/0?e=1544659200&amp;v=beta&amp;t=X6Up9Yvz7U3UM3qTDl9IUiqje805rYR_eZDqxpWdn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860" y="1927264"/>
            <a:ext cx="3364049" cy="205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026909" y="1838726"/>
            <a:ext cx="42780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51A5"/>
                </a:solidFill>
                <a:latin typeface="Fira Sans Light"/>
              </a:rPr>
              <a:t>students said they feel more prepared for their career after their coffee chats</a:t>
            </a:r>
          </a:p>
        </p:txBody>
      </p:sp>
      <p:pic>
        <p:nvPicPr>
          <p:cNvPr id="2052" name="Picture 4" descr="https://media.licdn.com/dms/image/C5612AQGrerIP4NhAwQ/article-inline_image-shrink_1000_1488/0?e=1544659200&amp;v=beta&amp;t=pxTPn0bpEneljTizZ5CWEQs5LFUhMmIP8J_YaOMJ77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352" y="5085689"/>
            <a:ext cx="1939471" cy="105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710839" y="4986993"/>
            <a:ext cx="21189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rgbClr val="0051A5"/>
                </a:solidFill>
                <a:latin typeface="Fira Sans Light"/>
              </a:rPr>
              <a:t>of students gained career advice that will help them make the next step in their career</a:t>
            </a:r>
            <a:endParaRPr lang="en-US" b="1" i="0" dirty="0">
              <a:solidFill>
                <a:srgbClr val="0051A5"/>
              </a:solidFill>
              <a:effectLst/>
              <a:latin typeface="Fira Sans Light"/>
            </a:endParaRPr>
          </a:p>
        </p:txBody>
      </p:sp>
      <p:pic>
        <p:nvPicPr>
          <p:cNvPr id="2054" name="Picture 6" descr="https://media.licdn.com/dms/image/C5612AQFT0MIe-3bW2g/article-inline_image-shrink_1500_2232/0?e=1544659200&amp;v=beta&amp;t=4vv2nYRcJsT7IskQWArYXLAfXcBUh8542fZWKfEUXd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735" y="3039218"/>
            <a:ext cx="1794758" cy="179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579428" y="3176174"/>
            <a:ext cx="2507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 smtClean="0">
                <a:solidFill>
                  <a:srgbClr val="0051A5"/>
                </a:solidFill>
                <a:latin typeface="Fira Sans Light"/>
              </a:rPr>
              <a:t>of </a:t>
            </a:r>
            <a:r>
              <a:rPr lang="en-US" b="1" dirty="0">
                <a:solidFill>
                  <a:srgbClr val="0051A5"/>
                </a:solidFill>
                <a:latin typeface="Fira Sans Light"/>
              </a:rPr>
              <a:t>students have a better understanding of career opportunities at RBC</a:t>
            </a:r>
            <a:endParaRPr lang="en-US" b="1" i="0" dirty="0">
              <a:solidFill>
                <a:srgbClr val="0051A5"/>
              </a:solidFill>
              <a:effectLst/>
              <a:latin typeface="Fira Sans Light"/>
            </a:endParaRPr>
          </a:p>
        </p:txBody>
      </p:sp>
      <p:pic>
        <p:nvPicPr>
          <p:cNvPr id="2056" name="Picture 8" descr="https://media.licdn.com/dms/image/C5612AQGeRKBF1WK-8w/article-inline_image-shrink_400_744/0?e=1544659200&amp;v=beta&amp;t=pDUN0ahKp5xKgRg0Qza8SCks8JlOHBpA5wmGLuPq9M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30" y="2089884"/>
            <a:ext cx="25717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75130" y="3448877"/>
            <a:ext cx="2666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rgbClr val="0051A5"/>
                </a:solidFill>
                <a:latin typeface="Fira Sans Light"/>
              </a:rPr>
              <a:t>of students are more confident networking</a:t>
            </a:r>
            <a:endParaRPr lang="en-US" b="1" i="0" dirty="0">
              <a:solidFill>
                <a:srgbClr val="0051A5"/>
              </a:solidFill>
              <a:effectLst/>
              <a:latin typeface="Fira Sans Light"/>
            </a:endParaRPr>
          </a:p>
        </p:txBody>
      </p:sp>
      <p:pic>
        <p:nvPicPr>
          <p:cNvPr id="2058" name="Picture 10" descr="https://media.licdn.com/dms/image/C5612AQFPuUorektpJw/article-inline_image-shrink_1500_2232/0?e=1544659200&amp;v=beta&amp;t=rb3WstLaZ00HsNhGG5DKfRhf8BNGGygYpqgdq67-Mf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55" y="4299104"/>
            <a:ext cx="1955164" cy="190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664473" y="4384000"/>
            <a:ext cx="21283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rgbClr val="0051A5"/>
                </a:solidFill>
                <a:latin typeface="Fira Sans Light"/>
              </a:rPr>
              <a:t>of students identified key skills that they need to develop in the next 6-12 months</a:t>
            </a:r>
            <a:endParaRPr lang="en-US" b="1" i="0" dirty="0">
              <a:solidFill>
                <a:srgbClr val="0051A5"/>
              </a:solidFill>
              <a:effectLst/>
              <a:latin typeface="Fira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1507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248697" cy="1325563"/>
          </a:xfrm>
        </p:spPr>
        <p:txBody>
          <a:bodyPr/>
          <a:lstStyle/>
          <a:p>
            <a:pPr lvl="0"/>
            <a:r>
              <a:rPr lang="en-US" b="1" dirty="0"/>
              <a:t> </a:t>
            </a:r>
            <a:r>
              <a:rPr lang="en-CA" sz="3600" b="1" dirty="0">
                <a:latin typeface="Fira Sans Light"/>
              </a:rPr>
              <a:t>Embracing Diversity and removing unconscious and conscious bias</a:t>
            </a:r>
            <a:endParaRPr lang="en-US" sz="3600" b="1" dirty="0">
              <a:latin typeface="Fira Sans Light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1517" y="554484"/>
            <a:ext cx="549353" cy="549353"/>
          </a:xfrm>
          <a:prstGeom prst="ellipse">
            <a:avLst/>
          </a:prstGeom>
          <a:solidFill>
            <a:srgbClr val="FADB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Fira Sans"/>
              </a:rPr>
              <a:t>3</a:t>
            </a:r>
          </a:p>
        </p:txBody>
      </p:sp>
      <p:pic>
        <p:nvPicPr>
          <p:cNvPr id="17" name="Picture 2" descr="Image result for business higher education round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6" y="5615051"/>
            <a:ext cx="2200480" cy="99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448" y="5727941"/>
            <a:ext cx="735784" cy="8602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70340" y="2139654"/>
            <a:ext cx="64638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51A5"/>
                </a:solidFill>
                <a:latin typeface="Fira Sans Light"/>
              </a:rPr>
              <a:t>“Diversity </a:t>
            </a:r>
            <a:r>
              <a:rPr lang="en-US" dirty="0">
                <a:solidFill>
                  <a:srgbClr val="0051A5"/>
                </a:solidFill>
                <a:latin typeface="Fira Sans Light"/>
              </a:rPr>
              <a:t>is understood by many as “the condition of being different” whereas inclusion is thought to be “the act of making a person part of a group</a:t>
            </a:r>
            <a:r>
              <a:rPr lang="en-US" dirty="0" smtClean="0">
                <a:solidFill>
                  <a:srgbClr val="0051A5"/>
                </a:solidFill>
                <a:latin typeface="Fira Sans Light"/>
              </a:rPr>
              <a:t>.</a:t>
            </a:r>
          </a:p>
          <a:p>
            <a:endParaRPr lang="en-US" dirty="0">
              <a:solidFill>
                <a:srgbClr val="0051A5"/>
              </a:solidFill>
              <a:latin typeface="Fira Sans Light"/>
            </a:endParaRPr>
          </a:p>
          <a:p>
            <a:r>
              <a:rPr lang="en-US" dirty="0" smtClean="0">
                <a:solidFill>
                  <a:srgbClr val="0051A5"/>
                </a:solidFill>
                <a:latin typeface="Fira Sans Light"/>
              </a:rPr>
              <a:t>These </a:t>
            </a:r>
            <a:r>
              <a:rPr lang="en-US" dirty="0">
                <a:solidFill>
                  <a:srgbClr val="0051A5"/>
                </a:solidFill>
                <a:latin typeface="Fira Sans Light"/>
              </a:rPr>
              <a:t>two concepts hinge together as a dynamic force for innovative business leaders and employees to embrace. The positive returns to individuals, business and the community are multifold</a:t>
            </a:r>
            <a:r>
              <a:rPr lang="en-US" dirty="0" smtClean="0">
                <a:solidFill>
                  <a:srgbClr val="0051A5"/>
                </a:solidFill>
                <a:latin typeface="Fira Sans Light"/>
              </a:rPr>
              <a:t>.” </a:t>
            </a:r>
            <a:r>
              <a:rPr lang="en-US" i="1" dirty="0" smtClean="0">
                <a:solidFill>
                  <a:srgbClr val="0051A5"/>
                </a:solidFill>
                <a:latin typeface="Fira Sans Light"/>
              </a:rPr>
              <a:t>– Brien Convery, Roll Out the Employer Welcome Mat to LGBTQ Jobseekers: Diversity Matters, Inclusion is Us, CERIC Careering Magazine, June 2018</a:t>
            </a:r>
            <a:endParaRPr lang="en-US" b="1" i="1" dirty="0">
              <a:solidFill>
                <a:srgbClr val="0051A5"/>
              </a:solidFill>
              <a:latin typeface="Fira Sans Light"/>
            </a:endParaRPr>
          </a:p>
        </p:txBody>
      </p:sp>
      <p:pic>
        <p:nvPicPr>
          <p:cNvPr id="3074" name="Picture 2" descr="https://discover.rbcroyalbank.com/wp-content/uploads/Brien_15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924" y="2139654"/>
            <a:ext cx="3263033" cy="297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82552" y="1621339"/>
            <a:ext cx="1128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51A5"/>
                </a:solidFill>
                <a:latin typeface="Fira Sans Light"/>
              </a:rPr>
              <a:t>Diversity Matters, Inclusion is Us</a:t>
            </a:r>
            <a:endParaRPr lang="en-US" dirty="0">
              <a:solidFill>
                <a:srgbClr val="0051A5"/>
              </a:solidFill>
              <a:latin typeface="Fira Sans Ligh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050258" y="5295554"/>
            <a:ext cx="549353" cy="549353"/>
          </a:xfrm>
          <a:prstGeom prst="ellipse">
            <a:avLst/>
          </a:prstGeom>
          <a:solidFill>
            <a:srgbClr val="FADB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Fira Sans"/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5230855" y="5277055"/>
            <a:ext cx="549353" cy="549353"/>
          </a:xfrm>
          <a:prstGeom prst="ellipse">
            <a:avLst/>
          </a:prstGeom>
          <a:solidFill>
            <a:srgbClr val="FADB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Fira Sans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2242775" y="5312963"/>
            <a:ext cx="549353" cy="549353"/>
          </a:xfrm>
          <a:prstGeom prst="ellipse">
            <a:avLst/>
          </a:prstGeom>
          <a:solidFill>
            <a:srgbClr val="FADB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Fira Sans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92127" y="5311179"/>
            <a:ext cx="24867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51A5"/>
                </a:solidFill>
                <a:latin typeface="Fira Sans Light"/>
              </a:rPr>
              <a:t>Foster diversity, inclusion and empathy in the classroom</a:t>
            </a:r>
          </a:p>
          <a:p>
            <a:endParaRPr lang="en-US" dirty="0">
              <a:solidFill>
                <a:srgbClr val="0051A5"/>
              </a:solidFill>
              <a:latin typeface="Fira Sans Ligh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66692" y="5287941"/>
            <a:ext cx="27242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51A5"/>
                </a:solidFill>
                <a:latin typeface="Fira Sans Light"/>
              </a:rPr>
              <a:t>Provide a supportive environment from recruitment </a:t>
            </a:r>
            <a:r>
              <a:rPr lang="en-US" sz="1600" dirty="0">
                <a:solidFill>
                  <a:srgbClr val="0051A5"/>
                </a:solidFill>
                <a:latin typeface="Fira Sans Light"/>
              </a:rPr>
              <a:t>stage, to hiring, to workplace </a:t>
            </a:r>
            <a:r>
              <a:rPr lang="en-US" sz="1600" dirty="0" smtClean="0">
                <a:solidFill>
                  <a:srgbClr val="0051A5"/>
                </a:solidFill>
                <a:latin typeface="Fira Sans Light"/>
              </a:rPr>
              <a:t>culture that supports diversity for inclusion</a:t>
            </a:r>
            <a:endParaRPr lang="en-US" sz="1600" dirty="0">
              <a:solidFill>
                <a:srgbClr val="0051A5"/>
              </a:solidFill>
              <a:latin typeface="Fira Sans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80208" y="5296316"/>
            <a:ext cx="23241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51A5"/>
                </a:solidFill>
                <a:latin typeface="Fira Sans Light"/>
              </a:rPr>
              <a:t>Encourage advocacy for individuals to self-identify and to find the right fit for them</a:t>
            </a:r>
            <a:endParaRPr lang="en-US" sz="1600" dirty="0">
              <a:solidFill>
                <a:srgbClr val="0051A5"/>
              </a:solidFill>
              <a:latin typeface="Fira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3331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" t="13240" r="25545" b="13291"/>
          <a:stretch/>
        </p:blipFill>
        <p:spPr>
          <a:xfrm>
            <a:off x="-12192" y="-24384"/>
            <a:ext cx="12216384" cy="6900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0800000">
            <a:off x="7201764" y="4089278"/>
            <a:ext cx="471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>
              <a:solidFill>
                <a:prstClr val="black"/>
              </a:solidFill>
              <a:latin typeface="Fira San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35964" y="2598810"/>
            <a:ext cx="5520072" cy="506940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en-US" sz="3200" i="1" dirty="0" smtClean="0">
              <a:latin typeface="Fira Sans"/>
            </a:endParaRPr>
          </a:p>
          <a:p>
            <a:pPr marL="0" indent="0" algn="ctr">
              <a:buNone/>
            </a:pPr>
            <a:r>
              <a:rPr lang="en-US" sz="3200" i="1" dirty="0">
                <a:latin typeface="Fira Sans"/>
              </a:rPr>
              <a:t/>
            </a:r>
            <a:br>
              <a:rPr lang="en-US" sz="3200" i="1" dirty="0">
                <a:latin typeface="Fira Sans"/>
              </a:rPr>
            </a:b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448" y="5727941"/>
            <a:ext cx="735784" cy="8602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94228" y="2751743"/>
            <a:ext cx="6214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latin typeface="Fira Sans Light" charset="0"/>
                <a:ea typeface="Fira Sans Light" charset="0"/>
                <a:cs typeface="Fira Sans Light" charset="0"/>
              </a:rPr>
              <a:t>PANEL DISCUSSION</a:t>
            </a:r>
            <a:endParaRPr lang="en-US" sz="3600" b="1" dirty="0">
              <a:latin typeface="Fira Sans Light" charset="0"/>
              <a:ea typeface="Fira Sans Light" charset="0"/>
              <a:cs typeface="Fira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60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" t="13240" r="25545" b="13291"/>
          <a:stretch/>
        </p:blipFill>
        <p:spPr>
          <a:xfrm>
            <a:off x="-12192" y="-24384"/>
            <a:ext cx="12216384" cy="6900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0800000">
            <a:off x="7201764" y="4089278"/>
            <a:ext cx="471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>
              <a:solidFill>
                <a:prstClr val="black"/>
              </a:solidFill>
              <a:latin typeface="Fira San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59902" y="2721831"/>
            <a:ext cx="6072196" cy="506940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en-US" sz="3200" i="1" dirty="0" smtClean="0">
              <a:latin typeface="Fira Sans"/>
            </a:endParaRPr>
          </a:p>
          <a:p>
            <a:pPr marL="0" indent="0" algn="ctr">
              <a:buNone/>
            </a:pPr>
            <a:r>
              <a:rPr lang="en-US" sz="4800" b="1" dirty="0" smtClean="0">
                <a:latin typeface="Fira Sans Light" charset="0"/>
                <a:ea typeface="Fira Sans Light" charset="0"/>
                <a:cs typeface="Fira Sans Light" charset="0"/>
              </a:rPr>
              <a:t>VAL WALKER</a:t>
            </a:r>
          </a:p>
          <a:p>
            <a:pPr marL="0" indent="0" algn="ctr">
              <a:lnSpc>
                <a:spcPct val="107000"/>
              </a:lnSpc>
              <a:buNone/>
            </a:pPr>
            <a:r>
              <a:rPr lang="en-US" sz="2800" dirty="0" smtClean="0">
                <a:latin typeface="Fira Sans Light"/>
                <a:ea typeface="Times New Roman" panose="02020603050405020304" pitchFamily="18" charset="0"/>
                <a:cs typeface="Times New Roman" panose="02020603050405020304" pitchFamily="18" charset="0"/>
              </a:rPr>
              <a:t>Executive Director, Business/ Higher Education Roundtable (BHER) (www.bher.ca)</a:t>
            </a:r>
            <a:endParaRPr lang="en-US" sz="2800" dirty="0">
              <a:latin typeface="Fira Sans Ligh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448" y="5727941"/>
            <a:ext cx="735784" cy="8602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33" y="499210"/>
            <a:ext cx="3153694" cy="40998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Image result for business higher education roundtab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6" y="5615051"/>
            <a:ext cx="2200480" cy="99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71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" t="13240" r="25545" b="13291"/>
          <a:stretch/>
        </p:blipFill>
        <p:spPr>
          <a:xfrm>
            <a:off x="-24384" y="0"/>
            <a:ext cx="12216384" cy="6900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0800000">
            <a:off x="7201764" y="4089278"/>
            <a:ext cx="471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>
              <a:solidFill>
                <a:prstClr val="black"/>
              </a:solidFill>
              <a:latin typeface="Fira San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18089" y="3338863"/>
            <a:ext cx="2502451" cy="2246352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400" b="1" dirty="0" smtClean="0">
                <a:latin typeface="Fira Sans Light"/>
                <a:ea typeface="Fira Sans Light" charset="0"/>
                <a:cs typeface="Fira Sans Light" charset="0"/>
              </a:rPr>
              <a:t>SHANNON KELLY</a:t>
            </a:r>
            <a:endParaRPr lang="en-US" sz="3400" b="1" dirty="0">
              <a:latin typeface="Fira Sans Light"/>
              <a:ea typeface="Fira Sans Light" charset="0"/>
              <a:cs typeface="Fira Sans Light" charset="0"/>
            </a:endParaRPr>
          </a:p>
          <a:p>
            <a:pPr marL="0" indent="0" algn="ctr">
              <a:buNone/>
            </a:pPr>
            <a:r>
              <a:rPr lang="en-CA" sz="1900" dirty="0">
                <a:latin typeface="Fira Sans Light"/>
              </a:rPr>
              <a:t>VP </a:t>
            </a:r>
            <a:r>
              <a:rPr lang="en-CA" sz="1900" dirty="0" smtClean="0">
                <a:latin typeface="Fira Sans Light"/>
              </a:rPr>
              <a:t>Finance, Ontario Undergraduate Student Alliance</a:t>
            </a:r>
          </a:p>
          <a:p>
            <a:pPr marL="0" indent="0" algn="ctr">
              <a:buNone/>
            </a:pPr>
            <a:r>
              <a:rPr lang="en-CA" sz="1900" b="1" dirty="0" smtClean="0">
                <a:latin typeface="Fira Sans Light"/>
              </a:rPr>
              <a:t>Wilfred Laurier University</a:t>
            </a:r>
            <a:endParaRPr lang="en-US" sz="1900" b="1" dirty="0">
              <a:latin typeface="Fira Sans Ligh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448" y="5727941"/>
            <a:ext cx="735784" cy="86025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063123" y="3118713"/>
            <a:ext cx="2778270" cy="228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400" b="1" dirty="0" smtClean="0">
                <a:latin typeface="Fira Sans Light"/>
              </a:rPr>
              <a:t>JOSH ROBERTS</a:t>
            </a:r>
          </a:p>
          <a:p>
            <a:pPr marL="0" lvl="0" indent="0" algn="ctr">
              <a:buNone/>
            </a:pPr>
            <a:r>
              <a:rPr lang="en-US" dirty="0" smtClean="0">
                <a:latin typeface="Fira Sans Light"/>
              </a:rPr>
              <a:t>RBC Co-op Summer </a:t>
            </a:r>
            <a:r>
              <a:rPr lang="en-US" dirty="0">
                <a:latin typeface="Fira Sans Light"/>
              </a:rPr>
              <a:t>Student 2018, </a:t>
            </a:r>
            <a:r>
              <a:rPr lang="en-US" dirty="0" smtClean="0">
                <a:latin typeface="Fira Sans Light"/>
              </a:rPr>
              <a:t>Operations </a:t>
            </a:r>
          </a:p>
          <a:p>
            <a:pPr marL="0" lvl="0" indent="0" algn="ctr">
              <a:buNone/>
            </a:pPr>
            <a:r>
              <a:rPr lang="en-US" b="1" dirty="0" smtClean="0">
                <a:latin typeface="Fira Sans Light"/>
              </a:rPr>
              <a:t>Seneca College</a:t>
            </a:r>
            <a:endParaRPr lang="en-US" b="1" dirty="0">
              <a:latin typeface="Fira Sans Ligh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4775" y="3185342"/>
            <a:ext cx="2180454" cy="2339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400" b="1" dirty="0" smtClean="0">
                <a:latin typeface="Fira Sans Light"/>
                <a:ea typeface="Fira Sans Light" charset="0"/>
                <a:cs typeface="Fira Sans Light" charset="0"/>
              </a:rPr>
              <a:t>EMILY FLECK</a:t>
            </a:r>
            <a:endParaRPr lang="en-US" sz="3400" b="1" dirty="0">
              <a:latin typeface="Fira Sans Light"/>
              <a:ea typeface="Fira Sans Light" charset="0"/>
              <a:cs typeface="Fira Sans Light" charset="0"/>
            </a:endParaRPr>
          </a:p>
          <a:p>
            <a:pPr marL="0" indent="0" algn="ctr">
              <a:lnSpc>
                <a:spcPct val="107000"/>
              </a:lnSpc>
              <a:buNone/>
            </a:pPr>
            <a:r>
              <a:rPr lang="en-US" sz="1900" dirty="0" smtClean="0">
                <a:latin typeface="Fira Sans Light"/>
                <a:ea typeface="Times New Roman" panose="02020603050405020304" pitchFamily="18" charset="0"/>
                <a:cs typeface="Times New Roman" panose="02020603050405020304" pitchFamily="18" charset="0"/>
              </a:rPr>
              <a:t>Associate, Jacket River</a:t>
            </a:r>
          </a:p>
          <a:p>
            <a:pPr marL="0" indent="0" algn="ctr">
              <a:lnSpc>
                <a:spcPct val="107000"/>
              </a:lnSpc>
              <a:buNone/>
            </a:pPr>
            <a:r>
              <a:rPr lang="en-US" sz="1900" b="1" dirty="0" smtClean="0">
                <a:latin typeface="Fira Sans Light"/>
                <a:ea typeface="Times New Roman" panose="02020603050405020304" pitchFamily="18" charset="0"/>
                <a:cs typeface="Times New Roman" panose="02020603050405020304" pitchFamily="18" charset="0"/>
              </a:rPr>
              <a:t>Queen’s University</a:t>
            </a:r>
            <a:endParaRPr lang="en-US" sz="1900" b="1" dirty="0">
              <a:latin typeface="Fira Sans Ligh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1014069"/>
            <a:ext cx="2286000" cy="2292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Image result for business higher education roundtab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6" y="5615051"/>
            <a:ext cx="2200480" cy="99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1852" y="1014069"/>
            <a:ext cx="2491292" cy="2292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Shannon Kell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594" y="1014069"/>
            <a:ext cx="2358497" cy="23584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8608884" y="3338861"/>
            <a:ext cx="2502451" cy="2544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400" b="1" dirty="0" smtClean="0">
                <a:latin typeface="Fira Sans Light"/>
                <a:ea typeface="Fira Sans Light" charset="0"/>
                <a:cs typeface="Fira Sans Light" charset="0"/>
              </a:rPr>
              <a:t>HANNAH FLEMING</a:t>
            </a:r>
          </a:p>
          <a:p>
            <a:pPr marL="0" indent="0" algn="ctr">
              <a:buFont typeface="Arial"/>
              <a:buNone/>
            </a:pPr>
            <a:r>
              <a:rPr lang="en-CA" sz="2100" dirty="0" smtClean="0">
                <a:latin typeface="Fira Sans Light"/>
              </a:rPr>
              <a:t>RBC Co-op </a:t>
            </a:r>
            <a:r>
              <a:rPr lang="en-CA" sz="2100" dirty="0" smtClean="0">
                <a:latin typeface="Fira Sans Light"/>
              </a:rPr>
              <a:t>Winter </a:t>
            </a:r>
            <a:r>
              <a:rPr lang="en-CA" sz="2100" dirty="0" smtClean="0">
                <a:latin typeface="Fira Sans Light"/>
              </a:rPr>
              <a:t>| Fall 2018, </a:t>
            </a:r>
            <a:r>
              <a:rPr lang="en-CA" sz="2100" dirty="0" smtClean="0">
                <a:latin typeface="Fira Sans Light"/>
              </a:rPr>
              <a:t>Analyst Capital Markets Supplier Management</a:t>
            </a:r>
            <a:endParaRPr lang="en-CA" sz="2100" dirty="0" smtClean="0">
              <a:latin typeface="Fira Sans Light"/>
            </a:endParaRPr>
          </a:p>
          <a:p>
            <a:pPr marL="0" indent="0" algn="ctr">
              <a:buFont typeface="Arial"/>
              <a:buNone/>
            </a:pPr>
            <a:r>
              <a:rPr lang="en-CA" sz="2100" b="1" dirty="0" smtClean="0">
                <a:latin typeface="Fira Sans Light"/>
              </a:rPr>
              <a:t>University of Waterloo</a:t>
            </a:r>
            <a:endParaRPr lang="en-US" sz="2100" b="1" dirty="0">
              <a:latin typeface="Fira Sans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40" y="1014069"/>
            <a:ext cx="2431599" cy="22519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626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438"/>
          </a:xfrm>
          <a:prstGeom prst="rect">
            <a:avLst/>
          </a:prstGeom>
        </p:spPr>
      </p:pic>
      <p:pic>
        <p:nvPicPr>
          <p:cNvPr id="3" name="Picture 2" descr="Image result for business higher education round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6" y="5615051"/>
            <a:ext cx="2200480" cy="99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448" y="5727941"/>
            <a:ext cx="735784" cy="86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2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438"/>
          </a:xfrm>
          <a:prstGeom prst="rect">
            <a:avLst/>
          </a:prstGeom>
        </p:spPr>
      </p:pic>
      <p:pic>
        <p:nvPicPr>
          <p:cNvPr id="3" name="Picture 2" descr="Image result for business higher education round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6" y="5615051"/>
            <a:ext cx="2200480" cy="99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448" y="5727941"/>
            <a:ext cx="735784" cy="86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2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0" r="36486"/>
          <a:stretch/>
        </p:blipFill>
        <p:spPr>
          <a:xfrm>
            <a:off x="957263" y="0"/>
            <a:ext cx="3328987" cy="68494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5265" y="2320146"/>
            <a:ext cx="5623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ira Sans Light"/>
                <a:ea typeface="Arial" charset="0"/>
                <a:cs typeface="Arial" charset="0"/>
              </a:rPr>
              <a:t>Every two years, we ask about </a:t>
            </a:r>
            <a:r>
              <a:rPr lang="en-US" sz="2800" b="1" dirty="0" smtClean="0">
                <a:solidFill>
                  <a:srgbClr val="00B0F0"/>
                </a:solidFill>
                <a:latin typeface="Fira Sans Light"/>
                <a:ea typeface="Arial" charset="0"/>
                <a:cs typeface="Arial" charset="0"/>
              </a:rPr>
              <a:t>100 of Canada’s biggest companies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ira Sans Light"/>
                <a:ea typeface="Arial" charset="0"/>
                <a:cs typeface="Arial" charset="0"/>
              </a:rPr>
              <a:t>about their workforce and talent needs, in order to learn how businesses are preparing for the future.</a:t>
            </a:r>
          </a:p>
        </p:txBody>
      </p:sp>
      <p:sp>
        <p:nvSpPr>
          <p:cNvPr id="6" name="Rectangle 5"/>
          <p:cNvSpPr/>
          <p:nvPr/>
        </p:nvSpPr>
        <p:spPr>
          <a:xfrm>
            <a:off x="9229725" y="5191125"/>
            <a:ext cx="2466975" cy="1276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 descr="Image result for business higher education round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6" y="5716410"/>
            <a:ext cx="2200480" cy="99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448" y="5727941"/>
            <a:ext cx="735784" cy="86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29725" y="5191125"/>
            <a:ext cx="2466975" cy="1276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199" y="365125"/>
            <a:ext cx="1124869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r>
              <a:rPr lang="en-US" b="1" dirty="0" smtClean="0">
                <a:latin typeface="Fira Sans Light"/>
              </a:rPr>
              <a:t> </a:t>
            </a:r>
            <a:r>
              <a:rPr lang="en-CA" sz="3600" b="1" dirty="0" smtClean="0">
                <a:latin typeface="Fira Sans Light"/>
              </a:rPr>
              <a:t>The impacts of change</a:t>
            </a:r>
            <a:endParaRPr lang="en-US" sz="3600" b="1" dirty="0">
              <a:latin typeface="Fira Sans Light"/>
            </a:endParaRPr>
          </a:p>
        </p:txBody>
      </p:sp>
      <p:pic>
        <p:nvPicPr>
          <p:cNvPr id="9" name="Picture 2" descr="Image result for business higher education round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6" y="5764619"/>
            <a:ext cx="2200480" cy="99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94" y="1323310"/>
            <a:ext cx="4738031" cy="470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947" y="2077672"/>
            <a:ext cx="6990949" cy="139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448" y="5727941"/>
            <a:ext cx="735784" cy="86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7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1614113"/>
            <a:ext cx="5872158" cy="478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199" y="365125"/>
            <a:ext cx="1124869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r>
              <a:rPr lang="en-US" b="1" dirty="0" smtClean="0">
                <a:latin typeface="Fira Sans Light"/>
              </a:rPr>
              <a:t> </a:t>
            </a:r>
            <a:r>
              <a:rPr lang="en-CA" sz="3600" b="1" dirty="0" smtClean="0">
                <a:latin typeface="Fira Sans Light"/>
              </a:rPr>
              <a:t>Greater expectations for new grads</a:t>
            </a:r>
            <a:endParaRPr lang="en-US" sz="3600" b="1" dirty="0">
              <a:latin typeface="Fira Sans Light"/>
            </a:endParaRPr>
          </a:p>
        </p:txBody>
      </p:sp>
      <p:pic>
        <p:nvPicPr>
          <p:cNvPr id="8" name="Picture 2" descr="Image result for business higher education round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07" y="5786233"/>
            <a:ext cx="2200480" cy="99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38199" y="1828074"/>
            <a:ext cx="470535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CA" sz="2800" dirty="0" smtClean="0">
                <a:solidFill>
                  <a:srgbClr val="0051A5"/>
                </a:solidFill>
                <a:latin typeface="Fira Sans Light"/>
              </a:rPr>
              <a:t>70 per cent say they expect more from new grads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CA" sz="2800" dirty="0" smtClean="0">
                <a:solidFill>
                  <a:srgbClr val="0051A5"/>
                </a:solidFill>
                <a:latin typeface="Fira Sans Light"/>
              </a:rPr>
              <a:t>Skills they need to bring to the job are different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CA" sz="2800" dirty="0" smtClean="0">
                <a:solidFill>
                  <a:srgbClr val="0051A5"/>
                </a:solidFill>
                <a:latin typeface="Fira Sans Light"/>
              </a:rPr>
              <a:t>They are well-equipped with numeracy, literacy and technical skills.  </a:t>
            </a:r>
            <a:endParaRPr lang="en-CA" sz="2800" dirty="0">
              <a:solidFill>
                <a:srgbClr val="0051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737" y="5926246"/>
            <a:ext cx="735784" cy="86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9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809" y="1690687"/>
            <a:ext cx="8392401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229725" y="5191125"/>
            <a:ext cx="2466975" cy="1276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199" y="365125"/>
            <a:ext cx="1124869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r>
              <a:rPr lang="en-US" b="1" dirty="0" smtClean="0">
                <a:latin typeface="Fira Sans Light"/>
              </a:rPr>
              <a:t> </a:t>
            </a:r>
            <a:r>
              <a:rPr lang="en-CA" sz="3600" b="1" dirty="0" smtClean="0">
                <a:latin typeface="Fira Sans Light"/>
              </a:rPr>
              <a:t>Improvements in the last five years</a:t>
            </a:r>
            <a:endParaRPr lang="en-US" sz="3600" b="1" dirty="0">
              <a:latin typeface="Fira Sans Ligh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0"/>
          <a:stretch/>
        </p:blipFill>
        <p:spPr bwMode="auto">
          <a:xfrm>
            <a:off x="2347235" y="5411712"/>
            <a:ext cx="8613681" cy="10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448" y="5727941"/>
            <a:ext cx="735784" cy="860253"/>
          </a:xfrm>
          <a:prstGeom prst="rect">
            <a:avLst/>
          </a:prstGeom>
        </p:spPr>
      </p:pic>
      <p:pic>
        <p:nvPicPr>
          <p:cNvPr id="8" name="Picture 2" descr="Image result for business higher education roundtab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6" y="5615051"/>
            <a:ext cx="2200480" cy="99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81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29725" y="5191125"/>
            <a:ext cx="2466975" cy="1276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199" y="365125"/>
            <a:ext cx="1124869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1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r>
              <a:rPr lang="en-US" b="1" dirty="0" smtClean="0">
                <a:latin typeface="Fira Sans Light"/>
              </a:rPr>
              <a:t> </a:t>
            </a:r>
            <a:r>
              <a:rPr lang="en-CA" sz="3600" b="1" dirty="0" smtClean="0">
                <a:latin typeface="Fira Sans Light"/>
              </a:rPr>
              <a:t>How companies find entry-level employees</a:t>
            </a:r>
            <a:endParaRPr lang="en-US" sz="3600" b="1" dirty="0">
              <a:latin typeface="Fira Sans Light"/>
            </a:endParaRPr>
          </a:p>
        </p:txBody>
      </p:sp>
      <p:pic>
        <p:nvPicPr>
          <p:cNvPr id="1026" name="Picture 2" descr="C:\Users\valerie\Documents\Council\Meetings &amp; Events\2018\July-September\COU Outcomes and Experiential Learning Symposium Oct 11-12\talent recruitment skills surve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705" y="1690688"/>
            <a:ext cx="9419834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business higher education round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6" y="5615051"/>
            <a:ext cx="2200480" cy="99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448" y="5727941"/>
            <a:ext cx="735784" cy="86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6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elestial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16508</TotalTime>
  <Words>863</Words>
  <Application>Microsoft Office PowerPoint</Application>
  <PresentationFormat>Widescreen</PresentationFormat>
  <Paragraphs>114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Calibri</vt:lpstr>
      <vt:lpstr>Calibri Light</vt:lpstr>
      <vt:lpstr>Fira Sans</vt:lpstr>
      <vt:lpstr>Fira Sans Light</vt:lpstr>
      <vt:lpstr>Times New Roman</vt:lpstr>
      <vt:lpstr>Wingdings</vt:lpstr>
      <vt:lpstr>Custom Design</vt:lpstr>
      <vt:lpstr>1_Custom Design</vt:lpstr>
      <vt:lpstr>2_Custom Design</vt:lpstr>
      <vt:lpstr>3_Custom Design</vt:lpstr>
      <vt:lpstr>2_Celestial</vt:lpstr>
      <vt:lpstr>4_Custom Design</vt:lpstr>
      <vt:lpstr>From Learning Outcomes to Workplace Skills 2018 Educating for the Future: Learning Outcomes and Experiential Learning Symposium  The Council of Ontario Universities I October 2018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Demystifying the Opportunities Together</vt:lpstr>
      <vt:lpstr> Promoting an ecosystem for learning and growth</vt:lpstr>
      <vt:lpstr> Promoting an ecosystem for learning and growth</vt:lpstr>
      <vt:lpstr> Promoting an ecosystem for learning and growth</vt:lpstr>
      <vt:lpstr> Promoting an ecosystem for learning and growth</vt:lpstr>
      <vt:lpstr> Embracing Diversity and removing unconscious and conscious bias</vt:lpstr>
      <vt:lpstr>PowerPoint Presentation</vt:lpstr>
      <vt:lpstr>PowerPoint Presentation</vt:lpstr>
    </vt:vector>
  </TitlesOfParts>
  <Company>RBC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RBC</dc:title>
  <dc:creator>Chen, KJ</dc:creator>
  <cp:keywords>Unclassified</cp:keywords>
  <cp:lastModifiedBy>Convery, Brien</cp:lastModifiedBy>
  <cp:revision>519</cp:revision>
  <cp:lastPrinted>2018-03-12T13:28:18Z</cp:lastPrinted>
  <dcterms:created xsi:type="dcterms:W3CDTF">2017-09-08T19:35:39Z</dcterms:created>
  <dcterms:modified xsi:type="dcterms:W3CDTF">2018-10-10T17:28:24Z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https://connect.fg.rbc.com</vt:lpwstr>
  </property>
  <property fmtid="{D5CDD505-2E9C-101B-9397-08002B2CF9AE}" pid="3" name="Jive_VersionGuid">
    <vt:lpwstr>f53d447e-5b45-456b-940d-da5d1385904b</vt:lpwstr>
  </property>
  <property fmtid="{D5CDD505-2E9C-101B-9397-08002B2CF9AE}" pid="4" name="Jive_LatestUserAccountName">
    <vt:lpwstr>325398626</vt:lpwstr>
  </property>
  <property fmtid="{D5CDD505-2E9C-101B-9397-08002B2CF9AE}" pid="5" name="Offisync_UpdateToken">
    <vt:lpwstr>1</vt:lpwstr>
  </property>
  <property fmtid="{D5CDD505-2E9C-101B-9397-08002B2CF9AE}" pid="6" name="Offisync_ServerID">
    <vt:lpwstr>cdc100c7-7efa-45d5-a49a-123da217dafd</vt:lpwstr>
  </property>
  <property fmtid="{D5CDD505-2E9C-101B-9397-08002B2CF9AE}" pid="7" name="Offisync_UniqueId">
    <vt:lpwstr>679302</vt:lpwstr>
  </property>
  <property fmtid="{D5CDD505-2E9C-101B-9397-08002B2CF9AE}" pid="8" name="TitusGUID">
    <vt:lpwstr>36e93cf6-acb1-4416-969e-f6c7740907f8</vt:lpwstr>
  </property>
  <property fmtid="{D5CDD505-2E9C-101B-9397-08002B2CF9AE}" pid="9" name="Jive_ModifiedButNotPublished">
    <vt:lpwstr>True</vt:lpwstr>
  </property>
  <property fmtid="{D5CDD505-2E9C-101B-9397-08002B2CF9AE}" pid="10" name="Classification">
    <vt:lpwstr>Null</vt:lpwstr>
  </property>
</Properties>
</file>