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sldIdLst>
    <p:sldId id="256" r:id="rId2"/>
    <p:sldId id="316" r:id="rId3"/>
    <p:sldId id="317" r:id="rId4"/>
    <p:sldId id="328" r:id="rId5"/>
    <p:sldId id="319" r:id="rId6"/>
    <p:sldId id="320" r:id="rId7"/>
    <p:sldId id="325" r:id="rId8"/>
    <p:sldId id="326" r:id="rId9"/>
    <p:sldId id="327" r:id="rId10"/>
    <p:sldId id="321" r:id="rId11"/>
    <p:sldId id="322" r:id="rId12"/>
    <p:sldId id="323" r:id="rId13"/>
    <p:sldId id="273" r:id="rId14"/>
    <p:sldId id="308" r:id="rId15"/>
    <p:sldId id="309" r:id="rId16"/>
    <p:sldId id="310" r:id="rId17"/>
    <p:sldId id="311" r:id="rId18"/>
    <p:sldId id="297" r:id="rId19"/>
    <p:sldId id="313" r:id="rId20"/>
    <p:sldId id="314" r:id="rId21"/>
    <p:sldId id="257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76071"/>
  </p:normalViewPr>
  <p:slideViewPr>
    <p:cSldViewPr snapToGrid="0">
      <p:cViewPr>
        <p:scale>
          <a:sx n="69" d="100"/>
          <a:sy n="69" d="100"/>
        </p:scale>
        <p:origin x="75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08A85-7630-BE4D-A0DE-BC46ECF5609F}" type="doc">
      <dgm:prSet loTypeId="urn:microsoft.com/office/officeart/2005/8/layout/hierarchy3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4F4599-9269-F04C-BF64-56579B0E5280}">
      <dgm:prSet phldrT="[Text]"/>
      <dgm:spPr>
        <a:xfrm>
          <a:off x="5233034" y="26634"/>
          <a:ext cx="1395152" cy="697576"/>
        </a:xfrm>
        <a:prstGeom prst="roundRect">
          <a:avLst>
            <a:gd name="adj" fmla="val 10000"/>
          </a:avLst>
        </a:prstGeom>
        <a:solidFill>
          <a:srgbClr val="3A3A3C"/>
        </a:solidFill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Reflection</a:t>
          </a:r>
        </a:p>
      </dgm:t>
    </dgm:pt>
    <dgm:pt modelId="{ED422B46-3DC6-5E49-A8B1-A79251894388}" type="parTrans" cxnId="{53D3D974-9E01-294D-89C5-AEA407652B06}">
      <dgm:prSet/>
      <dgm:spPr/>
      <dgm:t>
        <a:bodyPr/>
        <a:lstStyle/>
        <a:p>
          <a:endParaRPr lang="en-US"/>
        </a:p>
      </dgm:t>
    </dgm:pt>
    <dgm:pt modelId="{DE9A28E2-D52A-C149-9800-3E42B65ECFC0}" type="sibTrans" cxnId="{53D3D974-9E01-294D-89C5-AEA407652B06}">
      <dgm:prSet/>
      <dgm:spPr/>
      <dgm:t>
        <a:bodyPr/>
        <a:lstStyle/>
        <a:p>
          <a:endParaRPr lang="en-US"/>
        </a:p>
      </dgm:t>
    </dgm:pt>
    <dgm:pt modelId="{AA6E2BCF-61FD-AB4E-BC3E-6499D7115444}">
      <dgm:prSet phldrT="[Text]"/>
      <dgm:spPr>
        <a:xfrm>
          <a:off x="280244" y="177057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Meaningful to learners academic and/or  career goals</a:t>
          </a:r>
        </a:p>
      </dgm:t>
    </dgm:pt>
    <dgm:pt modelId="{FCDC3552-DCF9-C845-9112-3A67803B0AB8}" type="parTrans" cxnId="{834B8ECA-1D90-414E-80C4-F99E947EABAF}">
      <dgm:prSet/>
      <dgm:spPr>
        <a:xfrm>
          <a:off x="140729" y="724210"/>
          <a:ext cx="139515" cy="13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4E4B60D-CF6A-5748-BCFB-D353DB82A869}" type="sibTrans" cxnId="{834B8ECA-1D90-414E-80C4-F99E947EABAF}">
      <dgm:prSet/>
      <dgm:spPr/>
      <dgm:t>
        <a:bodyPr/>
        <a:lstStyle/>
        <a:p>
          <a:endParaRPr lang="en-US"/>
        </a:p>
      </dgm:t>
    </dgm:pt>
    <dgm:pt modelId="{E4F2BD12-74A7-7B47-98CE-9B61C5254F2C}">
      <dgm:prSet phldrT="[Text]"/>
      <dgm:spPr>
        <a:xfrm>
          <a:off x="2024184" y="89860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Learning outcomes are articulated and measured and identified based on curriculum and needs of host organization</a:t>
          </a:r>
        </a:p>
      </dgm:t>
    </dgm:pt>
    <dgm:pt modelId="{34E47FE4-D2EC-9940-BA29-763374D1CA0D}" type="parTrans" cxnId="{F59D6A1D-2884-9045-9DE3-4C421E6793C6}">
      <dgm:prSet/>
      <dgm:spPr>
        <a:xfrm>
          <a:off x="1884669" y="724210"/>
          <a:ext cx="139515" cy="52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22DC544-301C-3445-8088-BEF627C7759E}" type="sibTrans" cxnId="{F59D6A1D-2884-9045-9DE3-4C421E6793C6}">
      <dgm:prSet/>
      <dgm:spPr/>
      <dgm:t>
        <a:bodyPr/>
        <a:lstStyle/>
        <a:p>
          <a:endParaRPr lang="en-US"/>
        </a:p>
      </dgm:t>
    </dgm:pt>
    <dgm:pt modelId="{C9535A21-E8C1-4E45-B60E-DDDAF4730B9D}">
      <dgm:prSet phldrT="[Text]"/>
      <dgm:spPr>
        <a:xfrm>
          <a:off x="1213" y="26634"/>
          <a:ext cx="1395152" cy="697576"/>
        </a:xfrm>
        <a:prstGeom prst="roundRect">
          <a:avLst>
            <a:gd name="adj" fmla="val 10000"/>
          </a:avLst>
        </a:prstGeom>
        <a:solidFill>
          <a:srgbClr val="3A3A3C"/>
        </a:solidFill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Experience in a workplace or practice setting</a:t>
          </a:r>
        </a:p>
      </dgm:t>
    </dgm:pt>
    <dgm:pt modelId="{2917FCA9-F24B-7646-8A09-0C43F20F5E66}" type="parTrans" cxnId="{F4C381D9-E8B0-D141-A6E7-DAB6952FC834}">
      <dgm:prSet/>
      <dgm:spPr/>
      <dgm:t>
        <a:bodyPr/>
        <a:lstStyle/>
        <a:p>
          <a:endParaRPr lang="en-US"/>
        </a:p>
      </dgm:t>
    </dgm:pt>
    <dgm:pt modelId="{E94D124A-C3F5-664D-8B9C-27534A9C9F0E}" type="sibTrans" cxnId="{F4C381D9-E8B0-D141-A6E7-DAB6952FC834}">
      <dgm:prSet/>
      <dgm:spPr/>
      <dgm:t>
        <a:bodyPr/>
        <a:lstStyle/>
        <a:p>
          <a:endParaRPr lang="en-US"/>
        </a:p>
      </dgm:t>
    </dgm:pt>
    <dgm:pt modelId="{0B7DF63C-0970-9548-810F-F4BBA5A3B1EF}">
      <dgm:prSet phldrT="[Text]"/>
      <dgm:spPr>
        <a:xfrm>
          <a:off x="280244" y="89860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Has direct learner involvement and learner is enabled to contribute within the host organization</a:t>
          </a:r>
        </a:p>
      </dgm:t>
    </dgm:pt>
    <dgm:pt modelId="{CCB50E57-43A4-AC42-906C-7E87F9779668}" type="parTrans" cxnId="{B96F8DE3-4466-744B-8960-C5328CAC2F9F}">
      <dgm:prSet/>
      <dgm:spPr>
        <a:xfrm>
          <a:off x="140729" y="724210"/>
          <a:ext cx="139515" cy="52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908ABFA-E51F-8449-9090-C150B859BC49}" type="sibTrans" cxnId="{B96F8DE3-4466-744B-8960-C5328CAC2F9F}">
      <dgm:prSet/>
      <dgm:spPr/>
      <dgm:t>
        <a:bodyPr/>
        <a:lstStyle/>
        <a:p>
          <a:endParaRPr lang="en-US"/>
        </a:p>
      </dgm:t>
    </dgm:pt>
    <dgm:pt modelId="{1A72E468-8E24-1544-B908-9B7D299E7414}">
      <dgm:prSet phldrT="[Text]"/>
      <dgm:spPr>
        <a:xfrm>
          <a:off x="1745153" y="26634"/>
          <a:ext cx="1395152" cy="697576"/>
        </a:xfrm>
        <a:prstGeom prst="roundRect">
          <a:avLst>
            <a:gd name="adj" fmla="val 10000"/>
          </a:avLst>
        </a:prstGeom>
        <a:solidFill>
          <a:srgbClr val="3A3A3C"/>
        </a:solidFill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Curriculum integration of workplace and academic learning</a:t>
          </a:r>
        </a:p>
      </dgm:t>
    </dgm:pt>
    <dgm:pt modelId="{5853F6EF-44B9-094E-8B46-CE9E46277D1C}" type="sibTrans" cxnId="{EC9891AF-685E-4148-8084-FFBFE7154B33}">
      <dgm:prSet/>
      <dgm:spPr/>
      <dgm:t>
        <a:bodyPr/>
        <a:lstStyle/>
        <a:p>
          <a:endParaRPr lang="en-US"/>
        </a:p>
      </dgm:t>
    </dgm:pt>
    <dgm:pt modelId="{09B2806A-1D6C-9246-8FE1-9BCA5958EED6}" type="parTrans" cxnId="{EC9891AF-685E-4148-8084-FFBFE7154B33}">
      <dgm:prSet/>
      <dgm:spPr/>
      <dgm:t>
        <a:bodyPr/>
        <a:lstStyle/>
        <a:p>
          <a:endParaRPr lang="en-US"/>
        </a:p>
      </dgm:t>
    </dgm:pt>
    <dgm:pt modelId="{FC692548-FDBE-A541-B57A-589363370495}">
      <dgm:prSet phldrT="[Text]"/>
      <dgm:spPr>
        <a:xfrm>
          <a:off x="2024184" y="177057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Assessed by institution in consultation with host organization/professional body</a:t>
          </a:r>
        </a:p>
      </dgm:t>
    </dgm:pt>
    <dgm:pt modelId="{DD583EB2-D8FA-004A-9E61-131BA168452B}" type="parTrans" cxnId="{754A0CD5-0F31-2E4D-BF5C-3095D225B534}">
      <dgm:prSet/>
      <dgm:spPr>
        <a:xfrm>
          <a:off x="1884669" y="724210"/>
          <a:ext cx="139515" cy="13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D70BE1A-F262-3143-ACAF-946EA8716EE0}" type="sibTrans" cxnId="{754A0CD5-0F31-2E4D-BF5C-3095D225B534}">
      <dgm:prSet/>
      <dgm:spPr/>
      <dgm:t>
        <a:bodyPr/>
        <a:lstStyle/>
        <a:p>
          <a:endParaRPr lang="en-US"/>
        </a:p>
      </dgm:t>
    </dgm:pt>
    <dgm:pt modelId="{1C98B228-3942-9644-9EFE-8557F7D200AB}">
      <dgm:prSet phldrT="[Text]"/>
      <dgm:spPr>
        <a:xfrm>
          <a:off x="5512064" y="89860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Ongoing and through formative and summative processes that could be shared with both academic program and host organization</a:t>
          </a:r>
        </a:p>
      </dgm:t>
    </dgm:pt>
    <dgm:pt modelId="{74D52888-8CF9-2943-BC22-B2FCF327B6C1}" type="parTrans" cxnId="{9D72D9BC-A1B7-C84F-9A09-F1B3EEF05ED5}">
      <dgm:prSet/>
      <dgm:spPr>
        <a:xfrm>
          <a:off x="5372549" y="724210"/>
          <a:ext cx="139515" cy="52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3F8603D-DB62-1A4B-B208-6DB3BB6CC0F7}" type="sibTrans" cxnId="{9D72D9BC-A1B7-C84F-9A09-F1B3EEF05ED5}">
      <dgm:prSet/>
      <dgm:spPr/>
      <dgm:t>
        <a:bodyPr/>
        <a:lstStyle/>
        <a:p>
          <a:endParaRPr lang="en-US"/>
        </a:p>
      </dgm:t>
    </dgm:pt>
    <dgm:pt modelId="{E1EDEAF5-3219-794C-97E0-147CB5048CC6}">
      <dgm:prSet/>
      <dgm:spPr>
        <a:xfrm>
          <a:off x="280244" y="264254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Intentionally designed and linked to curriculum and program structures</a:t>
          </a:r>
        </a:p>
      </dgm:t>
    </dgm:pt>
    <dgm:pt modelId="{4E10E757-BE16-1E4A-8534-4234D629C4E5}" type="parTrans" cxnId="{C883C430-7437-B74F-B600-3F112BA416F2}">
      <dgm:prSet/>
      <dgm:spPr>
        <a:xfrm>
          <a:off x="140729" y="724210"/>
          <a:ext cx="139515" cy="226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4BE49B7-A6A2-CE4C-B2B6-D1F8D0ECFD81}" type="sibTrans" cxnId="{C883C430-7437-B74F-B600-3F112BA416F2}">
      <dgm:prSet/>
      <dgm:spPr/>
      <dgm:t>
        <a:bodyPr/>
        <a:lstStyle/>
        <a:p>
          <a:endParaRPr lang="en-US"/>
        </a:p>
      </dgm:t>
    </dgm:pt>
    <dgm:pt modelId="{72DA42D1-802C-6D4E-A997-1A7FAC4D0DA7}">
      <dgm:prSet/>
      <dgm:spPr>
        <a:xfrm>
          <a:off x="2024184" y="264254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Workplace learning is re-connected to the curriculum</a:t>
          </a:r>
        </a:p>
      </dgm:t>
    </dgm:pt>
    <dgm:pt modelId="{A61A5F90-8E76-744E-89AC-F3EFC27487F6}" type="parTrans" cxnId="{446CE868-A661-1344-A5ED-261DA6F543DE}">
      <dgm:prSet/>
      <dgm:spPr>
        <a:xfrm>
          <a:off x="1884669" y="724210"/>
          <a:ext cx="139515" cy="226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5A040B8-C899-8A42-8CDD-A681E466EE17}" type="sibTrans" cxnId="{446CE868-A661-1344-A5ED-261DA6F543DE}">
      <dgm:prSet/>
      <dgm:spPr/>
      <dgm:t>
        <a:bodyPr/>
        <a:lstStyle/>
        <a:p>
          <a:endParaRPr lang="en-US"/>
        </a:p>
      </dgm:t>
    </dgm:pt>
    <dgm:pt modelId="{1459F7F1-E3C1-9F44-917A-DA250DE25745}">
      <dgm:prSet/>
      <dgm:spPr>
        <a:xfrm>
          <a:off x="3768124" y="89860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Skills and attributes that are relevant to the workplace context: locally, nationally,  internationally</a:t>
          </a:r>
        </a:p>
      </dgm:t>
    </dgm:pt>
    <dgm:pt modelId="{DC22CC5E-4CA2-0F43-90CC-541BDDD47711}" type="parTrans" cxnId="{7763B9DF-0AC1-544F-A304-65210E2440A8}">
      <dgm:prSet/>
      <dgm:spPr>
        <a:xfrm>
          <a:off x="3628609" y="724210"/>
          <a:ext cx="139515" cy="52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F9C5EE7-C4A0-444F-AADE-1AEC0568E597}" type="sibTrans" cxnId="{7763B9DF-0AC1-544F-A304-65210E2440A8}">
      <dgm:prSet/>
      <dgm:spPr/>
      <dgm:t>
        <a:bodyPr/>
        <a:lstStyle/>
        <a:p>
          <a:endParaRPr lang="en-US"/>
        </a:p>
      </dgm:t>
    </dgm:pt>
    <dgm:pt modelId="{436FC1CF-E5E5-234A-A3EB-C5E5D7616FD6}">
      <dgm:prSet/>
      <dgm:spPr>
        <a:xfrm>
          <a:off x="3768124" y="264254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Capacity to contribute as a member of a workplace or entrepreneur as well as a member of an ethical civic society</a:t>
          </a:r>
        </a:p>
      </dgm:t>
    </dgm:pt>
    <dgm:pt modelId="{755D0FB9-7D51-024F-BCE2-DD9C6FB7DAC3}" type="parTrans" cxnId="{2A980879-3244-0541-A7F6-7DE5963976F5}">
      <dgm:prSet/>
      <dgm:spPr>
        <a:xfrm>
          <a:off x="3628609" y="724210"/>
          <a:ext cx="139515" cy="226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6CC489F-88D0-2740-8EF8-45C2092BB33F}" type="sibTrans" cxnId="{2A980879-3244-0541-A7F6-7DE5963976F5}">
      <dgm:prSet/>
      <dgm:spPr/>
      <dgm:t>
        <a:bodyPr/>
        <a:lstStyle/>
        <a:p>
          <a:endParaRPr lang="en-US"/>
        </a:p>
      </dgm:t>
    </dgm:pt>
    <dgm:pt modelId="{17E2BC32-A9AF-4068-A4CD-4988C6A3BD5E}">
      <dgm:prSet/>
      <dgm:spPr>
        <a:xfrm>
          <a:off x="3768124" y="177057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Knowledge of the discipline of study and the workplace context</a:t>
          </a:r>
        </a:p>
      </dgm:t>
    </dgm:pt>
    <dgm:pt modelId="{2E9B8072-E9CD-41B4-9691-7DBB2E6F544A}" type="parTrans" cxnId="{0981B920-2F6C-4A4F-B475-E4AEB16BB0C8}">
      <dgm:prSet/>
      <dgm:spPr>
        <a:xfrm>
          <a:off x="3628609" y="724210"/>
          <a:ext cx="139515" cy="13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AC84E03-7F54-42CE-A485-8A9BCA681676}" type="sibTrans" cxnId="{0981B920-2F6C-4A4F-B475-E4AEB16BB0C8}">
      <dgm:prSet/>
      <dgm:spPr/>
      <dgm:t>
        <a:bodyPr/>
        <a:lstStyle/>
        <a:p>
          <a:endParaRPr lang="en-US"/>
        </a:p>
      </dgm:t>
    </dgm:pt>
    <dgm:pt modelId="{887C7BB0-DE22-4D67-9892-C0D640A86786}">
      <dgm:prSet phldrT="[Text]"/>
      <dgm:spPr>
        <a:xfrm>
          <a:off x="5512064" y="177057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Meaningful reflection designed to facilitate the student’s understanding of skills, knowledge, attributes and capacity to contribute</a:t>
          </a:r>
        </a:p>
      </dgm:t>
    </dgm:pt>
    <dgm:pt modelId="{92BAA90A-EC85-42E4-B21A-03DC84626771}" type="parTrans" cxnId="{E12615DD-EBB2-4135-85DC-CA6938EF0B65}">
      <dgm:prSet/>
      <dgm:spPr>
        <a:xfrm>
          <a:off x="5372549" y="724210"/>
          <a:ext cx="139515" cy="13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6E35231-7929-4919-8101-44FB401C37E3}" type="sibTrans" cxnId="{E12615DD-EBB2-4135-85DC-CA6938EF0B65}">
      <dgm:prSet/>
      <dgm:spPr/>
      <dgm:t>
        <a:bodyPr/>
        <a:lstStyle/>
        <a:p>
          <a:endParaRPr lang="en-US"/>
        </a:p>
      </dgm:t>
    </dgm:pt>
    <dgm:pt modelId="{32445B94-24B8-47AA-A3C2-2FC46151C720}">
      <dgm:prSet phldrT="[Text]"/>
      <dgm:spPr>
        <a:xfrm>
          <a:off x="5512064" y="264254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Reflection designed to facilitate the integration of learning from the workplace and academic program and career transition to workplace</a:t>
          </a:r>
        </a:p>
      </dgm:t>
    </dgm:pt>
    <dgm:pt modelId="{3EC968BA-4404-460A-AAC3-23558AF7AB78}" type="parTrans" cxnId="{973AC975-3023-4B55-9232-270F86EA1E01}">
      <dgm:prSet/>
      <dgm:spPr>
        <a:xfrm>
          <a:off x="5372549" y="724210"/>
          <a:ext cx="139515" cy="226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94F72C7-915E-4280-92FD-99A2D80F1D2D}" type="sibTrans" cxnId="{973AC975-3023-4B55-9232-270F86EA1E01}">
      <dgm:prSet/>
      <dgm:spPr/>
      <dgm:t>
        <a:bodyPr/>
        <a:lstStyle/>
        <a:p>
          <a:endParaRPr lang="en-US"/>
        </a:p>
      </dgm:t>
    </dgm:pt>
    <dgm:pt modelId="{D8CCDFC1-1F5D-C949-B85B-B5611CCC5BC7}">
      <dgm:prSet/>
      <dgm:spPr>
        <a:xfrm>
          <a:off x="3489094" y="26634"/>
          <a:ext cx="1395152" cy="697576"/>
        </a:xfrm>
        <a:prstGeom prst="roundRect">
          <a:avLst>
            <a:gd name="adj" fmla="val 10000"/>
          </a:avLst>
        </a:prstGeom>
        <a:solidFill>
          <a:srgbClr val="3A3A3C"/>
        </a:solidFill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Student outcomes that lead to employability, personal agency and life-long learning</a:t>
          </a:r>
        </a:p>
      </dgm:t>
    </dgm:pt>
    <dgm:pt modelId="{433EFF7B-07AE-DB47-8569-43106D90098E}" type="sibTrans" cxnId="{D4B66DF3-05EC-9C46-BAA3-4AFE94585EDC}">
      <dgm:prSet/>
      <dgm:spPr/>
      <dgm:t>
        <a:bodyPr/>
        <a:lstStyle/>
        <a:p>
          <a:endParaRPr lang="en-US"/>
        </a:p>
      </dgm:t>
    </dgm:pt>
    <dgm:pt modelId="{781A0A98-08FE-934B-BCF7-B57500923EF7}" type="parTrans" cxnId="{D4B66DF3-05EC-9C46-BAA3-4AFE94585EDC}">
      <dgm:prSet/>
      <dgm:spPr/>
      <dgm:t>
        <a:bodyPr/>
        <a:lstStyle/>
        <a:p>
          <a:endParaRPr lang="en-US"/>
        </a:p>
      </dgm:t>
    </dgm:pt>
    <dgm:pt modelId="{2CACB05D-28EB-4367-A8BA-83D87B7D3BF2}">
      <dgm:prSet/>
      <dgm:spPr>
        <a:xfrm>
          <a:off x="280244" y="351451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Embraces disruptive moments and supports personal exploration of one’s beliefs and values within the workplace</a:t>
          </a:r>
        </a:p>
      </dgm:t>
    </dgm:pt>
    <dgm:pt modelId="{0F1C7387-D18C-4AEB-85C9-31C3B6AFE863}" type="parTrans" cxnId="{E12A2A0B-4DF0-49BE-B299-007C28D0A8FA}">
      <dgm:prSet/>
      <dgm:spPr>
        <a:xfrm>
          <a:off x="140729" y="724210"/>
          <a:ext cx="139515" cy="31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092"/>
              </a:lnTo>
              <a:lnTo>
                <a:pt x="139515" y="313909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DF27A56-2B4A-4B9B-AA46-8EB9BD9A61DD}" type="sibTrans" cxnId="{E12A2A0B-4DF0-49BE-B299-007C28D0A8FA}">
      <dgm:prSet/>
      <dgm:spPr/>
      <dgm:t>
        <a:bodyPr/>
        <a:lstStyle/>
        <a:p>
          <a:endParaRPr lang="en-US"/>
        </a:p>
      </dgm:t>
    </dgm:pt>
    <dgm:pt modelId="{FE5F5F7F-CE8B-41DF-9EA8-FD135C725312}">
      <dgm:prSet/>
      <dgm:spPr>
        <a:xfrm>
          <a:off x="3768124" y="3514514"/>
          <a:ext cx="1116121" cy="6975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+mn-lt"/>
              <a:ea typeface="+mn-ea"/>
              <a:cs typeface="+mn-cs"/>
            </a:rPr>
            <a:t>New meaning is constructed by connecting previous and new learning</a:t>
          </a:r>
        </a:p>
      </dgm:t>
    </dgm:pt>
    <dgm:pt modelId="{8AE53EEB-D2B4-4632-AC76-BF05F376CE50}" type="parTrans" cxnId="{2BF9789A-8CBA-4B9F-B7C5-270AD382A48A}">
      <dgm:prSet/>
      <dgm:spPr>
        <a:xfrm>
          <a:off x="3628609" y="724210"/>
          <a:ext cx="139515" cy="31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092"/>
              </a:lnTo>
              <a:lnTo>
                <a:pt x="139515" y="313909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EF7BB0B-B87C-4FEE-80CD-DB3243C88CDF}" type="sibTrans" cxnId="{2BF9789A-8CBA-4B9F-B7C5-270AD382A48A}">
      <dgm:prSet/>
      <dgm:spPr/>
      <dgm:t>
        <a:bodyPr/>
        <a:lstStyle/>
        <a:p>
          <a:endParaRPr lang="en-US"/>
        </a:p>
      </dgm:t>
    </dgm:pt>
    <dgm:pt modelId="{09412F11-DB19-FF4B-B1B0-0D38F6956185}" type="pres">
      <dgm:prSet presAssocID="{D9308A85-7630-BE4D-A0DE-BC46ECF560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369DD-B45E-A440-A0BB-2EC86EB197EB}" type="pres">
      <dgm:prSet presAssocID="{C9535A21-E8C1-4E45-B60E-DDDAF4730B9D}" presName="root" presStyleCnt="0"/>
      <dgm:spPr/>
    </dgm:pt>
    <dgm:pt modelId="{EC65D799-37A0-1745-B412-DE7137A7847B}" type="pres">
      <dgm:prSet presAssocID="{C9535A21-E8C1-4E45-B60E-DDDAF4730B9D}" presName="rootComposite" presStyleCnt="0"/>
      <dgm:spPr/>
    </dgm:pt>
    <dgm:pt modelId="{6D6CC79E-4251-1141-8E26-B4A9BB560BBB}" type="pres">
      <dgm:prSet presAssocID="{C9535A21-E8C1-4E45-B60E-DDDAF4730B9D}" presName="rootText" presStyleLbl="node1" presStyleIdx="0" presStyleCnt="4" custLinFactX="27744" custLinFactNeighborX="100000" custLinFactNeighborY="-129"/>
      <dgm:spPr/>
    </dgm:pt>
    <dgm:pt modelId="{406ECE0F-7B01-664B-8BFA-D298BC98E0F2}" type="pres">
      <dgm:prSet presAssocID="{C9535A21-E8C1-4E45-B60E-DDDAF4730B9D}" presName="rootConnector" presStyleLbl="node1" presStyleIdx="0" presStyleCnt="4"/>
      <dgm:spPr/>
    </dgm:pt>
    <dgm:pt modelId="{D362E42C-5031-EF44-B71E-AEE1348D17F4}" type="pres">
      <dgm:prSet presAssocID="{C9535A21-E8C1-4E45-B60E-DDDAF4730B9D}" presName="childShape" presStyleCnt="0"/>
      <dgm:spPr/>
    </dgm:pt>
    <dgm:pt modelId="{915B8074-E583-C349-B6CF-20554B68BF83}" type="pres">
      <dgm:prSet presAssocID="{CCB50E57-43A4-AC42-906C-7E87F9779668}" presName="Name13" presStyleLbl="parChTrans1D2" presStyleIdx="0" presStyleCnt="14"/>
      <dgm:spPr/>
    </dgm:pt>
    <dgm:pt modelId="{1BB44735-2745-F144-91C6-FFBBC565D603}" type="pres">
      <dgm:prSet presAssocID="{0B7DF63C-0970-9548-810F-F4BBA5A3B1EF}" presName="childText" presStyleLbl="bgAcc1" presStyleIdx="0" presStyleCnt="14" custScaleX="130300" custScaleY="124887" custLinFactX="59687" custLinFactNeighborX="100000" custLinFactNeighborY="-12743">
        <dgm:presLayoutVars>
          <dgm:bulletEnabled val="1"/>
        </dgm:presLayoutVars>
      </dgm:prSet>
      <dgm:spPr/>
    </dgm:pt>
    <dgm:pt modelId="{FAF056D9-BB8E-8F44-84E2-6FB988C4FFC8}" type="pres">
      <dgm:prSet presAssocID="{FCDC3552-DCF9-C845-9112-3A67803B0AB8}" presName="Name13" presStyleLbl="parChTrans1D2" presStyleIdx="1" presStyleCnt="14"/>
      <dgm:spPr/>
    </dgm:pt>
    <dgm:pt modelId="{28E70BC5-8F7E-0944-9AFA-B11EEA5D975F}" type="pres">
      <dgm:prSet presAssocID="{AA6E2BCF-61FD-AB4E-BC3E-6499D7115444}" presName="childText" presStyleLbl="bgAcc1" presStyleIdx="1" presStyleCnt="14" custScaleX="130300" custScaleY="124887" custLinFactX="59687" custLinFactNeighborX="100000" custLinFactNeighborY="-12743">
        <dgm:presLayoutVars>
          <dgm:bulletEnabled val="1"/>
        </dgm:presLayoutVars>
      </dgm:prSet>
      <dgm:spPr/>
    </dgm:pt>
    <dgm:pt modelId="{6E93CD39-60F1-B54F-B2A5-76C3A9730A5F}" type="pres">
      <dgm:prSet presAssocID="{4E10E757-BE16-1E4A-8534-4234D629C4E5}" presName="Name13" presStyleLbl="parChTrans1D2" presStyleIdx="2" presStyleCnt="14"/>
      <dgm:spPr/>
    </dgm:pt>
    <dgm:pt modelId="{FD2DB333-E774-404C-B2DD-CE0ADC668B47}" type="pres">
      <dgm:prSet presAssocID="{E1EDEAF5-3219-794C-97E0-147CB5048CC6}" presName="childText" presStyleLbl="bgAcc1" presStyleIdx="2" presStyleCnt="14" custScaleX="130300" custScaleY="124887" custLinFactX="59687" custLinFactNeighborX="100000" custLinFactNeighborY="-12743">
        <dgm:presLayoutVars>
          <dgm:bulletEnabled val="1"/>
        </dgm:presLayoutVars>
      </dgm:prSet>
      <dgm:spPr/>
    </dgm:pt>
    <dgm:pt modelId="{BB815A66-08F0-4653-BE20-08A8DD37BE08}" type="pres">
      <dgm:prSet presAssocID="{0F1C7387-D18C-4AEB-85C9-31C3B6AFE863}" presName="Name13" presStyleLbl="parChTrans1D2" presStyleIdx="3" presStyleCnt="14"/>
      <dgm:spPr/>
    </dgm:pt>
    <dgm:pt modelId="{F0E87044-9226-4105-BC77-12C5283414EF}" type="pres">
      <dgm:prSet presAssocID="{2CACB05D-28EB-4367-A8BA-83D87B7D3BF2}" presName="childText" presStyleLbl="bgAcc1" presStyleIdx="3" presStyleCnt="14" custScaleX="130300" custScaleY="124887" custLinFactX="59687" custLinFactNeighborX="100000" custLinFactNeighborY="-12743">
        <dgm:presLayoutVars>
          <dgm:bulletEnabled val="1"/>
        </dgm:presLayoutVars>
      </dgm:prSet>
      <dgm:spPr/>
    </dgm:pt>
    <dgm:pt modelId="{78592532-B976-ED43-8DB3-552F1CB60C05}" type="pres">
      <dgm:prSet presAssocID="{1A72E468-8E24-1544-B908-9B7D299E7414}" presName="root" presStyleCnt="0"/>
      <dgm:spPr/>
    </dgm:pt>
    <dgm:pt modelId="{43D40569-686B-354D-A4F0-2A68B05C7982}" type="pres">
      <dgm:prSet presAssocID="{1A72E468-8E24-1544-B908-9B7D299E7414}" presName="rootComposite" presStyleCnt="0"/>
      <dgm:spPr/>
    </dgm:pt>
    <dgm:pt modelId="{6EF8A75E-8150-C843-A3AF-60729F054F85}" type="pres">
      <dgm:prSet presAssocID="{1A72E468-8E24-1544-B908-9B7D299E7414}" presName="rootText" presStyleLbl="node1" presStyleIdx="1" presStyleCnt="4" custAng="0" custLinFactX="-31253" custLinFactNeighborX="-100000" custLinFactNeighborY="6720"/>
      <dgm:spPr/>
    </dgm:pt>
    <dgm:pt modelId="{D6D8AD77-2BCA-884E-9926-61CB9C4FBF28}" type="pres">
      <dgm:prSet presAssocID="{1A72E468-8E24-1544-B908-9B7D299E7414}" presName="rootConnector" presStyleLbl="node1" presStyleIdx="1" presStyleCnt="4"/>
      <dgm:spPr/>
    </dgm:pt>
    <dgm:pt modelId="{80255D66-3AB2-DE4B-950F-751BAA535247}" type="pres">
      <dgm:prSet presAssocID="{1A72E468-8E24-1544-B908-9B7D299E7414}" presName="childShape" presStyleCnt="0"/>
      <dgm:spPr/>
    </dgm:pt>
    <dgm:pt modelId="{E232B803-B507-5648-A2C1-90D0CC372378}" type="pres">
      <dgm:prSet presAssocID="{34E47FE4-D2EC-9940-BA29-763374D1CA0D}" presName="Name13" presStyleLbl="parChTrans1D2" presStyleIdx="4" presStyleCnt="14"/>
      <dgm:spPr/>
    </dgm:pt>
    <dgm:pt modelId="{928E85F5-701C-584A-A542-BFFC06072BBA}" type="pres">
      <dgm:prSet presAssocID="{E4F2BD12-74A7-7B47-98CE-9B61C5254F2C}" presName="childText" presStyleLbl="bgAcc1" presStyleIdx="4" presStyleCnt="14" custAng="0" custScaleX="130300" custScaleY="124887" custLinFactX="-64050" custLinFactNeighborX="-100000" custLinFactNeighborY="353">
        <dgm:presLayoutVars>
          <dgm:bulletEnabled val="1"/>
        </dgm:presLayoutVars>
      </dgm:prSet>
      <dgm:spPr/>
    </dgm:pt>
    <dgm:pt modelId="{6626814F-8F37-3145-A5CB-37781D246B2C}" type="pres">
      <dgm:prSet presAssocID="{DD583EB2-D8FA-004A-9E61-131BA168452B}" presName="Name13" presStyleLbl="parChTrans1D2" presStyleIdx="5" presStyleCnt="14"/>
      <dgm:spPr/>
    </dgm:pt>
    <dgm:pt modelId="{EE6A24B1-D5B3-9044-A3A7-BBC20EACC6F2}" type="pres">
      <dgm:prSet presAssocID="{FC692548-FDBE-A541-B57A-589363370495}" presName="childText" presStyleLbl="bgAcc1" presStyleIdx="5" presStyleCnt="14" custAng="0" custScaleX="130300" custScaleY="124887" custLinFactX="-66215" custLinFactNeighborX="-100000" custLinFactNeighborY="-2418">
        <dgm:presLayoutVars>
          <dgm:bulletEnabled val="1"/>
        </dgm:presLayoutVars>
      </dgm:prSet>
      <dgm:spPr/>
    </dgm:pt>
    <dgm:pt modelId="{00905A94-21C9-3D43-803E-A6BA03F7213D}" type="pres">
      <dgm:prSet presAssocID="{A61A5F90-8E76-744E-89AC-F3EFC27487F6}" presName="Name13" presStyleLbl="parChTrans1D2" presStyleIdx="6" presStyleCnt="14"/>
      <dgm:spPr/>
    </dgm:pt>
    <dgm:pt modelId="{4F004AF3-7FB6-5F40-A202-7FE39DE2D079}" type="pres">
      <dgm:prSet presAssocID="{72DA42D1-802C-6D4E-A997-1A7FAC4D0DA7}" presName="childText" presStyleLbl="bgAcc1" presStyleIdx="6" presStyleCnt="14" custAng="0" custScaleX="130300" custScaleY="124887" custLinFactX="-64050" custLinFactNeighborX="-100000" custLinFactNeighborY="353">
        <dgm:presLayoutVars>
          <dgm:bulletEnabled val="1"/>
        </dgm:presLayoutVars>
      </dgm:prSet>
      <dgm:spPr/>
    </dgm:pt>
    <dgm:pt modelId="{8CE5420E-E35A-1A45-A87D-059E6AA3FA00}" type="pres">
      <dgm:prSet presAssocID="{D8CCDFC1-1F5D-C949-B85B-B5611CCC5BC7}" presName="root" presStyleCnt="0"/>
      <dgm:spPr/>
    </dgm:pt>
    <dgm:pt modelId="{9755230D-B11A-5940-9629-A21866ABCB0E}" type="pres">
      <dgm:prSet presAssocID="{D8CCDFC1-1F5D-C949-B85B-B5611CCC5BC7}" presName="rootComposite" presStyleCnt="0"/>
      <dgm:spPr/>
    </dgm:pt>
    <dgm:pt modelId="{F1B95FFF-5D7E-5B43-820D-62F73D6899EF}" type="pres">
      <dgm:prSet presAssocID="{D8CCDFC1-1F5D-C949-B85B-B5611CCC5BC7}" presName="rootText" presStyleLbl="node1" presStyleIdx="2" presStyleCnt="4"/>
      <dgm:spPr/>
    </dgm:pt>
    <dgm:pt modelId="{7B071481-C35D-CC4B-89F1-0D894E6881F1}" type="pres">
      <dgm:prSet presAssocID="{D8CCDFC1-1F5D-C949-B85B-B5611CCC5BC7}" presName="rootConnector" presStyleLbl="node1" presStyleIdx="2" presStyleCnt="4"/>
      <dgm:spPr/>
    </dgm:pt>
    <dgm:pt modelId="{BF9AE147-BB5F-724B-8C5B-1629D5FDA611}" type="pres">
      <dgm:prSet presAssocID="{D8CCDFC1-1F5D-C949-B85B-B5611CCC5BC7}" presName="childShape" presStyleCnt="0"/>
      <dgm:spPr/>
    </dgm:pt>
    <dgm:pt modelId="{ABB27254-B3DB-4246-B24C-A908148C91C5}" type="pres">
      <dgm:prSet presAssocID="{DC22CC5E-4CA2-0F43-90CC-541BDDD47711}" presName="Name13" presStyleLbl="parChTrans1D2" presStyleIdx="7" presStyleCnt="14"/>
      <dgm:spPr/>
    </dgm:pt>
    <dgm:pt modelId="{1C7829DB-1DC8-3B46-A77E-56C6683674C4}" type="pres">
      <dgm:prSet presAssocID="{1459F7F1-E3C1-9F44-917A-DA250DE25745}" presName="childText" presStyleLbl="bgAcc1" presStyleIdx="7" presStyleCnt="14" custScaleX="130300" custScaleY="124887">
        <dgm:presLayoutVars>
          <dgm:bulletEnabled val="1"/>
        </dgm:presLayoutVars>
      </dgm:prSet>
      <dgm:spPr/>
    </dgm:pt>
    <dgm:pt modelId="{6C418033-D285-457A-964F-457086E4200D}" type="pres">
      <dgm:prSet presAssocID="{2E9B8072-E9CD-41B4-9691-7DBB2E6F544A}" presName="Name13" presStyleLbl="parChTrans1D2" presStyleIdx="8" presStyleCnt="14"/>
      <dgm:spPr/>
    </dgm:pt>
    <dgm:pt modelId="{50442B65-F8F4-47EF-AAE9-790068D2EBEE}" type="pres">
      <dgm:prSet presAssocID="{17E2BC32-A9AF-4068-A4CD-4988C6A3BD5E}" presName="childText" presStyleLbl="bgAcc1" presStyleIdx="8" presStyleCnt="14" custScaleX="130300" custScaleY="124887">
        <dgm:presLayoutVars>
          <dgm:bulletEnabled val="1"/>
        </dgm:presLayoutVars>
      </dgm:prSet>
      <dgm:spPr/>
    </dgm:pt>
    <dgm:pt modelId="{AD145180-695D-DC49-B7CA-0C4D16ECCDCA}" type="pres">
      <dgm:prSet presAssocID="{755D0FB9-7D51-024F-BCE2-DD9C6FB7DAC3}" presName="Name13" presStyleLbl="parChTrans1D2" presStyleIdx="9" presStyleCnt="14"/>
      <dgm:spPr/>
    </dgm:pt>
    <dgm:pt modelId="{2D28F700-085A-394D-85F3-0FB351A5AE41}" type="pres">
      <dgm:prSet presAssocID="{436FC1CF-E5E5-234A-A3EB-C5E5D7616FD6}" presName="childText" presStyleLbl="bgAcc1" presStyleIdx="9" presStyleCnt="14" custScaleX="130300" custScaleY="124887">
        <dgm:presLayoutVars>
          <dgm:bulletEnabled val="1"/>
        </dgm:presLayoutVars>
      </dgm:prSet>
      <dgm:spPr/>
    </dgm:pt>
    <dgm:pt modelId="{B3DC64BD-8BE2-44C0-822F-8BABA4C9CFC7}" type="pres">
      <dgm:prSet presAssocID="{8AE53EEB-D2B4-4632-AC76-BF05F376CE50}" presName="Name13" presStyleLbl="parChTrans1D2" presStyleIdx="10" presStyleCnt="14"/>
      <dgm:spPr/>
    </dgm:pt>
    <dgm:pt modelId="{CD47FB04-7B0D-4877-9489-3110C3BE89F4}" type="pres">
      <dgm:prSet presAssocID="{FE5F5F7F-CE8B-41DF-9EA8-FD135C725312}" presName="childText" presStyleLbl="bgAcc1" presStyleIdx="10" presStyleCnt="14" custScaleX="130300" custScaleY="124887">
        <dgm:presLayoutVars>
          <dgm:bulletEnabled val="1"/>
        </dgm:presLayoutVars>
      </dgm:prSet>
      <dgm:spPr/>
    </dgm:pt>
    <dgm:pt modelId="{4071DB21-8CD9-6044-9357-198596985FA3}" type="pres">
      <dgm:prSet presAssocID="{8E4F4599-9269-F04C-BF64-56579B0E5280}" presName="root" presStyleCnt="0"/>
      <dgm:spPr/>
    </dgm:pt>
    <dgm:pt modelId="{E0375DB4-67A4-0B4E-80E8-25E4539D626C}" type="pres">
      <dgm:prSet presAssocID="{8E4F4599-9269-F04C-BF64-56579B0E5280}" presName="rootComposite" presStyleCnt="0"/>
      <dgm:spPr/>
    </dgm:pt>
    <dgm:pt modelId="{1E2304BC-0D48-1D41-8E8C-AC92FE011E59}" type="pres">
      <dgm:prSet presAssocID="{8E4F4599-9269-F04C-BF64-56579B0E5280}" presName="rootText" presStyleLbl="node1" presStyleIdx="3" presStyleCnt="4"/>
      <dgm:spPr/>
    </dgm:pt>
    <dgm:pt modelId="{5A84599F-8A52-2648-938E-4B26BC74600C}" type="pres">
      <dgm:prSet presAssocID="{8E4F4599-9269-F04C-BF64-56579B0E5280}" presName="rootConnector" presStyleLbl="node1" presStyleIdx="3" presStyleCnt="4"/>
      <dgm:spPr/>
    </dgm:pt>
    <dgm:pt modelId="{CBFCEE47-C1A5-0644-8F82-0C1D5E493359}" type="pres">
      <dgm:prSet presAssocID="{8E4F4599-9269-F04C-BF64-56579B0E5280}" presName="childShape" presStyleCnt="0"/>
      <dgm:spPr/>
    </dgm:pt>
    <dgm:pt modelId="{78CE5410-0187-0341-8FED-31E37FC9E42A}" type="pres">
      <dgm:prSet presAssocID="{74D52888-8CF9-2943-BC22-B2FCF327B6C1}" presName="Name13" presStyleLbl="parChTrans1D2" presStyleIdx="11" presStyleCnt="14"/>
      <dgm:spPr/>
    </dgm:pt>
    <dgm:pt modelId="{1C8A10A1-CEC8-F645-A7E6-DDB224162E65}" type="pres">
      <dgm:prSet presAssocID="{1C98B228-3942-9644-9EFE-8557F7D200AB}" presName="childText" presStyleLbl="bgAcc1" presStyleIdx="11" presStyleCnt="14" custScaleX="130300" custScaleY="124887">
        <dgm:presLayoutVars>
          <dgm:bulletEnabled val="1"/>
        </dgm:presLayoutVars>
      </dgm:prSet>
      <dgm:spPr/>
    </dgm:pt>
    <dgm:pt modelId="{C5838CD2-7308-44FD-8216-E092B3774CA9}" type="pres">
      <dgm:prSet presAssocID="{92BAA90A-EC85-42E4-B21A-03DC84626771}" presName="Name13" presStyleLbl="parChTrans1D2" presStyleIdx="12" presStyleCnt="14"/>
      <dgm:spPr/>
    </dgm:pt>
    <dgm:pt modelId="{BD6A9FCD-EF6F-4282-B686-894F456D0408}" type="pres">
      <dgm:prSet presAssocID="{887C7BB0-DE22-4D67-9892-C0D640A86786}" presName="childText" presStyleLbl="bgAcc1" presStyleIdx="12" presStyleCnt="14" custScaleX="130300" custScaleY="124887">
        <dgm:presLayoutVars>
          <dgm:bulletEnabled val="1"/>
        </dgm:presLayoutVars>
      </dgm:prSet>
      <dgm:spPr/>
    </dgm:pt>
    <dgm:pt modelId="{0C30B9D2-EA08-408E-8676-D905F463BC96}" type="pres">
      <dgm:prSet presAssocID="{3EC968BA-4404-460A-AAC3-23558AF7AB78}" presName="Name13" presStyleLbl="parChTrans1D2" presStyleIdx="13" presStyleCnt="14"/>
      <dgm:spPr/>
    </dgm:pt>
    <dgm:pt modelId="{8EBBEC3F-CC47-4FB9-932B-053DB2641A48}" type="pres">
      <dgm:prSet presAssocID="{32445B94-24B8-47AA-A3C2-2FC46151C720}" presName="childText" presStyleLbl="bgAcc1" presStyleIdx="13" presStyleCnt="14" custScaleX="130300" custScaleY="124887">
        <dgm:presLayoutVars>
          <dgm:bulletEnabled val="1"/>
        </dgm:presLayoutVars>
      </dgm:prSet>
      <dgm:spPr/>
    </dgm:pt>
  </dgm:ptLst>
  <dgm:cxnLst>
    <dgm:cxn modelId="{E12A2A0B-4DF0-49BE-B299-007C28D0A8FA}" srcId="{C9535A21-E8C1-4E45-B60E-DDDAF4730B9D}" destId="{2CACB05D-28EB-4367-A8BA-83D87B7D3BF2}" srcOrd="3" destOrd="0" parTransId="{0F1C7387-D18C-4AEB-85C9-31C3B6AFE863}" sibTransId="{BDF27A56-2B4A-4B9B-AA46-8EB9BD9A61DD}"/>
    <dgm:cxn modelId="{2D8B330B-91A8-4805-817A-BAC926B2E347}" type="presOf" srcId="{FE5F5F7F-CE8B-41DF-9EA8-FD135C725312}" destId="{CD47FB04-7B0D-4877-9489-3110C3BE89F4}" srcOrd="0" destOrd="0" presId="urn:microsoft.com/office/officeart/2005/8/layout/hierarchy3"/>
    <dgm:cxn modelId="{FD50F60B-D72C-43FE-9E1E-2FAD98EE4885}" type="presOf" srcId="{436FC1CF-E5E5-234A-A3EB-C5E5D7616FD6}" destId="{2D28F700-085A-394D-85F3-0FB351A5AE41}" srcOrd="0" destOrd="0" presId="urn:microsoft.com/office/officeart/2005/8/layout/hierarchy3"/>
    <dgm:cxn modelId="{68394C11-A60A-47E9-9DA2-D260363A7D72}" type="presOf" srcId="{32445B94-24B8-47AA-A3C2-2FC46151C720}" destId="{8EBBEC3F-CC47-4FB9-932B-053DB2641A48}" srcOrd="0" destOrd="0" presId="urn:microsoft.com/office/officeart/2005/8/layout/hierarchy3"/>
    <dgm:cxn modelId="{F59D6A1D-2884-9045-9DE3-4C421E6793C6}" srcId="{1A72E468-8E24-1544-B908-9B7D299E7414}" destId="{E4F2BD12-74A7-7B47-98CE-9B61C5254F2C}" srcOrd="0" destOrd="0" parTransId="{34E47FE4-D2EC-9940-BA29-763374D1CA0D}" sibTransId="{922DC544-301C-3445-8088-BEF627C7759E}"/>
    <dgm:cxn modelId="{0981B920-2F6C-4A4F-B475-E4AEB16BB0C8}" srcId="{D8CCDFC1-1F5D-C949-B85B-B5611CCC5BC7}" destId="{17E2BC32-A9AF-4068-A4CD-4988C6A3BD5E}" srcOrd="1" destOrd="0" parTransId="{2E9B8072-E9CD-41B4-9691-7DBB2E6F544A}" sibTransId="{2AC84E03-7F54-42CE-A485-8A9BCA681676}"/>
    <dgm:cxn modelId="{2DD4F025-CADE-4089-B71D-D0F8DE0CCE29}" type="presOf" srcId="{8E4F4599-9269-F04C-BF64-56579B0E5280}" destId="{5A84599F-8A52-2648-938E-4B26BC74600C}" srcOrd="1" destOrd="0" presId="urn:microsoft.com/office/officeart/2005/8/layout/hierarchy3"/>
    <dgm:cxn modelId="{52AAE12A-E64D-426E-832D-D2210DF6D4BB}" type="presOf" srcId="{17E2BC32-A9AF-4068-A4CD-4988C6A3BD5E}" destId="{50442B65-F8F4-47EF-AAE9-790068D2EBEE}" srcOrd="0" destOrd="0" presId="urn:microsoft.com/office/officeart/2005/8/layout/hierarchy3"/>
    <dgm:cxn modelId="{C883C430-7437-B74F-B600-3F112BA416F2}" srcId="{C9535A21-E8C1-4E45-B60E-DDDAF4730B9D}" destId="{E1EDEAF5-3219-794C-97E0-147CB5048CC6}" srcOrd="2" destOrd="0" parTransId="{4E10E757-BE16-1E4A-8534-4234D629C4E5}" sibTransId="{84BE49B7-A6A2-CE4C-B2B6-D1F8D0ECFD81}"/>
    <dgm:cxn modelId="{1866064B-DADA-42FD-9210-2529E8272E56}" type="presOf" srcId="{887C7BB0-DE22-4D67-9892-C0D640A86786}" destId="{BD6A9FCD-EF6F-4282-B686-894F456D0408}" srcOrd="0" destOrd="0" presId="urn:microsoft.com/office/officeart/2005/8/layout/hierarchy3"/>
    <dgm:cxn modelId="{7F31554D-0045-47A7-9C5A-FDE56067A472}" type="presOf" srcId="{C9535A21-E8C1-4E45-B60E-DDDAF4730B9D}" destId="{6D6CC79E-4251-1141-8E26-B4A9BB560BBB}" srcOrd="0" destOrd="0" presId="urn:microsoft.com/office/officeart/2005/8/layout/hierarchy3"/>
    <dgm:cxn modelId="{99961651-4351-4958-80EA-033DF604E139}" type="presOf" srcId="{0F1C7387-D18C-4AEB-85C9-31C3B6AFE863}" destId="{BB815A66-08F0-4653-BE20-08A8DD37BE08}" srcOrd="0" destOrd="0" presId="urn:microsoft.com/office/officeart/2005/8/layout/hierarchy3"/>
    <dgm:cxn modelId="{4D8A2853-4A33-4580-8757-DB30DB42B3C7}" type="presOf" srcId="{0B7DF63C-0970-9548-810F-F4BBA5A3B1EF}" destId="{1BB44735-2745-F144-91C6-FFBBC565D603}" srcOrd="0" destOrd="0" presId="urn:microsoft.com/office/officeart/2005/8/layout/hierarchy3"/>
    <dgm:cxn modelId="{6B266856-ECC5-459B-BD5D-A0C07D84BDB8}" type="presOf" srcId="{CCB50E57-43A4-AC42-906C-7E87F9779668}" destId="{915B8074-E583-C349-B6CF-20554B68BF83}" srcOrd="0" destOrd="0" presId="urn:microsoft.com/office/officeart/2005/8/layout/hierarchy3"/>
    <dgm:cxn modelId="{A136975B-B048-41E0-943C-CD0EA7337822}" type="presOf" srcId="{8E4F4599-9269-F04C-BF64-56579B0E5280}" destId="{1E2304BC-0D48-1D41-8E8C-AC92FE011E59}" srcOrd="0" destOrd="0" presId="urn:microsoft.com/office/officeart/2005/8/layout/hierarchy3"/>
    <dgm:cxn modelId="{446CE868-A661-1344-A5ED-261DA6F543DE}" srcId="{1A72E468-8E24-1544-B908-9B7D299E7414}" destId="{72DA42D1-802C-6D4E-A997-1A7FAC4D0DA7}" srcOrd="2" destOrd="0" parTransId="{A61A5F90-8E76-744E-89AC-F3EFC27487F6}" sibTransId="{A5A040B8-C899-8A42-8CDD-A681E466EE17}"/>
    <dgm:cxn modelId="{CF36FD68-14F9-4BB9-A9A3-8A47A9086143}" type="presOf" srcId="{74D52888-8CF9-2943-BC22-B2FCF327B6C1}" destId="{78CE5410-0187-0341-8FED-31E37FC9E42A}" srcOrd="0" destOrd="0" presId="urn:microsoft.com/office/officeart/2005/8/layout/hierarchy3"/>
    <dgm:cxn modelId="{ED78AD6D-5E82-4ED0-94EF-678840FFBA5C}" type="presOf" srcId="{4E10E757-BE16-1E4A-8534-4234D629C4E5}" destId="{6E93CD39-60F1-B54F-B2A5-76C3A9730A5F}" srcOrd="0" destOrd="0" presId="urn:microsoft.com/office/officeart/2005/8/layout/hierarchy3"/>
    <dgm:cxn modelId="{53D3D974-9E01-294D-89C5-AEA407652B06}" srcId="{D9308A85-7630-BE4D-A0DE-BC46ECF5609F}" destId="{8E4F4599-9269-F04C-BF64-56579B0E5280}" srcOrd="3" destOrd="0" parTransId="{ED422B46-3DC6-5E49-A8B1-A79251894388}" sibTransId="{DE9A28E2-D52A-C149-9800-3E42B65ECFC0}"/>
    <dgm:cxn modelId="{973AC975-3023-4B55-9232-270F86EA1E01}" srcId="{8E4F4599-9269-F04C-BF64-56579B0E5280}" destId="{32445B94-24B8-47AA-A3C2-2FC46151C720}" srcOrd="2" destOrd="0" parTransId="{3EC968BA-4404-460A-AAC3-23558AF7AB78}" sibTransId="{A94F72C7-915E-4280-92FD-99A2D80F1D2D}"/>
    <dgm:cxn modelId="{2A980879-3244-0541-A7F6-7DE5963976F5}" srcId="{D8CCDFC1-1F5D-C949-B85B-B5611CCC5BC7}" destId="{436FC1CF-E5E5-234A-A3EB-C5E5D7616FD6}" srcOrd="2" destOrd="0" parTransId="{755D0FB9-7D51-024F-BCE2-DD9C6FB7DAC3}" sibTransId="{F6CC489F-88D0-2740-8EF8-45C2092BB33F}"/>
    <dgm:cxn modelId="{C8A9A47F-EE9A-459F-B398-7BA481FB9598}" type="presOf" srcId="{34E47FE4-D2EC-9940-BA29-763374D1CA0D}" destId="{E232B803-B507-5648-A2C1-90D0CC372378}" srcOrd="0" destOrd="0" presId="urn:microsoft.com/office/officeart/2005/8/layout/hierarchy3"/>
    <dgm:cxn modelId="{D7BA4784-CE66-4F8B-87C9-409D330B25E4}" type="presOf" srcId="{AA6E2BCF-61FD-AB4E-BC3E-6499D7115444}" destId="{28E70BC5-8F7E-0944-9AFA-B11EEA5D975F}" srcOrd="0" destOrd="0" presId="urn:microsoft.com/office/officeart/2005/8/layout/hierarchy3"/>
    <dgm:cxn modelId="{41BFF08A-0DDB-45E0-8DE8-5402BB19A99F}" type="presOf" srcId="{E4F2BD12-74A7-7B47-98CE-9B61C5254F2C}" destId="{928E85F5-701C-584A-A542-BFFC06072BBA}" srcOrd="0" destOrd="0" presId="urn:microsoft.com/office/officeart/2005/8/layout/hierarchy3"/>
    <dgm:cxn modelId="{97A3288B-775A-409B-AAB8-D3EA599715A4}" type="presOf" srcId="{D8CCDFC1-1F5D-C949-B85B-B5611CCC5BC7}" destId="{7B071481-C35D-CC4B-89F1-0D894E6881F1}" srcOrd="1" destOrd="0" presId="urn:microsoft.com/office/officeart/2005/8/layout/hierarchy3"/>
    <dgm:cxn modelId="{3D17C88C-3C2E-417D-84EB-F4E8CE7907AC}" type="presOf" srcId="{FCDC3552-DCF9-C845-9112-3A67803B0AB8}" destId="{FAF056D9-BB8E-8F44-84E2-6FB988C4FFC8}" srcOrd="0" destOrd="0" presId="urn:microsoft.com/office/officeart/2005/8/layout/hierarchy3"/>
    <dgm:cxn modelId="{3FEE7B8E-B833-40D5-B46A-A910320E0210}" type="presOf" srcId="{A61A5F90-8E76-744E-89AC-F3EFC27487F6}" destId="{00905A94-21C9-3D43-803E-A6BA03F7213D}" srcOrd="0" destOrd="0" presId="urn:microsoft.com/office/officeart/2005/8/layout/hierarchy3"/>
    <dgm:cxn modelId="{7FF17997-DF37-439E-9BEA-961E59A8E613}" type="presOf" srcId="{C9535A21-E8C1-4E45-B60E-DDDAF4730B9D}" destId="{406ECE0F-7B01-664B-8BFA-D298BC98E0F2}" srcOrd="1" destOrd="0" presId="urn:microsoft.com/office/officeart/2005/8/layout/hierarchy3"/>
    <dgm:cxn modelId="{10D78698-54D2-4AF0-B5F0-FEA70A772E7C}" type="presOf" srcId="{1459F7F1-E3C1-9F44-917A-DA250DE25745}" destId="{1C7829DB-1DC8-3B46-A77E-56C6683674C4}" srcOrd="0" destOrd="0" presId="urn:microsoft.com/office/officeart/2005/8/layout/hierarchy3"/>
    <dgm:cxn modelId="{B4B49299-5546-4BB0-ACAA-EFAD0DA07535}" type="presOf" srcId="{1A72E468-8E24-1544-B908-9B7D299E7414}" destId="{D6D8AD77-2BCA-884E-9926-61CB9C4FBF28}" srcOrd="1" destOrd="0" presId="urn:microsoft.com/office/officeart/2005/8/layout/hierarchy3"/>
    <dgm:cxn modelId="{2BF9789A-8CBA-4B9F-B7C5-270AD382A48A}" srcId="{D8CCDFC1-1F5D-C949-B85B-B5611CCC5BC7}" destId="{FE5F5F7F-CE8B-41DF-9EA8-FD135C725312}" srcOrd="3" destOrd="0" parTransId="{8AE53EEB-D2B4-4632-AC76-BF05F376CE50}" sibTransId="{3EF7BB0B-B87C-4FEE-80CD-DB3243C88CDF}"/>
    <dgm:cxn modelId="{9DBB41AD-3D20-49C3-A9F9-DF6464580831}" type="presOf" srcId="{8AE53EEB-D2B4-4632-AC76-BF05F376CE50}" destId="{B3DC64BD-8BE2-44C0-822F-8BABA4C9CFC7}" srcOrd="0" destOrd="0" presId="urn:microsoft.com/office/officeart/2005/8/layout/hierarchy3"/>
    <dgm:cxn modelId="{EC9891AF-685E-4148-8084-FFBFE7154B33}" srcId="{D9308A85-7630-BE4D-A0DE-BC46ECF5609F}" destId="{1A72E468-8E24-1544-B908-9B7D299E7414}" srcOrd="1" destOrd="0" parTransId="{09B2806A-1D6C-9246-8FE1-9BCA5958EED6}" sibTransId="{5853F6EF-44B9-094E-8B46-CE9E46277D1C}"/>
    <dgm:cxn modelId="{07F9C9B7-A08E-416C-BD15-DE18BC89DE11}" type="presOf" srcId="{FC692548-FDBE-A541-B57A-589363370495}" destId="{EE6A24B1-D5B3-9044-A3A7-BBC20EACC6F2}" srcOrd="0" destOrd="0" presId="urn:microsoft.com/office/officeart/2005/8/layout/hierarchy3"/>
    <dgm:cxn modelId="{9D72D9BC-A1B7-C84F-9A09-F1B3EEF05ED5}" srcId="{8E4F4599-9269-F04C-BF64-56579B0E5280}" destId="{1C98B228-3942-9644-9EFE-8557F7D200AB}" srcOrd="0" destOrd="0" parTransId="{74D52888-8CF9-2943-BC22-B2FCF327B6C1}" sibTransId="{C3F8603D-DB62-1A4B-B208-6DB3BB6CC0F7}"/>
    <dgm:cxn modelId="{8574DCC6-9A7B-468F-8047-001579CE35BB}" type="presOf" srcId="{DD583EB2-D8FA-004A-9E61-131BA168452B}" destId="{6626814F-8F37-3145-A5CB-37781D246B2C}" srcOrd="0" destOrd="0" presId="urn:microsoft.com/office/officeart/2005/8/layout/hierarchy3"/>
    <dgm:cxn modelId="{834B8ECA-1D90-414E-80C4-F99E947EABAF}" srcId="{C9535A21-E8C1-4E45-B60E-DDDAF4730B9D}" destId="{AA6E2BCF-61FD-AB4E-BC3E-6499D7115444}" srcOrd="1" destOrd="0" parTransId="{FCDC3552-DCF9-C845-9112-3A67803B0AB8}" sibTransId="{74E4B60D-CF6A-5748-BCFB-D353DB82A869}"/>
    <dgm:cxn modelId="{62D691CC-B70B-44E1-AC4B-EF2887284BF5}" type="presOf" srcId="{92BAA90A-EC85-42E4-B21A-03DC84626771}" destId="{C5838CD2-7308-44FD-8216-E092B3774CA9}" srcOrd="0" destOrd="0" presId="urn:microsoft.com/office/officeart/2005/8/layout/hierarchy3"/>
    <dgm:cxn modelId="{445002D0-E638-4413-B2F0-7A2A22DC6287}" type="presOf" srcId="{72DA42D1-802C-6D4E-A997-1A7FAC4D0DA7}" destId="{4F004AF3-7FB6-5F40-A202-7FE39DE2D079}" srcOrd="0" destOrd="0" presId="urn:microsoft.com/office/officeart/2005/8/layout/hierarchy3"/>
    <dgm:cxn modelId="{2D3C94D0-9E26-4D14-A9E2-7169C7C0BC79}" type="presOf" srcId="{E1EDEAF5-3219-794C-97E0-147CB5048CC6}" destId="{FD2DB333-E774-404C-B2DD-CE0ADC668B47}" srcOrd="0" destOrd="0" presId="urn:microsoft.com/office/officeart/2005/8/layout/hierarchy3"/>
    <dgm:cxn modelId="{754A0CD5-0F31-2E4D-BF5C-3095D225B534}" srcId="{1A72E468-8E24-1544-B908-9B7D299E7414}" destId="{FC692548-FDBE-A541-B57A-589363370495}" srcOrd="1" destOrd="0" parTransId="{DD583EB2-D8FA-004A-9E61-131BA168452B}" sibTransId="{3D70BE1A-F262-3143-ACAF-946EA8716EE0}"/>
    <dgm:cxn modelId="{FC77CCD7-632D-4ACF-82E6-789ADE6049B5}" type="presOf" srcId="{755D0FB9-7D51-024F-BCE2-DD9C6FB7DAC3}" destId="{AD145180-695D-DC49-B7CA-0C4D16ECCDCA}" srcOrd="0" destOrd="0" presId="urn:microsoft.com/office/officeart/2005/8/layout/hierarchy3"/>
    <dgm:cxn modelId="{4F7B1FD8-2A8A-4BA2-8940-A94E6BADEB6F}" type="presOf" srcId="{DC22CC5E-4CA2-0F43-90CC-541BDDD47711}" destId="{ABB27254-B3DB-4246-B24C-A908148C91C5}" srcOrd="0" destOrd="0" presId="urn:microsoft.com/office/officeart/2005/8/layout/hierarchy3"/>
    <dgm:cxn modelId="{F4C381D9-E8B0-D141-A6E7-DAB6952FC834}" srcId="{D9308A85-7630-BE4D-A0DE-BC46ECF5609F}" destId="{C9535A21-E8C1-4E45-B60E-DDDAF4730B9D}" srcOrd="0" destOrd="0" parTransId="{2917FCA9-F24B-7646-8A09-0C43F20F5E66}" sibTransId="{E94D124A-C3F5-664D-8B9C-27534A9C9F0E}"/>
    <dgm:cxn modelId="{A2E48FDB-88E5-4248-AA55-78CBA3F1F806}" type="presOf" srcId="{D9308A85-7630-BE4D-A0DE-BC46ECF5609F}" destId="{09412F11-DB19-FF4B-B1B0-0D38F6956185}" srcOrd="0" destOrd="0" presId="urn:microsoft.com/office/officeart/2005/8/layout/hierarchy3"/>
    <dgm:cxn modelId="{E12615DD-EBB2-4135-85DC-CA6938EF0B65}" srcId="{8E4F4599-9269-F04C-BF64-56579B0E5280}" destId="{887C7BB0-DE22-4D67-9892-C0D640A86786}" srcOrd="1" destOrd="0" parTransId="{92BAA90A-EC85-42E4-B21A-03DC84626771}" sibTransId="{76E35231-7929-4919-8101-44FB401C37E3}"/>
    <dgm:cxn modelId="{A2E97BDF-3F67-4080-88AF-52ED08FF840C}" type="presOf" srcId="{1C98B228-3942-9644-9EFE-8557F7D200AB}" destId="{1C8A10A1-CEC8-F645-A7E6-DDB224162E65}" srcOrd="0" destOrd="0" presId="urn:microsoft.com/office/officeart/2005/8/layout/hierarchy3"/>
    <dgm:cxn modelId="{7763B9DF-0AC1-544F-A304-65210E2440A8}" srcId="{D8CCDFC1-1F5D-C949-B85B-B5611CCC5BC7}" destId="{1459F7F1-E3C1-9F44-917A-DA250DE25745}" srcOrd="0" destOrd="0" parTransId="{DC22CC5E-4CA2-0F43-90CC-541BDDD47711}" sibTransId="{AF9C5EE7-C4A0-444F-AADE-1AEC0568E597}"/>
    <dgm:cxn modelId="{B96F8DE3-4466-744B-8960-C5328CAC2F9F}" srcId="{C9535A21-E8C1-4E45-B60E-DDDAF4730B9D}" destId="{0B7DF63C-0970-9548-810F-F4BBA5A3B1EF}" srcOrd="0" destOrd="0" parTransId="{CCB50E57-43A4-AC42-906C-7E87F9779668}" sibTransId="{6908ABFA-E51F-8449-9090-C150B859BC49}"/>
    <dgm:cxn modelId="{7EEAEFE7-3EDC-4B46-9C74-9D45B6CBD7D0}" type="presOf" srcId="{3EC968BA-4404-460A-AAC3-23558AF7AB78}" destId="{0C30B9D2-EA08-408E-8676-D905F463BC96}" srcOrd="0" destOrd="0" presId="urn:microsoft.com/office/officeart/2005/8/layout/hierarchy3"/>
    <dgm:cxn modelId="{F12831F1-F6FE-4BB5-8EF4-40AA9A440D31}" type="presOf" srcId="{1A72E468-8E24-1544-B908-9B7D299E7414}" destId="{6EF8A75E-8150-C843-A3AF-60729F054F85}" srcOrd="0" destOrd="0" presId="urn:microsoft.com/office/officeart/2005/8/layout/hierarchy3"/>
    <dgm:cxn modelId="{D4B66DF3-05EC-9C46-BAA3-4AFE94585EDC}" srcId="{D9308A85-7630-BE4D-A0DE-BC46ECF5609F}" destId="{D8CCDFC1-1F5D-C949-B85B-B5611CCC5BC7}" srcOrd="2" destOrd="0" parTransId="{781A0A98-08FE-934B-BCF7-B57500923EF7}" sibTransId="{433EFF7B-07AE-DB47-8569-43106D90098E}"/>
    <dgm:cxn modelId="{33DCB9F8-CDBC-4BBF-A736-604372C4A2AC}" type="presOf" srcId="{2E9B8072-E9CD-41B4-9691-7DBB2E6F544A}" destId="{6C418033-D285-457A-964F-457086E4200D}" srcOrd="0" destOrd="0" presId="urn:microsoft.com/office/officeart/2005/8/layout/hierarchy3"/>
    <dgm:cxn modelId="{479B08F9-F314-44FC-AED7-37CDA008198E}" type="presOf" srcId="{D8CCDFC1-1F5D-C949-B85B-B5611CCC5BC7}" destId="{F1B95FFF-5D7E-5B43-820D-62F73D6899EF}" srcOrd="0" destOrd="0" presId="urn:microsoft.com/office/officeart/2005/8/layout/hierarchy3"/>
    <dgm:cxn modelId="{15FC5CFA-74BE-4C04-AAC1-187A9D8B744C}" type="presOf" srcId="{2CACB05D-28EB-4367-A8BA-83D87B7D3BF2}" destId="{F0E87044-9226-4105-BC77-12C5283414EF}" srcOrd="0" destOrd="0" presId="urn:microsoft.com/office/officeart/2005/8/layout/hierarchy3"/>
    <dgm:cxn modelId="{E7D9C477-1A2A-4129-9007-47C8628DFE69}" type="presParOf" srcId="{09412F11-DB19-FF4B-B1B0-0D38F6956185}" destId="{259369DD-B45E-A440-A0BB-2EC86EB197EB}" srcOrd="0" destOrd="0" presId="urn:microsoft.com/office/officeart/2005/8/layout/hierarchy3"/>
    <dgm:cxn modelId="{4CF3DA1C-DFB0-4CA7-A051-E1148ED4FD39}" type="presParOf" srcId="{259369DD-B45E-A440-A0BB-2EC86EB197EB}" destId="{EC65D799-37A0-1745-B412-DE7137A7847B}" srcOrd="0" destOrd="0" presId="urn:microsoft.com/office/officeart/2005/8/layout/hierarchy3"/>
    <dgm:cxn modelId="{F21E2092-6E46-4725-A3FF-C95947CE15A7}" type="presParOf" srcId="{EC65D799-37A0-1745-B412-DE7137A7847B}" destId="{6D6CC79E-4251-1141-8E26-B4A9BB560BBB}" srcOrd="0" destOrd="0" presId="urn:microsoft.com/office/officeart/2005/8/layout/hierarchy3"/>
    <dgm:cxn modelId="{EFE1BBA7-4BE2-4B24-99E4-16A781AAF9F0}" type="presParOf" srcId="{EC65D799-37A0-1745-B412-DE7137A7847B}" destId="{406ECE0F-7B01-664B-8BFA-D298BC98E0F2}" srcOrd="1" destOrd="0" presId="urn:microsoft.com/office/officeart/2005/8/layout/hierarchy3"/>
    <dgm:cxn modelId="{722E4190-9F06-4951-94A4-8EF3C87B38BA}" type="presParOf" srcId="{259369DD-B45E-A440-A0BB-2EC86EB197EB}" destId="{D362E42C-5031-EF44-B71E-AEE1348D17F4}" srcOrd="1" destOrd="0" presId="urn:microsoft.com/office/officeart/2005/8/layout/hierarchy3"/>
    <dgm:cxn modelId="{1093D354-3F37-4AA4-8424-4290DEA5D772}" type="presParOf" srcId="{D362E42C-5031-EF44-B71E-AEE1348D17F4}" destId="{915B8074-E583-C349-B6CF-20554B68BF83}" srcOrd="0" destOrd="0" presId="urn:microsoft.com/office/officeart/2005/8/layout/hierarchy3"/>
    <dgm:cxn modelId="{FA5AA3C7-6DA0-4D2E-8B4A-691C45965673}" type="presParOf" srcId="{D362E42C-5031-EF44-B71E-AEE1348D17F4}" destId="{1BB44735-2745-F144-91C6-FFBBC565D603}" srcOrd="1" destOrd="0" presId="urn:microsoft.com/office/officeart/2005/8/layout/hierarchy3"/>
    <dgm:cxn modelId="{2D66E7EE-2E73-4342-A639-04167474981C}" type="presParOf" srcId="{D362E42C-5031-EF44-B71E-AEE1348D17F4}" destId="{FAF056D9-BB8E-8F44-84E2-6FB988C4FFC8}" srcOrd="2" destOrd="0" presId="urn:microsoft.com/office/officeart/2005/8/layout/hierarchy3"/>
    <dgm:cxn modelId="{C526C723-78CF-4069-B875-509AAA115F1F}" type="presParOf" srcId="{D362E42C-5031-EF44-B71E-AEE1348D17F4}" destId="{28E70BC5-8F7E-0944-9AFA-B11EEA5D975F}" srcOrd="3" destOrd="0" presId="urn:microsoft.com/office/officeart/2005/8/layout/hierarchy3"/>
    <dgm:cxn modelId="{3A9FBBBF-4A3B-4C31-AC95-A9BF75F85558}" type="presParOf" srcId="{D362E42C-5031-EF44-B71E-AEE1348D17F4}" destId="{6E93CD39-60F1-B54F-B2A5-76C3A9730A5F}" srcOrd="4" destOrd="0" presId="urn:microsoft.com/office/officeart/2005/8/layout/hierarchy3"/>
    <dgm:cxn modelId="{110FF643-C9A7-48BA-BE8F-C177EFA838DA}" type="presParOf" srcId="{D362E42C-5031-EF44-B71E-AEE1348D17F4}" destId="{FD2DB333-E774-404C-B2DD-CE0ADC668B47}" srcOrd="5" destOrd="0" presId="urn:microsoft.com/office/officeart/2005/8/layout/hierarchy3"/>
    <dgm:cxn modelId="{A4540427-F97D-47A5-9F91-DF98B1B97A9E}" type="presParOf" srcId="{D362E42C-5031-EF44-B71E-AEE1348D17F4}" destId="{BB815A66-08F0-4653-BE20-08A8DD37BE08}" srcOrd="6" destOrd="0" presId="urn:microsoft.com/office/officeart/2005/8/layout/hierarchy3"/>
    <dgm:cxn modelId="{6AA391BB-FE5D-4D61-8016-92D27E05AD53}" type="presParOf" srcId="{D362E42C-5031-EF44-B71E-AEE1348D17F4}" destId="{F0E87044-9226-4105-BC77-12C5283414EF}" srcOrd="7" destOrd="0" presId="urn:microsoft.com/office/officeart/2005/8/layout/hierarchy3"/>
    <dgm:cxn modelId="{C796F1FC-D3BD-4CDE-9917-5FDD2020C91C}" type="presParOf" srcId="{09412F11-DB19-FF4B-B1B0-0D38F6956185}" destId="{78592532-B976-ED43-8DB3-552F1CB60C05}" srcOrd="1" destOrd="0" presId="urn:microsoft.com/office/officeart/2005/8/layout/hierarchy3"/>
    <dgm:cxn modelId="{314132A0-535E-404E-91EC-A3DE5BED6958}" type="presParOf" srcId="{78592532-B976-ED43-8DB3-552F1CB60C05}" destId="{43D40569-686B-354D-A4F0-2A68B05C7982}" srcOrd="0" destOrd="0" presId="urn:microsoft.com/office/officeart/2005/8/layout/hierarchy3"/>
    <dgm:cxn modelId="{308B1AB2-B0D1-4262-9464-E84026593578}" type="presParOf" srcId="{43D40569-686B-354D-A4F0-2A68B05C7982}" destId="{6EF8A75E-8150-C843-A3AF-60729F054F85}" srcOrd="0" destOrd="0" presId="urn:microsoft.com/office/officeart/2005/8/layout/hierarchy3"/>
    <dgm:cxn modelId="{10F190B7-2642-458B-9B34-C280F9A3A9FB}" type="presParOf" srcId="{43D40569-686B-354D-A4F0-2A68B05C7982}" destId="{D6D8AD77-2BCA-884E-9926-61CB9C4FBF28}" srcOrd="1" destOrd="0" presId="urn:microsoft.com/office/officeart/2005/8/layout/hierarchy3"/>
    <dgm:cxn modelId="{EF083190-F33E-451E-9507-C7F2FEA850A1}" type="presParOf" srcId="{78592532-B976-ED43-8DB3-552F1CB60C05}" destId="{80255D66-3AB2-DE4B-950F-751BAA535247}" srcOrd="1" destOrd="0" presId="urn:microsoft.com/office/officeart/2005/8/layout/hierarchy3"/>
    <dgm:cxn modelId="{634F28A6-57E8-4EB7-8640-9F9BFA1DD9A6}" type="presParOf" srcId="{80255D66-3AB2-DE4B-950F-751BAA535247}" destId="{E232B803-B507-5648-A2C1-90D0CC372378}" srcOrd="0" destOrd="0" presId="urn:microsoft.com/office/officeart/2005/8/layout/hierarchy3"/>
    <dgm:cxn modelId="{BB49E9B5-F553-4A0D-B0CC-0CE42DD0CAC2}" type="presParOf" srcId="{80255D66-3AB2-DE4B-950F-751BAA535247}" destId="{928E85F5-701C-584A-A542-BFFC06072BBA}" srcOrd="1" destOrd="0" presId="urn:microsoft.com/office/officeart/2005/8/layout/hierarchy3"/>
    <dgm:cxn modelId="{8EBDE09F-7019-4E67-8788-990BD4E02A50}" type="presParOf" srcId="{80255D66-3AB2-DE4B-950F-751BAA535247}" destId="{6626814F-8F37-3145-A5CB-37781D246B2C}" srcOrd="2" destOrd="0" presId="urn:microsoft.com/office/officeart/2005/8/layout/hierarchy3"/>
    <dgm:cxn modelId="{13CDB561-0141-4982-A493-88815D169DFF}" type="presParOf" srcId="{80255D66-3AB2-DE4B-950F-751BAA535247}" destId="{EE6A24B1-D5B3-9044-A3A7-BBC20EACC6F2}" srcOrd="3" destOrd="0" presId="urn:microsoft.com/office/officeart/2005/8/layout/hierarchy3"/>
    <dgm:cxn modelId="{8378EB20-92F6-4197-BFCE-F1FBDB2A349E}" type="presParOf" srcId="{80255D66-3AB2-DE4B-950F-751BAA535247}" destId="{00905A94-21C9-3D43-803E-A6BA03F7213D}" srcOrd="4" destOrd="0" presId="urn:microsoft.com/office/officeart/2005/8/layout/hierarchy3"/>
    <dgm:cxn modelId="{1A0F92DD-8870-4B69-942F-766D1CAC665F}" type="presParOf" srcId="{80255D66-3AB2-DE4B-950F-751BAA535247}" destId="{4F004AF3-7FB6-5F40-A202-7FE39DE2D079}" srcOrd="5" destOrd="0" presId="urn:microsoft.com/office/officeart/2005/8/layout/hierarchy3"/>
    <dgm:cxn modelId="{19AB2CBC-BA0F-4439-8706-445B13EAD483}" type="presParOf" srcId="{09412F11-DB19-FF4B-B1B0-0D38F6956185}" destId="{8CE5420E-E35A-1A45-A87D-059E6AA3FA00}" srcOrd="2" destOrd="0" presId="urn:microsoft.com/office/officeart/2005/8/layout/hierarchy3"/>
    <dgm:cxn modelId="{50208136-D0F5-428D-9809-D4EFFB20D49A}" type="presParOf" srcId="{8CE5420E-E35A-1A45-A87D-059E6AA3FA00}" destId="{9755230D-B11A-5940-9629-A21866ABCB0E}" srcOrd="0" destOrd="0" presId="urn:microsoft.com/office/officeart/2005/8/layout/hierarchy3"/>
    <dgm:cxn modelId="{EFA5900B-7F4E-4AA8-A201-5F3CD4CB6AF6}" type="presParOf" srcId="{9755230D-B11A-5940-9629-A21866ABCB0E}" destId="{F1B95FFF-5D7E-5B43-820D-62F73D6899EF}" srcOrd="0" destOrd="0" presId="urn:microsoft.com/office/officeart/2005/8/layout/hierarchy3"/>
    <dgm:cxn modelId="{609DA5F5-FCFB-44E8-A949-CE6D67D81463}" type="presParOf" srcId="{9755230D-B11A-5940-9629-A21866ABCB0E}" destId="{7B071481-C35D-CC4B-89F1-0D894E6881F1}" srcOrd="1" destOrd="0" presId="urn:microsoft.com/office/officeart/2005/8/layout/hierarchy3"/>
    <dgm:cxn modelId="{1631920A-B625-4FFD-90B2-1675539E5BDE}" type="presParOf" srcId="{8CE5420E-E35A-1A45-A87D-059E6AA3FA00}" destId="{BF9AE147-BB5F-724B-8C5B-1629D5FDA611}" srcOrd="1" destOrd="0" presId="urn:microsoft.com/office/officeart/2005/8/layout/hierarchy3"/>
    <dgm:cxn modelId="{C8E59AAC-A9A4-498D-935D-D2C14A3B9A9B}" type="presParOf" srcId="{BF9AE147-BB5F-724B-8C5B-1629D5FDA611}" destId="{ABB27254-B3DB-4246-B24C-A908148C91C5}" srcOrd="0" destOrd="0" presId="urn:microsoft.com/office/officeart/2005/8/layout/hierarchy3"/>
    <dgm:cxn modelId="{16F16C8D-442F-4231-88D5-68EF5AD8DB5C}" type="presParOf" srcId="{BF9AE147-BB5F-724B-8C5B-1629D5FDA611}" destId="{1C7829DB-1DC8-3B46-A77E-56C6683674C4}" srcOrd="1" destOrd="0" presId="urn:microsoft.com/office/officeart/2005/8/layout/hierarchy3"/>
    <dgm:cxn modelId="{6F01B620-ED6B-4B6E-8D65-8462F204611A}" type="presParOf" srcId="{BF9AE147-BB5F-724B-8C5B-1629D5FDA611}" destId="{6C418033-D285-457A-964F-457086E4200D}" srcOrd="2" destOrd="0" presId="urn:microsoft.com/office/officeart/2005/8/layout/hierarchy3"/>
    <dgm:cxn modelId="{B8CE00E8-C047-4753-B828-F4087EBEF35D}" type="presParOf" srcId="{BF9AE147-BB5F-724B-8C5B-1629D5FDA611}" destId="{50442B65-F8F4-47EF-AAE9-790068D2EBEE}" srcOrd="3" destOrd="0" presId="urn:microsoft.com/office/officeart/2005/8/layout/hierarchy3"/>
    <dgm:cxn modelId="{B7046ED6-9EFC-4B9C-8862-794EF3B0A51F}" type="presParOf" srcId="{BF9AE147-BB5F-724B-8C5B-1629D5FDA611}" destId="{AD145180-695D-DC49-B7CA-0C4D16ECCDCA}" srcOrd="4" destOrd="0" presId="urn:microsoft.com/office/officeart/2005/8/layout/hierarchy3"/>
    <dgm:cxn modelId="{5DE0E973-6C3C-446F-8A9F-E6EB3E6839AB}" type="presParOf" srcId="{BF9AE147-BB5F-724B-8C5B-1629D5FDA611}" destId="{2D28F700-085A-394D-85F3-0FB351A5AE41}" srcOrd="5" destOrd="0" presId="urn:microsoft.com/office/officeart/2005/8/layout/hierarchy3"/>
    <dgm:cxn modelId="{2B029AE4-8214-41C3-A82E-1FB0F7696511}" type="presParOf" srcId="{BF9AE147-BB5F-724B-8C5B-1629D5FDA611}" destId="{B3DC64BD-8BE2-44C0-822F-8BABA4C9CFC7}" srcOrd="6" destOrd="0" presId="urn:microsoft.com/office/officeart/2005/8/layout/hierarchy3"/>
    <dgm:cxn modelId="{B0EB7B66-C4B6-4E19-A62D-BC6C26766910}" type="presParOf" srcId="{BF9AE147-BB5F-724B-8C5B-1629D5FDA611}" destId="{CD47FB04-7B0D-4877-9489-3110C3BE89F4}" srcOrd="7" destOrd="0" presId="urn:microsoft.com/office/officeart/2005/8/layout/hierarchy3"/>
    <dgm:cxn modelId="{5F05BDB1-BB6B-4CE4-9692-013FB24304F2}" type="presParOf" srcId="{09412F11-DB19-FF4B-B1B0-0D38F6956185}" destId="{4071DB21-8CD9-6044-9357-198596985FA3}" srcOrd="3" destOrd="0" presId="urn:microsoft.com/office/officeart/2005/8/layout/hierarchy3"/>
    <dgm:cxn modelId="{6A5B704F-478C-426E-8713-2317645CC4D5}" type="presParOf" srcId="{4071DB21-8CD9-6044-9357-198596985FA3}" destId="{E0375DB4-67A4-0B4E-80E8-25E4539D626C}" srcOrd="0" destOrd="0" presId="urn:microsoft.com/office/officeart/2005/8/layout/hierarchy3"/>
    <dgm:cxn modelId="{EDB7074C-38CF-4791-8257-3D6B854DA6C0}" type="presParOf" srcId="{E0375DB4-67A4-0B4E-80E8-25E4539D626C}" destId="{1E2304BC-0D48-1D41-8E8C-AC92FE011E59}" srcOrd="0" destOrd="0" presId="urn:microsoft.com/office/officeart/2005/8/layout/hierarchy3"/>
    <dgm:cxn modelId="{949D6659-21D5-46B8-B916-48B42260E5EB}" type="presParOf" srcId="{E0375DB4-67A4-0B4E-80E8-25E4539D626C}" destId="{5A84599F-8A52-2648-938E-4B26BC74600C}" srcOrd="1" destOrd="0" presId="urn:microsoft.com/office/officeart/2005/8/layout/hierarchy3"/>
    <dgm:cxn modelId="{321B169A-F2F8-4D60-A794-CB9BD32F928F}" type="presParOf" srcId="{4071DB21-8CD9-6044-9357-198596985FA3}" destId="{CBFCEE47-C1A5-0644-8F82-0C1D5E493359}" srcOrd="1" destOrd="0" presId="urn:microsoft.com/office/officeart/2005/8/layout/hierarchy3"/>
    <dgm:cxn modelId="{C5F7D457-CF9C-416A-8B6C-2C139E0B863B}" type="presParOf" srcId="{CBFCEE47-C1A5-0644-8F82-0C1D5E493359}" destId="{78CE5410-0187-0341-8FED-31E37FC9E42A}" srcOrd="0" destOrd="0" presId="urn:microsoft.com/office/officeart/2005/8/layout/hierarchy3"/>
    <dgm:cxn modelId="{4DED7DD5-B9AD-4FD1-AFAD-97C276FA0B74}" type="presParOf" srcId="{CBFCEE47-C1A5-0644-8F82-0C1D5E493359}" destId="{1C8A10A1-CEC8-F645-A7E6-DDB224162E65}" srcOrd="1" destOrd="0" presId="urn:microsoft.com/office/officeart/2005/8/layout/hierarchy3"/>
    <dgm:cxn modelId="{2134E900-B807-4AD3-8748-DDFAD48B762B}" type="presParOf" srcId="{CBFCEE47-C1A5-0644-8F82-0C1D5E493359}" destId="{C5838CD2-7308-44FD-8216-E092B3774CA9}" srcOrd="2" destOrd="0" presId="urn:microsoft.com/office/officeart/2005/8/layout/hierarchy3"/>
    <dgm:cxn modelId="{1C5C2FA5-EB2F-472C-8F69-7D53D3328E17}" type="presParOf" srcId="{CBFCEE47-C1A5-0644-8F82-0C1D5E493359}" destId="{BD6A9FCD-EF6F-4282-B686-894F456D0408}" srcOrd="3" destOrd="0" presId="urn:microsoft.com/office/officeart/2005/8/layout/hierarchy3"/>
    <dgm:cxn modelId="{0F965CB9-1051-4482-9C12-2A3B94D8D323}" type="presParOf" srcId="{CBFCEE47-C1A5-0644-8F82-0C1D5E493359}" destId="{0C30B9D2-EA08-408E-8676-D905F463BC96}" srcOrd="4" destOrd="0" presId="urn:microsoft.com/office/officeart/2005/8/layout/hierarchy3"/>
    <dgm:cxn modelId="{8D3C9CE3-F1A3-4BA4-BD3F-2E667C3E18FA}" type="presParOf" srcId="{CBFCEE47-C1A5-0644-8F82-0C1D5E493359}" destId="{8EBBEC3F-CC47-4FB9-932B-053DB2641A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C79E-4251-1141-8E26-B4A9BB560BBB}">
      <dsp:nvSpPr>
        <dsp:cNvPr id="0" name=""/>
        <dsp:cNvSpPr/>
      </dsp:nvSpPr>
      <dsp:spPr>
        <a:xfrm>
          <a:off x="4100528" y="0"/>
          <a:ext cx="1313454" cy="656727"/>
        </a:xfrm>
        <a:prstGeom prst="roundRect">
          <a:avLst>
            <a:gd name="adj" fmla="val 10000"/>
          </a:avLst>
        </a:prstGeom>
        <a:solidFill>
          <a:srgbClr val="3A3A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ea typeface="+mn-ea"/>
              <a:cs typeface="+mn-cs"/>
            </a:rPr>
            <a:t>Experience in a workplace or practice setting</a:t>
          </a:r>
        </a:p>
      </dsp:txBody>
      <dsp:txXfrm>
        <a:off x="4119763" y="19235"/>
        <a:ext cx="1274984" cy="618257"/>
      </dsp:txXfrm>
    </dsp:sp>
    <dsp:sp modelId="{915B8074-E583-C349-B6CF-20554B68BF83}">
      <dsp:nvSpPr>
        <dsp:cNvPr id="0" name=""/>
        <dsp:cNvSpPr/>
      </dsp:nvSpPr>
      <dsp:spPr>
        <a:xfrm>
          <a:off x="4231873" y="656727"/>
          <a:ext cx="131419" cy="491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44735-2745-F144-91C6-FFBBC565D603}">
      <dsp:nvSpPr>
        <dsp:cNvPr id="0" name=""/>
        <dsp:cNvSpPr/>
      </dsp:nvSpPr>
      <dsp:spPr>
        <a:xfrm>
          <a:off x="4363292" y="738067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Has direct learner involvement and learner is enabled to contribute within the host organization</a:t>
          </a:r>
        </a:p>
      </dsp:txBody>
      <dsp:txXfrm>
        <a:off x="4387314" y="762089"/>
        <a:ext cx="1321101" cy="772123"/>
      </dsp:txXfrm>
    </dsp:sp>
    <dsp:sp modelId="{FAF056D9-BB8E-8F44-84E2-6FB988C4FFC8}">
      <dsp:nvSpPr>
        <dsp:cNvPr id="0" name=""/>
        <dsp:cNvSpPr/>
      </dsp:nvSpPr>
      <dsp:spPr>
        <a:xfrm>
          <a:off x="4231873" y="656727"/>
          <a:ext cx="131419" cy="147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70BC5-8F7E-0944-9AFA-B11EEA5D975F}">
      <dsp:nvSpPr>
        <dsp:cNvPr id="0" name=""/>
        <dsp:cNvSpPr/>
      </dsp:nvSpPr>
      <dsp:spPr>
        <a:xfrm>
          <a:off x="4363292" y="1722416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Meaningful to learners academic and/or  career goals</a:t>
          </a:r>
        </a:p>
      </dsp:txBody>
      <dsp:txXfrm>
        <a:off x="4387314" y="1746438"/>
        <a:ext cx="1321101" cy="772123"/>
      </dsp:txXfrm>
    </dsp:sp>
    <dsp:sp modelId="{6E93CD39-60F1-B54F-B2A5-76C3A9730A5F}">
      <dsp:nvSpPr>
        <dsp:cNvPr id="0" name=""/>
        <dsp:cNvSpPr/>
      </dsp:nvSpPr>
      <dsp:spPr>
        <a:xfrm>
          <a:off x="4231873" y="656727"/>
          <a:ext cx="131419" cy="246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DB333-E774-404C-B2DD-CE0ADC668B47}">
      <dsp:nvSpPr>
        <dsp:cNvPr id="0" name=""/>
        <dsp:cNvSpPr/>
      </dsp:nvSpPr>
      <dsp:spPr>
        <a:xfrm>
          <a:off x="4363292" y="2706765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Intentionally designed and linked to curriculum and program structures</a:t>
          </a:r>
        </a:p>
      </dsp:txBody>
      <dsp:txXfrm>
        <a:off x="4387314" y="2730787"/>
        <a:ext cx="1321101" cy="772123"/>
      </dsp:txXfrm>
    </dsp:sp>
    <dsp:sp modelId="{BB815A66-08F0-4653-BE20-08A8DD37BE08}">
      <dsp:nvSpPr>
        <dsp:cNvPr id="0" name=""/>
        <dsp:cNvSpPr/>
      </dsp:nvSpPr>
      <dsp:spPr>
        <a:xfrm>
          <a:off x="4231873" y="656727"/>
          <a:ext cx="131419" cy="344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092"/>
              </a:lnTo>
              <a:lnTo>
                <a:pt x="139515" y="313909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87044-9226-4105-BC77-12C5283414EF}">
      <dsp:nvSpPr>
        <dsp:cNvPr id="0" name=""/>
        <dsp:cNvSpPr/>
      </dsp:nvSpPr>
      <dsp:spPr>
        <a:xfrm>
          <a:off x="4363292" y="3691114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Embraces disruptive moments and supports personal exploration of one’s beliefs and values within the workplace</a:t>
          </a:r>
        </a:p>
      </dsp:txBody>
      <dsp:txXfrm>
        <a:off x="4387314" y="3715136"/>
        <a:ext cx="1321101" cy="772123"/>
      </dsp:txXfrm>
    </dsp:sp>
    <dsp:sp modelId="{6EF8A75E-8150-C843-A3AF-60729F054F85}">
      <dsp:nvSpPr>
        <dsp:cNvPr id="0" name=""/>
        <dsp:cNvSpPr/>
      </dsp:nvSpPr>
      <dsp:spPr>
        <a:xfrm>
          <a:off x="2396228" y="44977"/>
          <a:ext cx="1313454" cy="656727"/>
        </a:xfrm>
        <a:prstGeom prst="roundRect">
          <a:avLst>
            <a:gd name="adj" fmla="val 10000"/>
          </a:avLst>
        </a:prstGeom>
        <a:solidFill>
          <a:srgbClr val="3A3A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ea typeface="+mn-ea"/>
              <a:cs typeface="+mn-cs"/>
            </a:rPr>
            <a:t>Curriculum integration of workplace and academic learning</a:t>
          </a:r>
        </a:p>
      </dsp:txBody>
      <dsp:txXfrm>
        <a:off x="2415463" y="64212"/>
        <a:ext cx="1274984" cy="618257"/>
      </dsp:txXfrm>
    </dsp:sp>
    <dsp:sp modelId="{E232B803-B507-5648-A2C1-90D0CC372378}">
      <dsp:nvSpPr>
        <dsp:cNvPr id="0" name=""/>
        <dsp:cNvSpPr/>
      </dsp:nvSpPr>
      <dsp:spPr>
        <a:xfrm>
          <a:off x="2527574" y="701704"/>
          <a:ext cx="131516" cy="53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E85F5-701C-584A-A542-BFFC06072BBA}">
      <dsp:nvSpPr>
        <dsp:cNvPr id="0" name=""/>
        <dsp:cNvSpPr/>
      </dsp:nvSpPr>
      <dsp:spPr>
        <a:xfrm>
          <a:off x="2659090" y="824072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Learning outcomes are articulated and measured and identified based on curriculum and needs of host organization</a:t>
          </a:r>
        </a:p>
      </dsp:txBody>
      <dsp:txXfrm>
        <a:off x="2683112" y="848094"/>
        <a:ext cx="1321101" cy="772123"/>
      </dsp:txXfrm>
    </dsp:sp>
    <dsp:sp modelId="{6626814F-8F37-3145-A5CB-37781D246B2C}">
      <dsp:nvSpPr>
        <dsp:cNvPr id="0" name=""/>
        <dsp:cNvSpPr/>
      </dsp:nvSpPr>
      <dsp:spPr>
        <a:xfrm>
          <a:off x="2527574" y="701704"/>
          <a:ext cx="108767" cy="149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A24B1-D5B3-9044-A3A7-BBC20EACC6F2}">
      <dsp:nvSpPr>
        <dsp:cNvPr id="0" name=""/>
        <dsp:cNvSpPr/>
      </dsp:nvSpPr>
      <dsp:spPr>
        <a:xfrm>
          <a:off x="2636341" y="1790223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Assessed by institution in consultation with host organization/professional body</a:t>
          </a:r>
        </a:p>
      </dsp:txBody>
      <dsp:txXfrm>
        <a:off x="2660363" y="1814245"/>
        <a:ext cx="1321101" cy="772123"/>
      </dsp:txXfrm>
    </dsp:sp>
    <dsp:sp modelId="{00905A94-21C9-3D43-803E-A6BA03F7213D}">
      <dsp:nvSpPr>
        <dsp:cNvPr id="0" name=""/>
        <dsp:cNvSpPr/>
      </dsp:nvSpPr>
      <dsp:spPr>
        <a:xfrm>
          <a:off x="2527574" y="701704"/>
          <a:ext cx="131516" cy="250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04AF3-7FB6-5F40-A202-7FE39DE2D079}">
      <dsp:nvSpPr>
        <dsp:cNvPr id="0" name=""/>
        <dsp:cNvSpPr/>
      </dsp:nvSpPr>
      <dsp:spPr>
        <a:xfrm>
          <a:off x="2659090" y="2792770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Workplace learning is re-connected to the curriculum</a:t>
          </a:r>
        </a:p>
      </dsp:txBody>
      <dsp:txXfrm>
        <a:off x="2683112" y="2816792"/>
        <a:ext cx="1321101" cy="772123"/>
      </dsp:txXfrm>
    </dsp:sp>
    <dsp:sp modelId="{F1B95FFF-5D7E-5B43-820D-62F73D6899EF}">
      <dsp:nvSpPr>
        <dsp:cNvPr id="0" name=""/>
        <dsp:cNvSpPr/>
      </dsp:nvSpPr>
      <dsp:spPr>
        <a:xfrm>
          <a:off x="5817686" y="844"/>
          <a:ext cx="1313454" cy="656727"/>
        </a:xfrm>
        <a:prstGeom prst="roundRect">
          <a:avLst>
            <a:gd name="adj" fmla="val 10000"/>
          </a:avLst>
        </a:prstGeom>
        <a:solidFill>
          <a:srgbClr val="3A3A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ea typeface="+mn-ea"/>
              <a:cs typeface="+mn-cs"/>
            </a:rPr>
            <a:t>Student outcomes that lead to employability, personal agency and life-long learning</a:t>
          </a:r>
        </a:p>
      </dsp:txBody>
      <dsp:txXfrm>
        <a:off x="5836921" y="20079"/>
        <a:ext cx="1274984" cy="618257"/>
      </dsp:txXfrm>
    </dsp:sp>
    <dsp:sp modelId="{ABB27254-B3DB-4246-B24C-A908148C91C5}">
      <dsp:nvSpPr>
        <dsp:cNvPr id="0" name=""/>
        <dsp:cNvSpPr/>
      </dsp:nvSpPr>
      <dsp:spPr>
        <a:xfrm>
          <a:off x="5949031" y="657572"/>
          <a:ext cx="131345" cy="5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829DB-1DC8-3B46-A77E-56C6683674C4}">
      <dsp:nvSpPr>
        <dsp:cNvPr id="0" name=""/>
        <dsp:cNvSpPr/>
      </dsp:nvSpPr>
      <dsp:spPr>
        <a:xfrm>
          <a:off x="6080377" y="821754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Skills and attributes that are relevant to the workplace context: locally, nationally,  internationally</a:t>
          </a:r>
        </a:p>
      </dsp:txBody>
      <dsp:txXfrm>
        <a:off x="6104399" y="845776"/>
        <a:ext cx="1321101" cy="772123"/>
      </dsp:txXfrm>
    </dsp:sp>
    <dsp:sp modelId="{6C418033-D285-457A-964F-457086E4200D}">
      <dsp:nvSpPr>
        <dsp:cNvPr id="0" name=""/>
        <dsp:cNvSpPr/>
      </dsp:nvSpPr>
      <dsp:spPr>
        <a:xfrm>
          <a:off x="5949031" y="657572"/>
          <a:ext cx="131345" cy="1558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42B65-F8F4-47EF-AAE9-790068D2EBEE}">
      <dsp:nvSpPr>
        <dsp:cNvPr id="0" name=""/>
        <dsp:cNvSpPr/>
      </dsp:nvSpPr>
      <dsp:spPr>
        <a:xfrm>
          <a:off x="6080377" y="1806103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Knowledge of the discipline of study and the workplace context</a:t>
          </a:r>
        </a:p>
      </dsp:txBody>
      <dsp:txXfrm>
        <a:off x="6104399" y="1830125"/>
        <a:ext cx="1321101" cy="772123"/>
      </dsp:txXfrm>
    </dsp:sp>
    <dsp:sp modelId="{AD145180-695D-DC49-B7CA-0C4D16ECCDCA}">
      <dsp:nvSpPr>
        <dsp:cNvPr id="0" name=""/>
        <dsp:cNvSpPr/>
      </dsp:nvSpPr>
      <dsp:spPr>
        <a:xfrm>
          <a:off x="5949031" y="657572"/>
          <a:ext cx="131345" cy="2542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8F700-085A-394D-85F3-0FB351A5AE41}">
      <dsp:nvSpPr>
        <dsp:cNvPr id="0" name=""/>
        <dsp:cNvSpPr/>
      </dsp:nvSpPr>
      <dsp:spPr>
        <a:xfrm>
          <a:off x="6080377" y="2790452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Capacity to contribute as a member of a workplace or entrepreneur as well as a member of an ethical civic society</a:t>
          </a:r>
        </a:p>
      </dsp:txBody>
      <dsp:txXfrm>
        <a:off x="6104399" y="2814474"/>
        <a:ext cx="1321101" cy="772123"/>
      </dsp:txXfrm>
    </dsp:sp>
    <dsp:sp modelId="{B3DC64BD-8BE2-44C0-822F-8BABA4C9CFC7}">
      <dsp:nvSpPr>
        <dsp:cNvPr id="0" name=""/>
        <dsp:cNvSpPr/>
      </dsp:nvSpPr>
      <dsp:spPr>
        <a:xfrm>
          <a:off x="5949031" y="657572"/>
          <a:ext cx="131345" cy="352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092"/>
              </a:lnTo>
              <a:lnTo>
                <a:pt x="139515" y="313909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7FB04-7B0D-4877-9489-3110C3BE89F4}">
      <dsp:nvSpPr>
        <dsp:cNvPr id="0" name=""/>
        <dsp:cNvSpPr/>
      </dsp:nvSpPr>
      <dsp:spPr>
        <a:xfrm>
          <a:off x="6080377" y="3774800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New meaning is constructed by connecting previous and new learning</a:t>
          </a:r>
        </a:p>
      </dsp:txBody>
      <dsp:txXfrm>
        <a:off x="6104399" y="3798822"/>
        <a:ext cx="1321101" cy="772123"/>
      </dsp:txXfrm>
    </dsp:sp>
    <dsp:sp modelId="{1E2304BC-0D48-1D41-8E8C-AC92FE011E59}">
      <dsp:nvSpPr>
        <dsp:cNvPr id="0" name=""/>
        <dsp:cNvSpPr/>
      </dsp:nvSpPr>
      <dsp:spPr>
        <a:xfrm>
          <a:off x="7515195" y="844"/>
          <a:ext cx="1313454" cy="656727"/>
        </a:xfrm>
        <a:prstGeom prst="roundRect">
          <a:avLst>
            <a:gd name="adj" fmla="val 10000"/>
          </a:avLst>
        </a:prstGeom>
        <a:solidFill>
          <a:srgbClr val="3A3A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ea typeface="+mn-ea"/>
              <a:cs typeface="+mn-cs"/>
            </a:rPr>
            <a:t>Reflection</a:t>
          </a:r>
        </a:p>
      </dsp:txBody>
      <dsp:txXfrm>
        <a:off x="7534430" y="20079"/>
        <a:ext cx="1274984" cy="618257"/>
      </dsp:txXfrm>
    </dsp:sp>
    <dsp:sp modelId="{78CE5410-0187-0341-8FED-31E37FC9E42A}">
      <dsp:nvSpPr>
        <dsp:cNvPr id="0" name=""/>
        <dsp:cNvSpPr/>
      </dsp:nvSpPr>
      <dsp:spPr>
        <a:xfrm>
          <a:off x="7646540" y="657572"/>
          <a:ext cx="131345" cy="5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82"/>
              </a:lnTo>
              <a:lnTo>
                <a:pt x="139515" y="52318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10A1-CEC8-F645-A7E6-DDB224162E65}">
      <dsp:nvSpPr>
        <dsp:cNvPr id="0" name=""/>
        <dsp:cNvSpPr/>
      </dsp:nvSpPr>
      <dsp:spPr>
        <a:xfrm>
          <a:off x="7777886" y="821754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Ongoing and through formative and summative processes that could be shared with both academic program and host organization</a:t>
          </a:r>
        </a:p>
      </dsp:txBody>
      <dsp:txXfrm>
        <a:off x="7801908" y="845776"/>
        <a:ext cx="1321101" cy="772123"/>
      </dsp:txXfrm>
    </dsp:sp>
    <dsp:sp modelId="{C5838CD2-7308-44FD-8216-E092B3774CA9}">
      <dsp:nvSpPr>
        <dsp:cNvPr id="0" name=""/>
        <dsp:cNvSpPr/>
      </dsp:nvSpPr>
      <dsp:spPr>
        <a:xfrm>
          <a:off x="7646540" y="657572"/>
          <a:ext cx="131345" cy="1558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52"/>
              </a:lnTo>
              <a:lnTo>
                <a:pt x="139515" y="139515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A9FCD-EF6F-4282-B686-894F456D0408}">
      <dsp:nvSpPr>
        <dsp:cNvPr id="0" name=""/>
        <dsp:cNvSpPr/>
      </dsp:nvSpPr>
      <dsp:spPr>
        <a:xfrm>
          <a:off x="7777886" y="1806103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Meaningful reflection designed to facilitate the student’s understanding of skills, knowledge, attributes and capacity to contribute</a:t>
          </a:r>
        </a:p>
      </dsp:txBody>
      <dsp:txXfrm>
        <a:off x="7801908" y="1830125"/>
        <a:ext cx="1321101" cy="772123"/>
      </dsp:txXfrm>
    </dsp:sp>
    <dsp:sp modelId="{0C30B9D2-EA08-408E-8676-D905F463BC96}">
      <dsp:nvSpPr>
        <dsp:cNvPr id="0" name=""/>
        <dsp:cNvSpPr/>
      </dsp:nvSpPr>
      <dsp:spPr>
        <a:xfrm>
          <a:off x="7646540" y="657572"/>
          <a:ext cx="131345" cy="2542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22"/>
              </a:lnTo>
              <a:lnTo>
                <a:pt x="139515" y="226712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BEC3F-CC47-4FB9-932B-053DB2641A48}">
      <dsp:nvSpPr>
        <dsp:cNvPr id="0" name=""/>
        <dsp:cNvSpPr/>
      </dsp:nvSpPr>
      <dsp:spPr>
        <a:xfrm>
          <a:off x="7777886" y="2790452"/>
          <a:ext cx="1369145" cy="8201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+mn-lt"/>
              <a:ea typeface="+mn-ea"/>
              <a:cs typeface="+mn-cs"/>
            </a:rPr>
            <a:t>Reflection designed to facilitate the integration of learning from the workplace and academic program and career transition to workplace</a:t>
          </a:r>
        </a:p>
      </dsp:txBody>
      <dsp:txXfrm>
        <a:off x="7801908" y="2814474"/>
        <a:ext cx="1321101" cy="77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4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8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25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426" y="3883715"/>
            <a:ext cx="5486400" cy="4564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-7778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05271"/>
            <a:ext cx="5486400" cy="62799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500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14825"/>
            <a:ext cx="5486400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ace.uwaterloo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hyperlink" Target="http://ijwil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40" y="1651792"/>
            <a:ext cx="8692199" cy="1474115"/>
          </a:xfrm>
        </p:spPr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Presented by: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Dr. Norah McRae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Associate Provost, Co-operative and Experiential Education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2740" y="3291685"/>
            <a:ext cx="1182916" cy="377962"/>
          </a:xfrm>
        </p:spPr>
        <p:txBody>
          <a:bodyPr/>
          <a:lstStyle/>
          <a:p>
            <a:r>
              <a:rPr lang="en-US" dirty="0"/>
              <a:t>10/12/2018</a:t>
            </a:r>
          </a:p>
        </p:txBody>
      </p:sp>
    </p:spTree>
    <p:extLst>
      <p:ext uri="{BB962C8B-B14F-4D97-AF65-F5344CB8AC3E}">
        <p14:creationId xmlns:p14="http://schemas.microsoft.com/office/powerpoint/2010/main" val="21703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Ensuring opportunities with a variety of employers/host organizations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77300C-7D30-BD47-86A5-2301307A65EA}"/>
              </a:ext>
            </a:extLst>
          </p:cNvPr>
          <p:cNvSpPr txBox="1">
            <a:spLocks/>
          </p:cNvSpPr>
          <p:nvPr/>
        </p:nvSpPr>
        <p:spPr>
          <a:xfrm>
            <a:off x="584136" y="2267528"/>
            <a:ext cx="5586855" cy="459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Large companies</a:t>
            </a:r>
          </a:p>
          <a:p>
            <a:r>
              <a:rPr lang="en-US" sz="2000" dirty="0"/>
              <a:t>SMEs and startups</a:t>
            </a:r>
          </a:p>
          <a:p>
            <a:r>
              <a:rPr lang="en-US" sz="2000" dirty="0"/>
              <a:t>Public sector</a:t>
            </a:r>
          </a:p>
          <a:p>
            <a:r>
              <a:rPr lang="en-US" sz="2000" dirty="0"/>
              <a:t>Civil society organizations (CSOs)</a:t>
            </a:r>
          </a:p>
          <a:p>
            <a:r>
              <a:rPr lang="en-US" sz="2000" dirty="0"/>
              <a:t>Community based organizations</a:t>
            </a:r>
            <a:br>
              <a:rPr lang="en-US" sz="2000" dirty="0"/>
            </a:br>
            <a:r>
              <a:rPr lang="en-US" sz="2000" dirty="0"/>
              <a:t>(including Indigenous communities)</a:t>
            </a:r>
          </a:p>
          <a:p>
            <a:r>
              <a:rPr lang="en-US" sz="2000" dirty="0"/>
              <a:t>Social enterprise</a:t>
            </a:r>
          </a:p>
          <a:p>
            <a:r>
              <a:rPr lang="en-US" sz="2000" dirty="0"/>
              <a:t>Students as self-employed entrepreneurs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C3D738-7BA8-BD40-B643-1AA200EC773E}"/>
              </a:ext>
            </a:extLst>
          </p:cNvPr>
          <p:cNvSpPr txBox="1">
            <a:spLocks/>
          </p:cNvSpPr>
          <p:nvPr/>
        </p:nvSpPr>
        <p:spPr>
          <a:xfrm>
            <a:off x="6170991" y="3061405"/>
            <a:ext cx="5658620" cy="1298632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Domestically 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16820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210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6. Willingness</a:t>
            </a:r>
          </a:p>
          <a:p>
            <a:pPr lvl="1"/>
            <a:r>
              <a:rPr lang="en-US" dirty="0"/>
              <a:t>Funding to incentivize employers/host organizations, support student access and build institutional capacity</a:t>
            </a:r>
          </a:p>
          <a:p>
            <a:pPr lvl="1"/>
            <a:r>
              <a:rPr lang="en-US" dirty="0"/>
              <a:t>Legislative/policy/taxation changes that enable EL for all students (domestic and international) in a range of contexts (on and off campus, within workplaces, etc.)</a:t>
            </a:r>
          </a:p>
          <a:p>
            <a:pPr lvl="1"/>
            <a:r>
              <a:rPr lang="en-US" dirty="0"/>
              <a:t>Curriculum development</a:t>
            </a:r>
          </a:p>
          <a:p>
            <a:pPr lvl="1"/>
            <a:r>
              <a:rPr lang="en-US" dirty="0"/>
              <a:t>Employer engagement</a:t>
            </a:r>
          </a:p>
          <a:p>
            <a:pPr lvl="1"/>
            <a:r>
              <a:rPr lang="en-US" dirty="0"/>
              <a:t>Student engagement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FOCUS ON COLLABORATION AND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/>
              <a:t>Collaboration within institutions and across the sector</a:t>
            </a:r>
          </a:p>
          <a:p>
            <a:pPr marL="457200" indent="-457200">
              <a:buAutoNum type="arabicPeriod"/>
            </a:pPr>
            <a:r>
              <a:rPr lang="en-US" b="1" dirty="0"/>
              <a:t>The development of a quality assurance framework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097" y="3404957"/>
            <a:ext cx="11569729" cy="1046019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ASSURANCE </a:t>
            </a:r>
            <a:br>
              <a:rPr lang="en-US" dirty="0"/>
            </a:br>
            <a:r>
              <a:rPr lang="en-US" dirty="0"/>
              <a:t>FRAMEWORK FOR WIL:</a:t>
            </a:r>
            <a:br>
              <a:rPr lang="en-US" dirty="0"/>
            </a:br>
            <a:r>
              <a:rPr lang="en-US" dirty="0"/>
              <a:t>AAA★</a:t>
            </a:r>
            <a:br>
              <a:rPr lang="en-US" dirty="0"/>
            </a:br>
            <a:r>
              <a:rPr lang="en-US" dirty="0"/>
              <a:t>Aims, Actions and 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74A2577-1B6C-CC44-BF57-D535D4830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913" y="570619"/>
            <a:ext cx="11590986" cy="1125527"/>
          </a:xfrm>
          <a:prstGeom prst="rect">
            <a:avLst/>
          </a:prstGeom>
        </p:spPr>
        <p:txBody>
          <a:bodyPr vert="horz" wrap="square" lIns="0" tIns="181954" rIns="0" bIns="0" rtlCol="0">
            <a:spAutoFit/>
          </a:bodyPr>
          <a:lstStyle/>
          <a:p>
            <a:pPr lvl="0"/>
            <a:r>
              <a:rPr lang="en-CA" dirty="0"/>
              <a:t>EXPERIENTIAL EDUCATION WITHIN COMMUNITIES </a:t>
            </a:r>
            <a:br>
              <a:rPr lang="en-CA" dirty="0"/>
            </a:br>
            <a:r>
              <a:rPr lang="en-CA" dirty="0"/>
              <a:t>&amp; WORKPLACES (WIL)</a:t>
            </a:r>
            <a:endParaRPr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AC986E-C165-AE44-9664-CF8C4E6F2AFC}"/>
              </a:ext>
            </a:extLst>
          </p:cNvPr>
          <p:cNvSpPr/>
          <p:nvPr/>
        </p:nvSpPr>
        <p:spPr>
          <a:xfrm>
            <a:off x="4483349" y="2544054"/>
            <a:ext cx="3265893" cy="3140665"/>
          </a:xfrm>
          <a:prstGeom prst="ellipse">
            <a:avLst/>
          </a:prstGeom>
          <a:solidFill>
            <a:srgbClr val="DFDF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5DC62-C528-B346-9CA1-6BC8CD0277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61" y="1591526"/>
            <a:ext cx="633068" cy="63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6F61AA-AAB4-AE48-98CC-5EAC40BE98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49" y="2869197"/>
            <a:ext cx="831430" cy="8314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49C7A8-370A-3B48-8F6E-F856116CDD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09" y="5129538"/>
            <a:ext cx="721589" cy="743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BE0DDC-4CA0-8348-8C33-91C2575B77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39" y="5146249"/>
            <a:ext cx="661347" cy="6613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510DA8-58D0-9349-A1DE-1D7F4EDEB8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7" y="3021128"/>
            <a:ext cx="676399" cy="67639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6C3DCBE-A87C-2340-8440-2E546D8E65A5}"/>
              </a:ext>
            </a:extLst>
          </p:cNvPr>
          <p:cNvSpPr/>
          <p:nvPr/>
        </p:nvSpPr>
        <p:spPr>
          <a:xfrm>
            <a:off x="4435636" y="3552381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C3442-CBD7-DA4E-9F4E-21047FC1BDFB}"/>
              </a:ext>
            </a:extLst>
          </p:cNvPr>
          <p:cNvSpPr/>
          <p:nvPr/>
        </p:nvSpPr>
        <p:spPr>
          <a:xfrm>
            <a:off x="5023876" y="5272933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7A0480-64B9-E049-8546-76A78FB1FA92}"/>
              </a:ext>
            </a:extLst>
          </p:cNvPr>
          <p:cNvSpPr/>
          <p:nvPr/>
        </p:nvSpPr>
        <p:spPr>
          <a:xfrm>
            <a:off x="6954601" y="5269047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DA65FC-3A84-3D40-BEA0-6033A6C050DF}"/>
              </a:ext>
            </a:extLst>
          </p:cNvPr>
          <p:cNvSpPr/>
          <p:nvPr/>
        </p:nvSpPr>
        <p:spPr>
          <a:xfrm>
            <a:off x="7569147" y="3552381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E84035-8104-8E43-85C7-2A62A0265C2B}"/>
              </a:ext>
            </a:extLst>
          </p:cNvPr>
          <p:cNvSpPr/>
          <p:nvPr/>
        </p:nvSpPr>
        <p:spPr>
          <a:xfrm>
            <a:off x="5992183" y="2469638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D2B46-7C3F-5942-9A77-33E34D86CD82}"/>
              </a:ext>
            </a:extLst>
          </p:cNvPr>
          <p:cNvSpPr txBox="1"/>
          <p:nvPr/>
        </p:nvSpPr>
        <p:spPr>
          <a:xfrm>
            <a:off x="5697195" y="2231111"/>
            <a:ext cx="8382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>
                <a:latin typeface="Georgia" charset="0"/>
                <a:ea typeface="Georgia" charset="0"/>
                <a:cs typeface="Georgia" charset="0"/>
              </a:rPr>
              <a:t>STUDENTS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53FA7F-E0E1-3140-87D8-1CF6BECDC487}"/>
              </a:ext>
            </a:extLst>
          </p:cNvPr>
          <p:cNvSpPr txBox="1"/>
          <p:nvPr/>
        </p:nvSpPr>
        <p:spPr>
          <a:xfrm>
            <a:off x="7683051" y="3656320"/>
            <a:ext cx="142936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HOST ORGANIZATIONS/</a:t>
            </a:r>
          </a:p>
          <a:p>
            <a:pPr marL="12700" algn="ctr">
              <a:lnSpc>
                <a:spcPct val="100000"/>
              </a:lnSpc>
            </a:pPr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EMPLOYERS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345A5A-CE8F-3744-AAFC-4AC8AA89F5F1}"/>
              </a:ext>
            </a:extLst>
          </p:cNvPr>
          <p:cNvSpPr txBox="1"/>
          <p:nvPr/>
        </p:nvSpPr>
        <p:spPr>
          <a:xfrm>
            <a:off x="7132563" y="5800784"/>
            <a:ext cx="8731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>
                <a:latin typeface="Georgia" charset="0"/>
                <a:ea typeface="Georgia" charset="0"/>
                <a:cs typeface="Georgia" charset="0"/>
              </a:rPr>
              <a:t>EDUCATORS</a:t>
            </a:r>
            <a:endParaRPr lang="en-US" sz="11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10C294-6857-BE4A-963D-12484305449C}"/>
              </a:ext>
            </a:extLst>
          </p:cNvPr>
          <p:cNvSpPr txBox="1"/>
          <p:nvPr/>
        </p:nvSpPr>
        <p:spPr>
          <a:xfrm>
            <a:off x="4054130" y="5800783"/>
            <a:ext cx="16430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GOVERNMENTS</a:t>
            </a:r>
            <a:endParaRPr lang="en-US" sz="7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7DC27C-5A3F-9B49-A564-C45CF321D478}"/>
              </a:ext>
            </a:extLst>
          </p:cNvPr>
          <p:cNvSpPr txBox="1"/>
          <p:nvPr/>
        </p:nvSpPr>
        <p:spPr>
          <a:xfrm>
            <a:off x="3345801" y="3709562"/>
            <a:ext cx="152986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9121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AB023E-9EF4-4146-AEB0-F09D67039838}"/>
              </a:ext>
            </a:extLst>
          </p:cNvPr>
          <p:cNvSpPr/>
          <p:nvPr/>
        </p:nvSpPr>
        <p:spPr>
          <a:xfrm>
            <a:off x="3800884" y="1266410"/>
            <a:ext cx="4570776" cy="4395514"/>
          </a:xfrm>
          <a:prstGeom prst="ellipse">
            <a:avLst/>
          </a:prstGeom>
          <a:solidFill>
            <a:srgbClr val="A2A2A2"/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B85487-A42D-094F-8029-25F0915E6F21}"/>
              </a:ext>
            </a:extLst>
          </p:cNvPr>
          <p:cNvSpPr txBox="1"/>
          <p:nvPr/>
        </p:nvSpPr>
        <p:spPr>
          <a:xfrm>
            <a:off x="6501984" y="1467785"/>
            <a:ext cx="7024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AIMS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4672F6-4C6C-6641-95FF-616F346846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32" y="1221251"/>
            <a:ext cx="633068" cy="633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9647AA-36B6-AF42-9009-AF978B8D53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13" y="2222670"/>
            <a:ext cx="831430" cy="831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455A28-8EFF-DB48-91E4-A0D3BD58B7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1" y="2293959"/>
            <a:ext cx="676399" cy="6763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913121-A939-2649-A63C-ECA258812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5" y="4461567"/>
            <a:ext cx="661347" cy="6613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4A0696-D5D3-964B-93F9-01D495271D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23" y="4420512"/>
            <a:ext cx="721589" cy="74375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0FDCE3F-8694-C643-8F55-C9411D3136F6}"/>
              </a:ext>
            </a:extLst>
          </p:cNvPr>
          <p:cNvSpPr/>
          <p:nvPr/>
        </p:nvSpPr>
        <p:spPr>
          <a:xfrm>
            <a:off x="4483349" y="1899478"/>
            <a:ext cx="3265893" cy="3140665"/>
          </a:xfrm>
          <a:prstGeom prst="ellipse">
            <a:avLst/>
          </a:prstGeom>
          <a:solidFill>
            <a:srgbClr val="DFDF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7A8EDA-79DF-3C47-841E-564F669C6920}"/>
              </a:ext>
            </a:extLst>
          </p:cNvPr>
          <p:cNvSpPr/>
          <p:nvPr/>
        </p:nvSpPr>
        <p:spPr>
          <a:xfrm>
            <a:off x="5992183" y="1825062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AAB161-3408-F549-8062-A8BF2669E488}"/>
              </a:ext>
            </a:extLst>
          </p:cNvPr>
          <p:cNvSpPr/>
          <p:nvPr/>
        </p:nvSpPr>
        <p:spPr>
          <a:xfrm>
            <a:off x="7569147" y="2907805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509712-BB5B-764D-B532-C331B30E188C}"/>
              </a:ext>
            </a:extLst>
          </p:cNvPr>
          <p:cNvSpPr/>
          <p:nvPr/>
        </p:nvSpPr>
        <p:spPr>
          <a:xfrm>
            <a:off x="5023876" y="4628357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DDB59D-F7E1-7046-97FD-99695BE69FEB}"/>
              </a:ext>
            </a:extLst>
          </p:cNvPr>
          <p:cNvSpPr/>
          <p:nvPr/>
        </p:nvSpPr>
        <p:spPr>
          <a:xfrm>
            <a:off x="6954601" y="4624471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C83D5F-71C0-144E-B077-25CC5E71108C}"/>
              </a:ext>
            </a:extLst>
          </p:cNvPr>
          <p:cNvSpPr/>
          <p:nvPr/>
        </p:nvSpPr>
        <p:spPr>
          <a:xfrm>
            <a:off x="4435636" y="2907805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E9608AF-6F08-5240-B93D-79EFE9ECB078}"/>
              </a:ext>
            </a:extLst>
          </p:cNvPr>
          <p:cNvSpPr txBox="1">
            <a:spLocks/>
          </p:cNvSpPr>
          <p:nvPr/>
        </p:nvSpPr>
        <p:spPr>
          <a:xfrm>
            <a:off x="257401" y="499393"/>
            <a:ext cx="8596172" cy="654629"/>
          </a:xfrm>
          <a:prstGeom prst="rect">
            <a:avLst/>
          </a:prstGeom>
        </p:spPr>
        <p:txBody>
          <a:bodyPr vert="horz" wrap="square" lIns="0" tIns="181954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22090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0" y="636528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7A738D-D0D2-2343-A2E1-E12F2E4E6F4D}"/>
              </a:ext>
            </a:extLst>
          </p:cNvPr>
          <p:cNvSpPr/>
          <p:nvPr/>
        </p:nvSpPr>
        <p:spPr>
          <a:xfrm>
            <a:off x="3305445" y="951896"/>
            <a:ext cx="5587886" cy="5373624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1CC6A1-309E-4C47-84F4-6D6E5A285120}"/>
              </a:ext>
            </a:extLst>
          </p:cNvPr>
          <p:cNvSpPr/>
          <p:nvPr/>
        </p:nvSpPr>
        <p:spPr>
          <a:xfrm>
            <a:off x="3800885" y="1443232"/>
            <a:ext cx="4570776" cy="4395514"/>
          </a:xfrm>
          <a:prstGeom prst="ellipse">
            <a:avLst/>
          </a:prstGeom>
          <a:solidFill>
            <a:srgbClr val="A2A2A2"/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D1101F-4818-E042-8916-79BD88E8C5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33" y="1398073"/>
            <a:ext cx="633068" cy="633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44AC7D-214C-B04B-9BB1-F40C1D691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2" y="2470781"/>
            <a:ext cx="676399" cy="6763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F63418-8253-454E-B5C1-93C2DD5CC4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6" y="4638389"/>
            <a:ext cx="661347" cy="6613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F08979-980F-4F4D-8217-BEC42DEACC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24" y="4597334"/>
            <a:ext cx="721589" cy="7437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7AF3D4-E5A8-6349-A2D1-0F0CB3423F23}"/>
              </a:ext>
            </a:extLst>
          </p:cNvPr>
          <p:cNvSpPr txBox="1"/>
          <p:nvPr/>
        </p:nvSpPr>
        <p:spPr>
          <a:xfrm>
            <a:off x="6501985" y="1644607"/>
            <a:ext cx="7024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AIMS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6B206-35E6-8141-B1AE-E95B569758F3}"/>
              </a:ext>
            </a:extLst>
          </p:cNvPr>
          <p:cNvSpPr txBox="1"/>
          <p:nvPr/>
        </p:nvSpPr>
        <p:spPr>
          <a:xfrm>
            <a:off x="6044785" y="1111207"/>
            <a:ext cx="9239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Verdana"/>
                <a:cs typeface="Verdana"/>
              </a:rPr>
              <a:t>ACTIONS</a:t>
            </a:r>
            <a:endParaRPr lang="en-US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6C4D9A-BF0A-2A4C-BDE3-9DD033082B13}"/>
              </a:ext>
            </a:extLst>
          </p:cNvPr>
          <p:cNvSpPr/>
          <p:nvPr/>
        </p:nvSpPr>
        <p:spPr>
          <a:xfrm>
            <a:off x="4483350" y="2076300"/>
            <a:ext cx="3265893" cy="3140665"/>
          </a:xfrm>
          <a:prstGeom prst="ellipse">
            <a:avLst/>
          </a:prstGeom>
          <a:solidFill>
            <a:srgbClr val="DFDF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A4EA34-959B-9F4C-A6B2-2FD0310644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14" y="2399492"/>
            <a:ext cx="831430" cy="83143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842ED0E-6AA6-4C4E-B87D-831BBE784395}"/>
              </a:ext>
            </a:extLst>
          </p:cNvPr>
          <p:cNvSpPr/>
          <p:nvPr/>
        </p:nvSpPr>
        <p:spPr>
          <a:xfrm>
            <a:off x="6954602" y="4801293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312081-84AC-1C4C-9BCF-9AD83F113E5C}"/>
              </a:ext>
            </a:extLst>
          </p:cNvPr>
          <p:cNvSpPr/>
          <p:nvPr/>
        </p:nvSpPr>
        <p:spPr>
          <a:xfrm>
            <a:off x="5023877" y="4805179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4CFAF07-E7C3-BC4B-9AE2-6EE2E64F713C}"/>
              </a:ext>
            </a:extLst>
          </p:cNvPr>
          <p:cNvSpPr/>
          <p:nvPr/>
        </p:nvSpPr>
        <p:spPr>
          <a:xfrm>
            <a:off x="4435637" y="3084627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1459CE-BC90-A040-A42A-72AEA1F68DF8}"/>
              </a:ext>
            </a:extLst>
          </p:cNvPr>
          <p:cNvSpPr/>
          <p:nvPr/>
        </p:nvSpPr>
        <p:spPr>
          <a:xfrm>
            <a:off x="5992184" y="2001884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B97F60-84BA-E84F-B51F-D0C74B2F44D1}"/>
              </a:ext>
            </a:extLst>
          </p:cNvPr>
          <p:cNvSpPr/>
          <p:nvPr/>
        </p:nvSpPr>
        <p:spPr>
          <a:xfrm>
            <a:off x="7569148" y="3084627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816740-5519-6C4B-AE70-897A07AD9909}"/>
              </a:ext>
            </a:extLst>
          </p:cNvPr>
          <p:cNvSpPr txBox="1"/>
          <p:nvPr/>
        </p:nvSpPr>
        <p:spPr>
          <a:xfrm>
            <a:off x="2795894" y="931098"/>
            <a:ext cx="12824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0682D09-7228-9F40-A9B4-986B2613AC3F}"/>
              </a:ext>
            </a:extLst>
          </p:cNvPr>
          <p:cNvSpPr txBox="1">
            <a:spLocks/>
          </p:cNvSpPr>
          <p:nvPr/>
        </p:nvSpPr>
        <p:spPr>
          <a:xfrm>
            <a:off x="257401" y="499393"/>
            <a:ext cx="8596172" cy="654629"/>
          </a:xfrm>
          <a:prstGeom prst="rect">
            <a:avLst/>
          </a:prstGeom>
        </p:spPr>
        <p:txBody>
          <a:bodyPr vert="horz" wrap="square" lIns="0" tIns="181954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7611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0EE3F15-5311-FE4E-99C5-DB1E5CB237E5}"/>
              </a:ext>
            </a:extLst>
          </p:cNvPr>
          <p:cNvSpPr/>
          <p:nvPr/>
        </p:nvSpPr>
        <p:spPr>
          <a:xfrm>
            <a:off x="2892022" y="566781"/>
            <a:ext cx="6414732" cy="6168765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DB753E5-4344-3F40-B679-7B91BC6D2FAA}"/>
              </a:ext>
            </a:extLst>
          </p:cNvPr>
          <p:cNvSpPr/>
          <p:nvPr/>
        </p:nvSpPr>
        <p:spPr>
          <a:xfrm>
            <a:off x="3305445" y="964352"/>
            <a:ext cx="5587886" cy="5373624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554086-B99C-5C4A-AB1F-4A2AA53BEF61}"/>
              </a:ext>
            </a:extLst>
          </p:cNvPr>
          <p:cNvSpPr/>
          <p:nvPr/>
        </p:nvSpPr>
        <p:spPr>
          <a:xfrm>
            <a:off x="3800885" y="1455688"/>
            <a:ext cx="4570776" cy="4395514"/>
          </a:xfrm>
          <a:prstGeom prst="ellipse">
            <a:avLst/>
          </a:prstGeom>
          <a:solidFill>
            <a:srgbClr val="A2A2A2"/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FDE3E8-A47C-3C41-BC0D-BFE00B7578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33" y="1410529"/>
            <a:ext cx="633068" cy="633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7B0BEA-A95E-7C4F-A2D6-FEC6F46E97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2" y="2483237"/>
            <a:ext cx="676399" cy="6763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02D8D3-B1AE-EC48-85DC-E8FC51EB37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6" y="4650845"/>
            <a:ext cx="661347" cy="6613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FA43A-B443-2640-8484-9AC4C3F8D28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24" y="4609790"/>
            <a:ext cx="721589" cy="7437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F29E006-6C47-9E40-AD75-288EAA0BCE31}"/>
              </a:ext>
            </a:extLst>
          </p:cNvPr>
          <p:cNvSpPr txBox="1"/>
          <p:nvPr/>
        </p:nvSpPr>
        <p:spPr>
          <a:xfrm>
            <a:off x="6501985" y="1657063"/>
            <a:ext cx="7024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AIMS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A17849-5BD1-7847-8E73-8DED0C6CB995}"/>
              </a:ext>
            </a:extLst>
          </p:cNvPr>
          <p:cNvSpPr txBox="1"/>
          <p:nvPr/>
        </p:nvSpPr>
        <p:spPr>
          <a:xfrm>
            <a:off x="6044785" y="1123663"/>
            <a:ext cx="9239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Verdana"/>
                <a:cs typeface="Verdana"/>
              </a:rPr>
              <a:t>ACTIONS</a:t>
            </a:r>
            <a:endParaRPr lang="en-US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3F29D3-F6C6-5047-9566-4E29A5D2E168}"/>
              </a:ext>
            </a:extLst>
          </p:cNvPr>
          <p:cNvSpPr txBox="1"/>
          <p:nvPr/>
        </p:nvSpPr>
        <p:spPr>
          <a:xfrm>
            <a:off x="5397108" y="666463"/>
            <a:ext cx="15239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Verdana"/>
                <a:cs typeface="Verdana"/>
              </a:rPr>
              <a:t>ACHIEVEMENTS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365C090-1CAE-2448-80EA-000C4CC178EF}"/>
              </a:ext>
            </a:extLst>
          </p:cNvPr>
          <p:cNvSpPr/>
          <p:nvPr/>
        </p:nvSpPr>
        <p:spPr>
          <a:xfrm>
            <a:off x="4483350" y="2088756"/>
            <a:ext cx="3265893" cy="3140665"/>
          </a:xfrm>
          <a:prstGeom prst="ellipse">
            <a:avLst/>
          </a:prstGeom>
          <a:solidFill>
            <a:srgbClr val="DFDF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15E877C-C720-0841-8155-FD2172F23DD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14" y="2411948"/>
            <a:ext cx="831430" cy="83143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B53D0051-5A4A-6042-8113-A496789A951B}"/>
              </a:ext>
            </a:extLst>
          </p:cNvPr>
          <p:cNvSpPr/>
          <p:nvPr/>
        </p:nvSpPr>
        <p:spPr>
          <a:xfrm>
            <a:off x="6954602" y="4813749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B7BE147-2D15-EA4A-B8BD-172559876E45}"/>
              </a:ext>
            </a:extLst>
          </p:cNvPr>
          <p:cNvSpPr/>
          <p:nvPr/>
        </p:nvSpPr>
        <p:spPr>
          <a:xfrm>
            <a:off x="5023877" y="4817635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24BEC4-3B80-2549-92C5-082D154B6F71}"/>
              </a:ext>
            </a:extLst>
          </p:cNvPr>
          <p:cNvSpPr/>
          <p:nvPr/>
        </p:nvSpPr>
        <p:spPr>
          <a:xfrm>
            <a:off x="4435637" y="3097083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778BA70-FFAE-DD4A-BB99-F59233200E63}"/>
              </a:ext>
            </a:extLst>
          </p:cNvPr>
          <p:cNvSpPr/>
          <p:nvPr/>
        </p:nvSpPr>
        <p:spPr>
          <a:xfrm>
            <a:off x="5992184" y="2014340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C6282B6-277B-BA4A-BDD3-F5B63CC8DAE3}"/>
              </a:ext>
            </a:extLst>
          </p:cNvPr>
          <p:cNvSpPr/>
          <p:nvPr/>
        </p:nvSpPr>
        <p:spPr>
          <a:xfrm>
            <a:off x="7569148" y="3097083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D391EB-614F-314C-8206-D6CCAB80807F}"/>
              </a:ext>
            </a:extLst>
          </p:cNvPr>
          <p:cNvSpPr txBox="1"/>
          <p:nvPr/>
        </p:nvSpPr>
        <p:spPr>
          <a:xfrm>
            <a:off x="2795894" y="943554"/>
            <a:ext cx="12824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3003AA9C-33E0-9844-81BC-A2839BEEF385}"/>
              </a:ext>
            </a:extLst>
          </p:cNvPr>
          <p:cNvSpPr txBox="1">
            <a:spLocks/>
          </p:cNvSpPr>
          <p:nvPr/>
        </p:nvSpPr>
        <p:spPr>
          <a:xfrm>
            <a:off x="257401" y="499393"/>
            <a:ext cx="8596172" cy="654629"/>
          </a:xfrm>
          <a:prstGeom prst="rect">
            <a:avLst/>
          </a:prstGeom>
        </p:spPr>
        <p:txBody>
          <a:bodyPr vert="horz" wrap="square" lIns="0" tIns="181954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17541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6685121" y="1881314"/>
            <a:ext cx="214823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>
                <a:latin typeface="Georgia" charset="0"/>
                <a:ea typeface="Georgia" charset="0"/>
                <a:cs typeface="Georgia" charset="0"/>
              </a:rPr>
              <a:t>AAA+ Rating</a:t>
            </a:r>
            <a:endParaRPr lang="en-US" sz="24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02014" y="559353"/>
            <a:ext cx="6414732" cy="6168765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15437" y="956923"/>
            <a:ext cx="5587886" cy="5373624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877" y="1448259"/>
            <a:ext cx="4570776" cy="4395514"/>
          </a:xfrm>
          <a:prstGeom prst="ellipse">
            <a:avLst/>
          </a:prstGeom>
          <a:solidFill>
            <a:srgbClr val="A2A2A2"/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574707" y="249574"/>
            <a:ext cx="12824" cy="15388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12700"/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11978" y="1649635"/>
            <a:ext cx="7024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AIMS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4778" y="1116234"/>
            <a:ext cx="9239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dirty="0">
                <a:solidFill>
                  <a:schemeClr val="bg1"/>
                </a:solidFill>
                <a:latin typeface="Verdana"/>
                <a:cs typeface="Verdana"/>
              </a:rPr>
              <a:t>ACTIONS</a:t>
            </a:r>
            <a:endParaRPr lang="en-US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7101" y="659034"/>
            <a:ext cx="15239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dirty="0">
                <a:solidFill>
                  <a:schemeClr val="bg1"/>
                </a:solidFill>
                <a:latin typeface="Verdana"/>
                <a:cs typeface="Verdana"/>
              </a:rPr>
              <a:t>ACHIEVEMENTS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25" y="1403100"/>
            <a:ext cx="633068" cy="6330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06" y="2404519"/>
            <a:ext cx="831430" cy="83143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65" y="2475809"/>
            <a:ext cx="676399" cy="6763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09" y="4643417"/>
            <a:ext cx="661347" cy="66134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7" y="4602361"/>
            <a:ext cx="721589" cy="743758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5073363" y="3123748"/>
            <a:ext cx="22768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dirty="0">
                <a:latin typeface="Georgia" charset="0"/>
                <a:ea typeface="Georgia" charset="0"/>
                <a:cs typeface="Georgia" charset="0"/>
              </a:rPr>
              <a:t>AAA+ Rating</a:t>
            </a:r>
          </a:p>
        </p:txBody>
      </p:sp>
      <p:sp>
        <p:nvSpPr>
          <p:cNvPr id="156" name="Oval 155"/>
          <p:cNvSpPr/>
          <p:nvPr/>
        </p:nvSpPr>
        <p:spPr>
          <a:xfrm>
            <a:off x="4493343" y="2081328"/>
            <a:ext cx="3265893" cy="3140665"/>
          </a:xfrm>
          <a:prstGeom prst="ellipse">
            <a:avLst/>
          </a:prstGeom>
          <a:solidFill>
            <a:srgbClr val="DFDF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4568735" y="2151299"/>
            <a:ext cx="3073662" cy="2750204"/>
          </a:xfrm>
          <a:prstGeom prst="star5">
            <a:avLst/>
          </a:prstGeom>
          <a:solidFill>
            <a:srgbClr val="E4B429"/>
          </a:solidFill>
          <a:ln>
            <a:solidFill>
              <a:srgbClr val="E4B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08030" y="3215858"/>
            <a:ext cx="102171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ARTICULATE</a:t>
            </a:r>
          </a:p>
          <a:p>
            <a:pPr marL="12700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ACCOMPLISH </a:t>
            </a:r>
          </a:p>
          <a:p>
            <a:pPr marL="12700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ASSESS</a:t>
            </a:r>
          </a:p>
        </p:txBody>
      </p:sp>
      <p:sp>
        <p:nvSpPr>
          <p:cNvPr id="140" name="5-Point Star 139"/>
          <p:cNvSpPr/>
          <p:nvPr/>
        </p:nvSpPr>
        <p:spPr>
          <a:xfrm>
            <a:off x="5971800" y="3791019"/>
            <a:ext cx="305766" cy="241755"/>
          </a:xfrm>
          <a:prstGeom prst="star5">
            <a:avLst/>
          </a:prstGeom>
          <a:solidFill>
            <a:srgbClr val="E4B429"/>
          </a:solidFill>
          <a:ln>
            <a:solidFill>
              <a:srgbClr val="E4B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488039" y="3983644"/>
            <a:ext cx="12732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dirty="0">
                <a:latin typeface="Georgia" charset="0"/>
                <a:ea typeface="Georgia" charset="0"/>
                <a:cs typeface="Georgia" charset="0"/>
              </a:rPr>
              <a:t>QA Processes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81404" y="3215858"/>
            <a:ext cx="1490087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   AIMS</a:t>
            </a:r>
          </a:p>
          <a:p>
            <a:pPr marL="12700" algn="ctr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          ACTIONS</a:t>
            </a:r>
          </a:p>
          <a:p>
            <a:pPr marL="12700" algn="ctr"/>
            <a:r>
              <a:rPr lang="en-US" sz="1100" dirty="0">
                <a:latin typeface="Georgia" charset="0"/>
                <a:ea typeface="Georgia" charset="0"/>
                <a:cs typeface="Georgia" charset="0"/>
              </a:rPr>
              <a:t>ACHIEVEMENTS </a:t>
            </a:r>
          </a:p>
          <a:p>
            <a:pPr marL="12700"/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29591" y="3662893"/>
            <a:ext cx="13810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lang="en-US" sz="1100" dirty="0">
              <a:latin typeface="Georgia" charset="0"/>
              <a:ea typeface="Georgia" charset="0"/>
              <a:cs typeface="Georgia" charset="0"/>
            </a:endParaRPr>
          </a:p>
          <a:p>
            <a:pPr marL="12700"/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033869" y="4810206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964594" y="4806320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445629" y="3089654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002176" y="2006911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579140" y="3089654"/>
            <a:ext cx="227808" cy="2078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1E4384E-6A2F-5C46-9F0C-92F9CE006151}"/>
              </a:ext>
            </a:extLst>
          </p:cNvPr>
          <p:cNvSpPr txBox="1">
            <a:spLocks/>
          </p:cNvSpPr>
          <p:nvPr/>
        </p:nvSpPr>
        <p:spPr>
          <a:xfrm>
            <a:off x="257401" y="499393"/>
            <a:ext cx="8596172" cy="654629"/>
          </a:xfrm>
          <a:prstGeom prst="rect">
            <a:avLst/>
          </a:prstGeom>
        </p:spPr>
        <p:txBody>
          <a:bodyPr vert="horz" wrap="square" lIns="0" tIns="181954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AAA</a:t>
            </a:r>
            <a:r>
              <a:rPr lang="en-US" dirty="0"/>
              <a:t> ★</a:t>
            </a:r>
            <a:r>
              <a:rPr lang="en-CA" dirty="0"/>
              <a:t> RATING</a:t>
            </a:r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77ECA807-0F7E-4E41-933C-0991B88C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8C83D-3783-9F43-9803-ABD423C3CDDB}"/>
              </a:ext>
            </a:extLst>
          </p:cNvPr>
          <p:cNvSpPr txBox="1"/>
          <p:nvPr/>
        </p:nvSpPr>
        <p:spPr>
          <a:xfrm>
            <a:off x="5963577" y="3662461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387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74A1C-529B-0B4C-A072-179CFA871691}"/>
              </a:ext>
            </a:extLst>
          </p:cNvPr>
          <p:cNvSpPr txBox="1"/>
          <p:nvPr/>
        </p:nvSpPr>
        <p:spPr>
          <a:xfrm>
            <a:off x="273913" y="2209800"/>
            <a:ext cx="8336687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charset="0"/>
                <a:ea typeface="Georgia" charset="0"/>
                <a:cs typeface="Georgia" charset="0"/>
              </a:rPr>
              <a:t>What are the aims of your program for all five stakeholders?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eorgia" charset="0"/>
              <a:ea typeface="Georgia" charset="0"/>
              <a:cs typeface="Georgia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charset="0"/>
                <a:ea typeface="Georgia" charset="0"/>
                <a:cs typeface="Georgia" charset="0"/>
              </a:rPr>
              <a:t>What actions will you undertake to accomplish your aims?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eorgia" charset="0"/>
              <a:ea typeface="Georgia" charset="0"/>
              <a:cs typeface="Georgia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charset="0"/>
                <a:ea typeface="Georgia" charset="0"/>
                <a:cs typeface="Georgia" charset="0"/>
              </a:rPr>
              <a:t>How will you assess your achievements?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eorgia" charset="0"/>
              <a:ea typeface="Georgia" charset="0"/>
              <a:cs typeface="Georgia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charset="0"/>
                <a:ea typeface="Georgia" charset="0"/>
                <a:cs typeface="Georgia" charset="0"/>
              </a:rPr>
              <a:t>What processes will you put in place for continuous improvement?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621B8E3-3E31-4940-8941-C870D1F7F731}"/>
              </a:ext>
            </a:extLst>
          </p:cNvPr>
          <p:cNvSpPr txBox="1">
            <a:spLocks/>
          </p:cNvSpPr>
          <p:nvPr/>
        </p:nvSpPr>
        <p:spPr>
          <a:xfrm>
            <a:off x="271033" y="571892"/>
            <a:ext cx="11747102" cy="654629"/>
          </a:xfrm>
          <a:prstGeom prst="rect">
            <a:avLst/>
          </a:prstGeom>
        </p:spPr>
        <p:txBody>
          <a:bodyPr vert="horz" wrap="square" lIns="0" tIns="181954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APPLYING THE QA FRAMEWORK TO ATTAIN THE AAA★ RATING</a:t>
            </a:r>
          </a:p>
        </p:txBody>
      </p:sp>
    </p:spTree>
    <p:extLst>
      <p:ext uri="{BB962C8B-B14F-4D97-AF65-F5344CB8AC3E}">
        <p14:creationId xmlns:p14="http://schemas.microsoft.com/office/powerpoint/2010/main" val="31782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Scaling up: the 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Scaling up: the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steps: focus on collaboration and quality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A2AAA6-3C45-7340-8E49-2C3217F9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>
            <a:normAutofit/>
          </a:bodyPr>
          <a:lstStyle/>
          <a:p>
            <a:r>
              <a:rPr lang="en-US" b="1" dirty="0"/>
              <a:t>Presentation to CEWIL Canada (October 2018)</a:t>
            </a:r>
          </a:p>
          <a:p>
            <a:endParaRPr lang="en-US" b="1" dirty="0"/>
          </a:p>
          <a:p>
            <a:r>
              <a:rPr lang="en-US" b="1" dirty="0"/>
              <a:t>White paper release (October 2018), </a:t>
            </a:r>
            <a:r>
              <a:rPr lang="en-US" b="1" dirty="0">
                <a:hlinkClick r:id="rId3"/>
              </a:rPr>
              <a:t>www.watcace.uwaterloo.ca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Goal for publication in International Journal of Work-Integrated Learning (</a:t>
            </a:r>
            <a:r>
              <a:rPr lang="en-US" b="1" dirty="0" err="1">
                <a:hlinkClick r:id="rId4"/>
              </a:rPr>
              <a:t>IJWIL.org</a:t>
            </a:r>
            <a:r>
              <a:rPr lang="en-US" b="1" dirty="0"/>
              <a:t>)</a:t>
            </a:r>
          </a:p>
          <a:p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E509757-2F00-FD44-8E00-1C333111E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913" y="529069"/>
            <a:ext cx="8596172" cy="654629"/>
          </a:xfrm>
          <a:prstGeom prst="rect">
            <a:avLst/>
          </a:prstGeom>
        </p:spPr>
        <p:txBody>
          <a:bodyPr vert="horz" wrap="square" lIns="0" tIns="181954" rIns="0" bIns="0" rtlCol="0">
            <a:spAutoFit/>
          </a:bodyPr>
          <a:lstStyle/>
          <a:p>
            <a:pPr lvl="0"/>
            <a:r>
              <a:rPr lang="en-CA" dirty="0"/>
              <a:t>NEXT STEPS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0E320-663E-FC4E-B94D-7A43E6ECB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94" y="3234658"/>
            <a:ext cx="716643" cy="716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C3967A-1B4B-DF44-8B0C-251CEF58F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241" y="3185672"/>
            <a:ext cx="814613" cy="814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F847A1-AD8F-8C4E-8737-5BC660EDA340}"/>
              </a:ext>
            </a:extLst>
          </p:cNvPr>
          <p:cNvSpPr txBox="1"/>
          <p:nvPr/>
        </p:nvSpPr>
        <p:spPr>
          <a:xfrm>
            <a:off x="2259106" y="40002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UW_WatCACE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C892B-7F20-CB4C-BA62-4978EDE6574B}"/>
              </a:ext>
            </a:extLst>
          </p:cNvPr>
          <p:cNvSpPr txBox="1"/>
          <p:nvPr/>
        </p:nvSpPr>
        <p:spPr>
          <a:xfrm>
            <a:off x="7202454" y="40450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WatCACE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123231"/>
            <a:ext cx="11569729" cy="4595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NORAH.MCRAE@UWATERLOO.CA</a:t>
            </a:r>
          </a:p>
          <a:p>
            <a:pPr marL="0" indent="0" algn="ctr">
              <a:buNone/>
            </a:pP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THANK YOU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FRAMEWORK FOR WIL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WIL, EL, &amp; CO/EXTRA CURRICULAR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2865" y="1632397"/>
            <a:ext cx="4400550" cy="4400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4622" y="1754577"/>
            <a:ext cx="2889927" cy="288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4549" y="3713458"/>
            <a:ext cx="2319489" cy="2319489"/>
          </a:xfrm>
          <a:prstGeom prst="ellipse">
            <a:avLst/>
          </a:prstGeom>
          <a:solidFill>
            <a:srgbClr val="6666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1506" y="4675902"/>
            <a:ext cx="2336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Experiential Learning* (Curricular) E.g.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Field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Interactive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Teaching labs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Project-based coursework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6408" y="2311725"/>
            <a:ext cx="256358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Work Integrated Learning**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Co-operative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Service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Applied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Mandatory professional practicum/clinical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Field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Work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680" y="4168071"/>
            <a:ext cx="20693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Co/Extra Curricular***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E.g.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Observing a demonstration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Job shadowing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Student clubs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Athletics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Volunteer experiences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Summer or part-time 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  jobs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2618" y="1754577"/>
            <a:ext cx="40791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*Embedded in program or course design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**Embedded in program or course design and includes third party engagement. E.g. employer, industry or community partner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***Student-driven, may or may not be program related and is not embedded in program or course design </a:t>
            </a:r>
          </a:p>
        </p:txBody>
      </p:sp>
    </p:spTree>
    <p:extLst>
      <p:ext uri="{BB962C8B-B14F-4D97-AF65-F5344CB8AC3E}">
        <p14:creationId xmlns:p14="http://schemas.microsoft.com/office/powerpoint/2010/main" val="3390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SHARED ATTRIBUTES (P.E.A.R.)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793859"/>
              </p:ext>
            </p:extLst>
          </p:nvPr>
        </p:nvGraphicFramePr>
        <p:xfrm>
          <a:off x="260350" y="1652715"/>
          <a:ext cx="11569700" cy="459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E58D6B-5F8E-5A4B-9044-17654C10B348}"/>
              </a:ext>
            </a:extLst>
          </p:cNvPr>
          <p:cNvSpPr txBox="1"/>
          <p:nvPr/>
        </p:nvSpPr>
        <p:spPr>
          <a:xfrm>
            <a:off x="2684838" y="1304442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dirty="0"/>
              <a:t>EDAGOGY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A3A90-51C8-8C4A-91E4-3924E5275AF0}"/>
              </a:ext>
            </a:extLst>
          </p:cNvPr>
          <p:cNvSpPr txBox="1"/>
          <p:nvPr/>
        </p:nvSpPr>
        <p:spPr>
          <a:xfrm>
            <a:off x="4342803" y="1299569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</a:t>
            </a:r>
            <a:r>
              <a:rPr lang="en-US" sz="1400" dirty="0"/>
              <a:t>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7B91E-4C8F-9B45-AFD9-E2FDC42D7D72}"/>
              </a:ext>
            </a:extLst>
          </p:cNvPr>
          <p:cNvSpPr txBox="1"/>
          <p:nvPr/>
        </p:nvSpPr>
        <p:spPr>
          <a:xfrm>
            <a:off x="6054300" y="1299569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dirty="0"/>
              <a:t>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63F54-0DAC-0341-B9B8-FD51EC460312}"/>
              </a:ext>
            </a:extLst>
          </p:cNvPr>
          <p:cNvSpPr txBox="1"/>
          <p:nvPr/>
        </p:nvSpPr>
        <p:spPr>
          <a:xfrm>
            <a:off x="7764906" y="1299569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dirty="0"/>
              <a:t>EFLECTION</a:t>
            </a:r>
          </a:p>
        </p:txBody>
      </p:sp>
    </p:spTree>
    <p:extLst>
      <p:ext uri="{BB962C8B-B14F-4D97-AF65-F5344CB8AC3E}">
        <p14:creationId xmlns:p14="http://schemas.microsoft.com/office/powerpoint/2010/main" val="31451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UP: THE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Almost every post-secondary institution in Canada has some form of experiential learning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Benefits of experiential have been demonstrated: for employers/host organizations (especially for WIL), students and institutions (employability, recruitment and retention, student learning)</a:t>
            </a:r>
            <a:br>
              <a:rPr lang="en-US" dirty="0"/>
            </a:b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Governments (Federal and Provincial), advocacy groups and industry are recognizing the benefits of Experiential Learning (EL) and WIL, recently calling for 100% WIL experience for all students in Canada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Current # of post-secondary students (all levels): ~ two million (Statistics Canada, 2015/16)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Lots of expertise and a clear interest in building capacity for 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Commitment to quality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National associations (e.g. CEWIL) providing opportunities for stakeholder conversations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time is ripe to coordinate efforts and tackle the challenges of getting to 100%.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You say tomato, and I say tomato…</a:t>
            </a:r>
          </a:p>
          <a:p>
            <a:pPr lvl="1"/>
            <a:r>
              <a:rPr lang="en-US" dirty="0"/>
              <a:t>Ongoing debate about definitions and types</a:t>
            </a:r>
          </a:p>
          <a:p>
            <a:pPr lvl="1"/>
            <a:r>
              <a:rPr lang="en-US" dirty="0"/>
              <a:t>Results in:</a:t>
            </a:r>
          </a:p>
          <a:p>
            <a:pPr lvl="2"/>
            <a:r>
              <a:rPr lang="en-US" dirty="0"/>
              <a:t>Confusion for students, employers/host organizations</a:t>
            </a:r>
          </a:p>
          <a:p>
            <a:pPr lvl="2"/>
            <a:r>
              <a:rPr lang="en-US" dirty="0"/>
              <a:t>Lack of coordination within/between institutions</a:t>
            </a:r>
          </a:p>
          <a:p>
            <a:pPr lvl="2"/>
            <a:r>
              <a:rPr lang="en-US" dirty="0"/>
              <a:t>Inadequate measurement outcomes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Mind the gap: how many experience are needed?</a:t>
            </a:r>
          </a:p>
          <a:p>
            <a:pPr lvl="1"/>
            <a:r>
              <a:rPr lang="en-US" dirty="0"/>
              <a:t>Total number of post-secondary students in Canada:</a:t>
            </a:r>
          </a:p>
          <a:p>
            <a:pPr lvl="2"/>
            <a:r>
              <a:rPr lang="en-US" sz="2000" dirty="0"/>
              <a:t>2,034,957 (Statistics Canada, 2015/16)</a:t>
            </a:r>
          </a:p>
          <a:p>
            <a:pPr lvl="1"/>
            <a:r>
              <a:rPr lang="en-US" dirty="0"/>
              <a:t>Total number enrolled in EL programs?</a:t>
            </a:r>
          </a:p>
          <a:p>
            <a:pPr lvl="2"/>
            <a:r>
              <a:rPr lang="en-US" sz="2000" dirty="0"/>
              <a:t>Unknown</a:t>
            </a:r>
          </a:p>
          <a:p>
            <a:pPr lvl="1"/>
            <a:r>
              <a:rPr lang="en-US" dirty="0"/>
              <a:t>56% of graduate students had some form of work related learning in their final year </a:t>
            </a:r>
            <a:br>
              <a:rPr lang="en-US" dirty="0"/>
            </a:br>
            <a:r>
              <a:rPr lang="en-US" dirty="0"/>
              <a:t>(CUSC, 2018)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 Quality not just quantity… or what’s the point?</a:t>
            </a:r>
          </a:p>
          <a:p>
            <a:pPr lvl="1"/>
            <a:r>
              <a:rPr lang="en-US" dirty="0"/>
              <a:t>Achieving desired outcomes from EL requires quality: Pedagogy, Experience, Assessment and Reflection (P.E.A.R.)</a:t>
            </a:r>
          </a:p>
          <a:p>
            <a:pPr lvl="1"/>
            <a:r>
              <a:rPr lang="en-US" dirty="0"/>
              <a:t>Quality standards for EL needs to be established</a:t>
            </a:r>
          </a:p>
          <a:p>
            <a:pPr lvl="1"/>
            <a:r>
              <a:rPr lang="en-US" dirty="0"/>
              <a:t>Quality Assurance processes needed</a:t>
            </a:r>
          </a:p>
          <a:p>
            <a:pPr lvl="1"/>
            <a:r>
              <a:rPr lang="en-US" dirty="0"/>
              <a:t>Quality 100% EL will need capacity building support for:</a:t>
            </a:r>
          </a:p>
          <a:p>
            <a:pPr lvl="2"/>
            <a:r>
              <a:rPr lang="en-US" dirty="0"/>
              <a:t>Employers/host organizations</a:t>
            </a:r>
          </a:p>
          <a:p>
            <a:pPr lvl="2"/>
            <a:r>
              <a:rPr lang="en-US" dirty="0"/>
              <a:t>Educations/practitioners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Students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UP: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EL for all: ensuring equitable access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SCALING UP EXPERIENTIAL LEARNING OPPORTUNITIES AND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77300C-7D30-BD47-86A5-2301307A65EA}"/>
              </a:ext>
            </a:extLst>
          </p:cNvPr>
          <p:cNvSpPr txBox="1">
            <a:spLocks/>
          </p:cNvSpPr>
          <p:nvPr/>
        </p:nvSpPr>
        <p:spPr>
          <a:xfrm>
            <a:off x="584136" y="2267528"/>
            <a:ext cx="5586855" cy="459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Indigenous students</a:t>
            </a:r>
          </a:p>
          <a:p>
            <a:r>
              <a:rPr lang="en-US" sz="2000" dirty="0"/>
              <a:t>Students with disabilities, including mental health challenges</a:t>
            </a:r>
          </a:p>
          <a:p>
            <a:r>
              <a:rPr lang="en-US" sz="2000" dirty="0"/>
              <a:t>Visible minority/racialized students</a:t>
            </a:r>
          </a:p>
          <a:p>
            <a:r>
              <a:rPr lang="en-US" sz="2000" dirty="0"/>
              <a:t>LGBTQ2+</a:t>
            </a:r>
          </a:p>
          <a:p>
            <a:r>
              <a:rPr lang="en-US" sz="2000" dirty="0"/>
              <a:t>All genders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C3D738-7BA8-BD40-B643-1AA200EC773E}"/>
              </a:ext>
            </a:extLst>
          </p:cNvPr>
          <p:cNvSpPr txBox="1">
            <a:spLocks/>
          </p:cNvSpPr>
          <p:nvPr/>
        </p:nvSpPr>
        <p:spPr>
          <a:xfrm>
            <a:off x="6705601" y="2267528"/>
            <a:ext cx="5658620" cy="4590472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disciplines</a:t>
            </a:r>
          </a:p>
          <a:p>
            <a:r>
              <a:rPr lang="en-US" sz="2000" dirty="0"/>
              <a:t>Low income/heavily indebted students</a:t>
            </a:r>
          </a:p>
          <a:p>
            <a:r>
              <a:rPr lang="en-US" sz="2000" dirty="0"/>
              <a:t>Students in remote locations</a:t>
            </a:r>
          </a:p>
          <a:p>
            <a:r>
              <a:rPr lang="en-US" sz="2000" dirty="0"/>
              <a:t>International students</a:t>
            </a:r>
          </a:p>
          <a:p>
            <a:r>
              <a:rPr lang="en-US" sz="2000" dirty="0"/>
              <a:t>Mature students with dependents</a:t>
            </a:r>
          </a:p>
        </p:txBody>
      </p:sp>
    </p:spTree>
    <p:extLst>
      <p:ext uri="{BB962C8B-B14F-4D97-AF65-F5344CB8AC3E}">
        <p14:creationId xmlns:p14="http://schemas.microsoft.com/office/powerpoint/2010/main" val="35318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DCA4559D-74E1-404D-8DEE-92B70C40A75E}" vid="{6904488B-1F6B-2E41-BAD2-A4FE0FB79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4638</TotalTime>
  <Words>1110</Words>
  <Application>Microsoft Macintosh PowerPoint</Application>
  <PresentationFormat>Widescreen</PresentationFormat>
  <Paragraphs>237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Scaling up Experiential Learning Opportunities and Challenges</vt:lpstr>
      <vt:lpstr>SESSION OVERVIEW</vt:lpstr>
      <vt:lpstr>BACKGROUND: WIL, EL, &amp; CO/EXTRA CURRICULAR</vt:lpstr>
      <vt:lpstr>BACKGROUND: SHARED ATTRIBUTES (P.E.A.R.) </vt:lpstr>
      <vt:lpstr>SCALING UP: THE OPPORTUNITIES</vt:lpstr>
      <vt:lpstr>SCALING UP: THE CHALLENGES</vt:lpstr>
      <vt:lpstr>SCALING UP: THE CHALLENGES</vt:lpstr>
      <vt:lpstr>SCALING UP: THE CHALLENGES</vt:lpstr>
      <vt:lpstr>SCALING UP: THE CHALLENGES</vt:lpstr>
      <vt:lpstr>SCALING UP: THE CHALLENGES</vt:lpstr>
      <vt:lpstr>SCALING UP: THE CHALLENGES</vt:lpstr>
      <vt:lpstr>NEXT STEPS: FOCUS ON COLLABORATION AND QUALITY</vt:lpstr>
      <vt:lpstr>QUALITY ASSURANCE  FRAMEWORK FOR WIL: AAA★ Aims, Actions and Achievements</vt:lpstr>
      <vt:lpstr>EXPERIENTIAL EDUCATION WITHIN COMMUNITIES  &amp; WORKPLACES (WIL)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up: The Challenges</dc:title>
  <dc:creator>Microsoft Office User</dc:creator>
  <cp:lastModifiedBy>Microsoft Office User</cp:lastModifiedBy>
  <cp:revision>38</cp:revision>
  <dcterms:created xsi:type="dcterms:W3CDTF">2018-10-04T14:56:21Z</dcterms:created>
  <dcterms:modified xsi:type="dcterms:W3CDTF">2018-10-10T14:09:19Z</dcterms:modified>
</cp:coreProperties>
</file>