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0" r:id="rId2"/>
    <p:sldId id="268" r:id="rId3"/>
    <p:sldId id="269" r:id="rId4"/>
    <p:sldId id="257" r:id="rId5"/>
    <p:sldId id="267" r:id="rId6"/>
    <p:sldId id="270" r:id="rId7"/>
    <p:sldId id="265" r:id="rId8"/>
    <p:sldId id="274" r:id="rId9"/>
    <p:sldId id="275" r:id="rId10"/>
    <p:sldId id="278" r:id="rId11"/>
    <p:sldId id="279" r:id="rId12"/>
    <p:sldId id="259" r:id="rId13"/>
    <p:sldId id="277" r:id="rId14"/>
    <p:sldId id="271" r:id="rId15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 userDrawn="1">
          <p15:clr>
            <a:srgbClr val="A4A3A4"/>
          </p15:clr>
        </p15:guide>
        <p15:guide id="2" pos="1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1390" autoAdjust="0"/>
    <p:restoredTop sz="95039" autoAdjust="0"/>
  </p:normalViewPr>
  <p:slideViewPr>
    <p:cSldViewPr snapToGrid="0" showGuides="1">
      <p:cViewPr varScale="1">
        <p:scale>
          <a:sx n="127" d="100"/>
          <a:sy n="127" d="100"/>
        </p:scale>
        <p:origin x="1326" y="126"/>
      </p:cViewPr>
      <p:guideLst>
        <p:guide orient="horz" pos="816"/>
        <p:guide pos="1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690" y="7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5873755-F2E2-49FC-9117-F7826855D8B8}" type="datetimeFigureOut">
              <a:rPr lang="en-CA" smtClean="0"/>
              <a:t>12/10/2018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C729629-B7FC-4B9C-817E-6F5869663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998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29629-B7FC-4B9C-817E-6F5869663F7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9683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29629-B7FC-4B9C-817E-6F5869663F76}" type="slidenum">
              <a:rPr lang="en-CA" smtClean="0"/>
              <a:t>10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5027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29629-B7FC-4B9C-817E-6F5869663F76}" type="slidenum">
              <a:rPr lang="en-CA" smtClean="0"/>
              <a:t>11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3450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29629-B7FC-4B9C-817E-6F5869663F76}" type="slidenum">
              <a:rPr lang="en-CA" smtClean="0"/>
              <a:t>12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8200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29629-B7FC-4B9C-817E-6F5869663F76}" type="slidenum">
              <a:rPr lang="en-CA" smtClean="0"/>
              <a:t>13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2800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29629-B7FC-4B9C-817E-6F5869663F76}" type="slidenum">
              <a:rPr lang="en-CA" smtClean="0"/>
              <a:t>14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3974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29629-B7FC-4B9C-817E-6F5869663F76}" type="slidenum">
              <a:rPr lang="en-CA" smtClean="0"/>
              <a:t>2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0618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29629-B7FC-4B9C-817E-6F5869663F76}" type="slidenum">
              <a:rPr lang="en-CA" smtClean="0"/>
              <a:t>3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642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29629-B7FC-4B9C-817E-6F5869663F76}" type="slidenum">
              <a:rPr lang="en-CA" smtClean="0"/>
              <a:t>4</a:t>
            </a:fld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7842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29629-B7FC-4B9C-817E-6F5869663F76}" type="slidenum">
              <a:rPr lang="en-CA" smtClean="0"/>
              <a:t>5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9322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29629-B7FC-4B9C-817E-6F5869663F76}" type="slidenum">
              <a:rPr lang="en-CA" smtClean="0"/>
              <a:t>6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8560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29629-B7FC-4B9C-817E-6F5869663F76}" type="slidenum">
              <a:rPr lang="en-CA" smtClean="0"/>
              <a:t>7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1465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29629-B7FC-4B9C-817E-6F5869663F76}" type="slidenum">
              <a:rPr lang="en-CA" smtClean="0"/>
              <a:t>8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5623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29629-B7FC-4B9C-817E-6F5869663F76}" type="slidenum">
              <a:rPr lang="en-CA" smtClean="0"/>
              <a:t>9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74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FE59-C994-4308-BAAD-8E662E743809}" type="datetimeFigureOut">
              <a:rPr lang="en-CA" smtClean="0"/>
              <a:t>12/10/2018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E8E8-53F6-47B3-932C-58DFDEFAE0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026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FE59-C994-4308-BAAD-8E662E743809}" type="datetimeFigureOut">
              <a:rPr lang="en-CA" smtClean="0"/>
              <a:t>12/10/2018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E8E8-53F6-47B3-932C-58DFDEFAE0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401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FE59-C994-4308-BAAD-8E662E743809}" type="datetimeFigureOut">
              <a:rPr lang="en-CA" smtClean="0"/>
              <a:t>12/10/2018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E8E8-53F6-47B3-932C-58DFDEFAE0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793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FE59-C994-4308-BAAD-8E662E743809}" type="datetimeFigureOut">
              <a:rPr lang="en-CA" smtClean="0"/>
              <a:t>12/10/2018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E8E8-53F6-47B3-932C-58DFDEFAE0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893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FE59-C994-4308-BAAD-8E662E743809}" type="datetimeFigureOut">
              <a:rPr lang="en-CA" smtClean="0"/>
              <a:t>12/10/2018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E8E8-53F6-47B3-932C-58DFDEFAE0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362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FE59-C994-4308-BAAD-8E662E743809}" type="datetimeFigureOut">
              <a:rPr lang="en-CA" smtClean="0"/>
              <a:t>12/10/2018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E8E8-53F6-47B3-932C-58DFDEFAE0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619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FE59-C994-4308-BAAD-8E662E743809}" type="datetimeFigureOut">
              <a:rPr lang="en-CA" smtClean="0"/>
              <a:t>12/10/2018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E8E8-53F6-47B3-932C-58DFDEFAE0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1543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FE59-C994-4308-BAAD-8E662E743809}" type="datetimeFigureOut">
              <a:rPr lang="en-CA" smtClean="0"/>
              <a:t>12/10/2018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E8E8-53F6-47B3-932C-58DFDEFAE0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655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FE59-C994-4308-BAAD-8E662E743809}" type="datetimeFigureOut">
              <a:rPr lang="en-CA" smtClean="0"/>
              <a:t>12/10/2018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E8E8-53F6-47B3-932C-58DFDEFAE0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315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FE59-C994-4308-BAAD-8E662E743809}" type="datetimeFigureOut">
              <a:rPr lang="en-CA" smtClean="0"/>
              <a:t>12/10/2018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E8E8-53F6-47B3-932C-58DFDEFAE0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047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FE59-C994-4308-BAAD-8E662E743809}" type="datetimeFigureOut">
              <a:rPr lang="en-CA" smtClean="0"/>
              <a:t>12/10/2018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E8E8-53F6-47B3-932C-58DFDEFAE0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389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4FE59-C994-4308-BAAD-8E662E743809}" type="datetimeFigureOut">
              <a:rPr lang="en-CA" smtClean="0"/>
              <a:t>12/10/2018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E8E8-53F6-47B3-932C-58DFDEFAE0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094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8725" y="1080295"/>
            <a:ext cx="6858000" cy="1655762"/>
          </a:xfrm>
        </p:spPr>
        <p:txBody>
          <a:bodyPr>
            <a:noAutofit/>
          </a:bodyPr>
          <a:lstStyle/>
          <a:p>
            <a:r>
              <a:rPr lang="en-CA" sz="6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 finally: </a:t>
            </a:r>
          </a:p>
          <a:p>
            <a:endParaRPr lang="en-CA" sz="7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845644">
            <a:off x="1773098" y="3799128"/>
            <a:ext cx="5545669" cy="1200329"/>
          </a:xfrm>
          <a:prstGeom prst="rect">
            <a:avLst/>
          </a:prstGeom>
          <a:noFill/>
          <a:ln w="50800" cmpd="sng">
            <a:solidFill>
              <a:prstClr val="black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7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Test Time</a:t>
            </a:r>
            <a:endParaRPr lang="en-CA" sz="7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06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33" y="985838"/>
            <a:ext cx="6757416" cy="4054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71850" y="307185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ESO LITERACY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572000" y="1428750"/>
            <a:ext cx="42863" cy="314325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83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09" y="985833"/>
            <a:ext cx="6757416" cy="4054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1850" y="307185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ESO NUMERACY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00" y="1428750"/>
            <a:ext cx="42863" cy="314325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69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837506"/>
            <a:ext cx="67687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>
                <a:solidFill>
                  <a:srgbClr val="4D4D4D"/>
                </a:solidFill>
              </a:rPr>
              <a:t>“When a university graduate is recruited, the employer has in their hire an exceptional communicator, an adept researcher, a problem solver and a critical thinker…”</a:t>
            </a:r>
          </a:p>
        </p:txBody>
      </p:sp>
    </p:spTree>
    <p:extLst>
      <p:ext uri="{BB962C8B-B14F-4D97-AF65-F5344CB8AC3E}">
        <p14:creationId xmlns:p14="http://schemas.microsoft.com/office/powerpoint/2010/main" val="57370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3100" y="1400596"/>
            <a:ext cx="560784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0" dirty="0"/>
              <a:t>GO BIG </a:t>
            </a:r>
            <a:endParaRPr lang="en-CA" sz="8000" dirty="0" smtClean="0"/>
          </a:p>
          <a:p>
            <a:pPr algn="ctr"/>
            <a:endParaRPr lang="en-CA" sz="4800" dirty="0"/>
          </a:p>
          <a:p>
            <a:pPr algn="ctr"/>
            <a:r>
              <a:rPr lang="en-CA" sz="3600" dirty="0" smtClean="0"/>
              <a:t>(OR </a:t>
            </a:r>
            <a:r>
              <a:rPr lang="en-CA" sz="3600" dirty="0"/>
              <a:t>GO </a:t>
            </a:r>
            <a:r>
              <a:rPr lang="en-CA" sz="3600" dirty="0" smtClean="0"/>
              <a:t>HOME)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00760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2538" y="1400596"/>
            <a:ext cx="2678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 smtClean="0"/>
              <a:t>YOU ALL PASSED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421533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022" y="406400"/>
            <a:ext cx="4905261" cy="62573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9514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352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“There are widespread concerns that the colleges are providing career education that is too narrowly focused on specific job skills…</a:t>
            </a:r>
          </a:p>
          <a:p>
            <a:pPr marL="0" indent="0">
              <a:buNone/>
            </a:pPr>
            <a:r>
              <a:rPr lang="en-CA" dirty="0"/>
              <a:t>We define generic skills to be practical life skills essential for both personal and career success. </a:t>
            </a:r>
          </a:p>
          <a:p>
            <a:pPr marL="0" indent="0">
              <a:buNone/>
            </a:pPr>
            <a:r>
              <a:rPr lang="en-CA" dirty="0"/>
              <a:t>They include </a:t>
            </a:r>
            <a:r>
              <a:rPr lang="en-CA" u="sng" dirty="0">
                <a:solidFill>
                  <a:srgbClr val="0070C0"/>
                </a:solidFill>
              </a:rPr>
              <a:t>language and communication skills, math skills, learning and thinking skills, interpersonal skills, and basic technological literacy</a:t>
            </a:r>
            <a:r>
              <a:rPr lang="en-CA" dirty="0"/>
              <a:t>.”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572" y="4628644"/>
            <a:ext cx="1523801" cy="194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056" y="37875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en-CA" sz="3600" dirty="0">
                <a:latin typeface="+mn-lt"/>
              </a:rPr>
              <a:t>Classes of Postsecondary Skills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EDE4-74C8-4D86-8614-E5037861B9AA}" type="slidenum">
              <a:rPr lang="en-CA" smtClean="0"/>
              <a:pPr/>
              <a:t>4</a:t>
            </a:fld>
            <a:endParaRPr lang="en-CA"/>
          </a:p>
        </p:txBody>
      </p:sp>
      <p:grpSp>
        <p:nvGrpSpPr>
          <p:cNvPr id="5" name="Group 4"/>
          <p:cNvGrpSpPr/>
          <p:nvPr/>
        </p:nvGrpSpPr>
        <p:grpSpPr>
          <a:xfrm>
            <a:off x="1115616" y="965921"/>
            <a:ext cx="2592288" cy="2520280"/>
            <a:chOff x="1438722" y="980728"/>
            <a:chExt cx="2448272" cy="252028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FFF99"/>
              </a:gs>
            </a:gsLst>
            <a:lin ang="5400000" scaled="1"/>
          </a:gradFill>
        </p:grpSpPr>
        <p:sp>
          <p:nvSpPr>
            <p:cNvPr id="6" name="Oval 5"/>
            <p:cNvSpPr/>
            <p:nvPr/>
          </p:nvSpPr>
          <p:spPr>
            <a:xfrm>
              <a:off x="1438722" y="980728"/>
              <a:ext cx="2448272" cy="252028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10730" y="1769833"/>
              <a:ext cx="23393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800" b="1" dirty="0">
                  <a:solidFill>
                    <a:srgbClr val="FF0000"/>
                  </a:solidFill>
                </a:rPr>
                <a:t>Disciplinary  knowledge</a:t>
              </a:r>
            </a:p>
            <a:p>
              <a:pPr algn="ctr"/>
              <a:r>
                <a:rPr lang="en-CA" sz="1800" dirty="0"/>
                <a:t>Solve equations</a:t>
              </a:r>
            </a:p>
            <a:p>
              <a:pPr algn="ctr"/>
              <a:r>
                <a:rPr lang="en-CA" sz="1800" dirty="0"/>
                <a:t>Know concepts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37907" y="965921"/>
            <a:ext cx="2595244" cy="2520280"/>
            <a:chOff x="5571703" y="1016732"/>
            <a:chExt cx="2448272" cy="252028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FFF99"/>
              </a:gs>
            </a:gsLst>
            <a:lin ang="5400000" scaled="1"/>
          </a:gradFill>
        </p:grpSpPr>
        <p:sp>
          <p:nvSpPr>
            <p:cNvPr id="11" name="Oval 10"/>
            <p:cNvSpPr/>
            <p:nvPr/>
          </p:nvSpPr>
          <p:spPr>
            <a:xfrm>
              <a:off x="5571703" y="1016732"/>
              <a:ext cx="2448272" cy="252028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79715" y="1815207"/>
              <a:ext cx="2232248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800" b="1" dirty="0">
                  <a:solidFill>
                    <a:srgbClr val="FF0000"/>
                  </a:solidFill>
                </a:rPr>
                <a:t>Basic cognitive skills</a:t>
              </a:r>
            </a:p>
            <a:p>
              <a:pPr algn="ctr"/>
              <a:r>
                <a:rPr lang="en-CA" sz="1800" dirty="0"/>
                <a:t>Literacy</a:t>
              </a:r>
            </a:p>
            <a:p>
              <a:pPr algn="ctr"/>
              <a:r>
                <a:rPr lang="en-CA" sz="1800" dirty="0"/>
                <a:t>Numeracy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15616" y="3561402"/>
            <a:ext cx="2592288" cy="2471960"/>
            <a:chOff x="1438722" y="3573016"/>
            <a:chExt cx="2448272" cy="252028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FFF99"/>
              </a:gs>
            </a:gsLst>
            <a:lin ang="5400000" scaled="1"/>
          </a:gradFill>
        </p:grpSpPr>
        <p:sp>
          <p:nvSpPr>
            <p:cNvPr id="10" name="Oval 9"/>
            <p:cNvSpPr/>
            <p:nvPr/>
          </p:nvSpPr>
          <p:spPr>
            <a:xfrm>
              <a:off x="1438722" y="3573016"/>
              <a:ext cx="2448272" cy="252028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56259" y="4127514"/>
              <a:ext cx="2413198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rgbClr val="FF0000"/>
                  </a:solidFill>
                </a:rPr>
                <a:t>Higher order cognitive skills</a:t>
              </a:r>
            </a:p>
            <a:p>
              <a:pPr algn="ctr"/>
              <a:r>
                <a:rPr lang="en-CA" dirty="0"/>
                <a:t>Problem solving</a:t>
              </a:r>
            </a:p>
            <a:p>
              <a:pPr algn="ctr"/>
              <a:r>
                <a:rPr lang="en-CA" dirty="0"/>
                <a:t>Critical thinking</a:t>
              </a:r>
            </a:p>
            <a:p>
              <a:pPr algn="ctr"/>
              <a:r>
                <a:rPr lang="en-CA" dirty="0"/>
                <a:t>Communication</a:t>
              </a:r>
            </a:p>
            <a:p>
              <a:endParaRPr lang="en-CA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37907" y="3544658"/>
            <a:ext cx="2595244" cy="2520280"/>
            <a:chOff x="5571703" y="3573016"/>
            <a:chExt cx="2448272" cy="252028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FFF99"/>
              </a:gs>
            </a:gsLst>
            <a:lin ang="5400000" scaled="1"/>
          </a:gradFill>
        </p:grpSpPr>
        <p:sp>
          <p:nvSpPr>
            <p:cNvPr id="12" name="Oval 11"/>
            <p:cNvSpPr/>
            <p:nvPr/>
          </p:nvSpPr>
          <p:spPr>
            <a:xfrm>
              <a:off x="5571703" y="3573016"/>
              <a:ext cx="2448272" cy="252028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50291" y="4132964"/>
              <a:ext cx="234026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rgbClr val="FF0000"/>
                  </a:solidFill>
                </a:rPr>
                <a:t>Behavioural (soft) skills</a:t>
              </a:r>
            </a:p>
            <a:p>
              <a:pPr algn="ctr"/>
              <a:r>
                <a:rPr lang="en-CA" dirty="0"/>
                <a:t>Persistence</a:t>
              </a:r>
            </a:p>
            <a:p>
              <a:pPr algn="ctr"/>
              <a:r>
                <a:rPr lang="en-CA" dirty="0"/>
                <a:t>Initiative</a:t>
              </a:r>
            </a:p>
            <a:p>
              <a:pPr algn="ctr"/>
              <a:r>
                <a:rPr lang="en-CA" dirty="0"/>
                <a:t>Resilience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82429" y="825387"/>
            <a:ext cx="6986863" cy="5428808"/>
            <a:chOff x="982429" y="825387"/>
            <a:chExt cx="6986863" cy="5428808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5145204" y="825387"/>
              <a:ext cx="1328" cy="272619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947648" y="832227"/>
              <a:ext cx="14421" cy="542196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145204" y="840223"/>
              <a:ext cx="2824088" cy="134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86431" y="6204074"/>
              <a:ext cx="6975638" cy="4592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90923" y="3510477"/>
              <a:ext cx="4162373" cy="4110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2429" y="3491119"/>
              <a:ext cx="36579" cy="271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469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5368" y="1813698"/>
            <a:ext cx="6858000" cy="1655762"/>
          </a:xfrm>
        </p:spPr>
        <p:txBody>
          <a:bodyPr>
            <a:normAutofit/>
          </a:bodyPr>
          <a:lstStyle/>
          <a:p>
            <a:r>
              <a:rPr lang="en-CA" sz="7200" dirty="0"/>
              <a:t>THANK  YOU</a:t>
            </a:r>
          </a:p>
        </p:txBody>
      </p:sp>
    </p:spTree>
    <p:extLst>
      <p:ext uri="{BB962C8B-B14F-4D97-AF65-F5344CB8AC3E}">
        <p14:creationId xmlns:p14="http://schemas.microsoft.com/office/powerpoint/2010/main" val="109491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66" y="1295400"/>
            <a:ext cx="3770019" cy="47136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71044" y="307497"/>
            <a:ext cx="3163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Literacy, Numeracy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3652" y="307497"/>
            <a:ext cx="3163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Critical Thinking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0357" y="1290707"/>
            <a:ext cx="3767328" cy="4718304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943454" y="1290707"/>
            <a:ext cx="3767328" cy="47183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616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85873" y="307185"/>
            <a:ext cx="6622254" cy="5493540"/>
            <a:chOff x="1413765" y="323681"/>
            <a:chExt cx="5944235" cy="4926532"/>
          </a:xfrm>
        </p:grpSpPr>
        <p:sp>
          <p:nvSpPr>
            <p:cNvPr id="4" name="TextBox 3"/>
            <p:cNvSpPr txBox="1"/>
            <p:nvPr/>
          </p:nvSpPr>
          <p:spPr>
            <a:xfrm>
              <a:off x="3286169" y="323681"/>
              <a:ext cx="2718831" cy="33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/>
                <a:t>Heighten CRITICAL THINKING</a:t>
              </a:r>
            </a:p>
          </p:txBody>
        </p:sp>
        <p:pic>
          <p:nvPicPr>
            <p:cNvPr id="5" name="Picture 4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  <a14:imgEffect>
                        <a14:saturation sat="7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765" y="1478313"/>
              <a:ext cx="5944235" cy="37719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95138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09" y="985833"/>
            <a:ext cx="6757416" cy="4054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1850" y="307185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ESO NUMERACY</a:t>
            </a:r>
          </a:p>
        </p:txBody>
      </p:sp>
    </p:spTree>
    <p:extLst>
      <p:ext uri="{BB962C8B-B14F-4D97-AF65-F5344CB8AC3E}">
        <p14:creationId xmlns:p14="http://schemas.microsoft.com/office/powerpoint/2010/main" val="244765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33" y="985838"/>
            <a:ext cx="6757416" cy="4054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71850" y="307185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ESO LITERACY</a:t>
            </a:r>
          </a:p>
        </p:txBody>
      </p:sp>
    </p:spTree>
    <p:extLst>
      <p:ext uri="{BB962C8B-B14F-4D97-AF65-F5344CB8AC3E}">
        <p14:creationId xmlns:p14="http://schemas.microsoft.com/office/powerpoint/2010/main" val="57985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1979</TotalTime>
  <Words>172</Words>
  <Application>Microsoft Office PowerPoint</Application>
  <PresentationFormat>On-screen Show (4:3)</PresentationFormat>
  <Paragraphs>48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Classes of Postsecondary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Hicks</dc:creator>
  <cp:lastModifiedBy>Martin Hicks</cp:lastModifiedBy>
  <cp:revision>54</cp:revision>
  <cp:lastPrinted>2018-10-12T15:37:31Z</cp:lastPrinted>
  <dcterms:created xsi:type="dcterms:W3CDTF">2018-10-09T15:12:22Z</dcterms:created>
  <dcterms:modified xsi:type="dcterms:W3CDTF">2018-10-12T15:58:28Z</dcterms:modified>
</cp:coreProperties>
</file>