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1" r:id="rId2"/>
    <p:sldMasterId id="2147483693" r:id="rId3"/>
  </p:sldMasterIdLst>
  <p:notesMasterIdLst>
    <p:notesMasterId r:id="rId23"/>
  </p:notesMasterIdLst>
  <p:sldIdLst>
    <p:sldId id="257" r:id="rId4"/>
    <p:sldId id="342" r:id="rId5"/>
    <p:sldId id="346" r:id="rId6"/>
    <p:sldId id="343" r:id="rId7"/>
    <p:sldId id="344" r:id="rId8"/>
    <p:sldId id="349" r:id="rId9"/>
    <p:sldId id="350" r:id="rId10"/>
    <p:sldId id="345" r:id="rId11"/>
    <p:sldId id="351" r:id="rId12"/>
    <p:sldId id="352" r:id="rId13"/>
    <p:sldId id="353" r:id="rId14"/>
    <p:sldId id="348" r:id="rId15"/>
    <p:sldId id="358" r:id="rId16"/>
    <p:sldId id="354" r:id="rId17"/>
    <p:sldId id="356" r:id="rId18"/>
    <p:sldId id="355" r:id="rId19"/>
    <p:sldId id="341" r:id="rId20"/>
    <p:sldId id="357" r:id="rId21"/>
    <p:sldId id="3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A003A"/>
    <a:srgbClr val="580058"/>
    <a:srgbClr val="6EC2C2"/>
    <a:srgbClr val="22181F"/>
    <a:srgbClr val="660066"/>
    <a:srgbClr val="F7FBFD"/>
    <a:srgbClr val="79A1B9"/>
    <a:srgbClr val="85A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2" autoAdjust="0"/>
    <p:restoredTop sz="90617" autoAdjust="0"/>
  </p:normalViewPr>
  <p:slideViewPr>
    <p:cSldViewPr snapToGrid="0">
      <p:cViewPr varScale="1">
        <p:scale>
          <a:sx n="59" d="100"/>
          <a:sy n="59" d="100"/>
        </p:scale>
        <p:origin x="692" y="5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22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37991-CE3E-4C29-A54E-5663A4C111C3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4464-7C42-430E-A81E-9CD63FE7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9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CCB26-4D7E-4201-94AE-CA572F5E2B88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Sans" panose="020B0602020204020204" pitchFamily="34" charset="0"/>
                <a:ea typeface="ヒラギノ角ゴ ProN W3"/>
                <a:cs typeface="ヒラギノ角ゴ ProN W3"/>
                <a:sym typeface="GillSans" panose="020B06020202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Sans" panose="020B0602020204020204" pitchFamily="34" charset="0"/>
              <a:ea typeface="ヒラギノ角ゴ ProN W3"/>
              <a:cs typeface="ヒラギノ角ゴ ProN W3"/>
              <a:sym typeface="GillSans" panose="020B0602020204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9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4464-7C42-430E-A81E-9CD63FE709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8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Sans" panose="020B0602020204020204" pitchFamily="34" charset="0"/>
                <a:ea typeface="ヒラギノ角ゴ ProN W3"/>
                <a:cs typeface="ヒラギノ角ゴ ProN W3"/>
                <a:sym typeface="GillSans" panose="020B0602020204020204" pitchFamily="3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Sans" panose="020B0602020204020204" pitchFamily="34" charset="0"/>
                <a:ea typeface="ヒラギノ角ゴ ProN W3"/>
                <a:cs typeface="ヒラギノ角ゴ ProN W3"/>
                <a:sym typeface="GillSans" panose="020B0602020204020204" pitchFamily="3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Sans" panose="020B0602020204020204" pitchFamily="34" charset="0"/>
                <a:ea typeface="ヒラギノ角ゴ ProN W3"/>
                <a:cs typeface="ヒラギノ角ゴ ProN W3"/>
                <a:sym typeface="GillSans" panose="020B0602020204020204" pitchFamily="3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Sans" panose="020B0602020204020204" pitchFamily="34" charset="0"/>
                <a:ea typeface="ヒラギノ角ゴ ProN W3"/>
                <a:cs typeface="ヒラギノ角ゴ ProN W3"/>
                <a:sym typeface="GillSans" panose="020B0602020204020204" pitchFamily="3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Sans" panose="020B0602020204020204" pitchFamily="34" charset="0"/>
                <a:ea typeface="ヒラギノ角ゴ ProN W3"/>
                <a:cs typeface="ヒラギノ角ゴ ProN W3"/>
                <a:sym typeface="GillSans" panose="020B0602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602020204020204" pitchFamily="34" charset="0"/>
                <a:ea typeface="ヒラギノ角ゴ ProN W3"/>
                <a:cs typeface="ヒラギノ角ゴ ProN W3"/>
                <a:sym typeface="GillSans" panose="020B0602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602020204020204" pitchFamily="34" charset="0"/>
                <a:ea typeface="ヒラギノ角ゴ ProN W3"/>
                <a:cs typeface="ヒラギノ角ゴ ProN W3"/>
                <a:sym typeface="GillSans" panose="020B0602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602020204020204" pitchFamily="34" charset="0"/>
                <a:ea typeface="ヒラギノ角ゴ ProN W3"/>
                <a:cs typeface="ヒラギノ角ゴ ProN W3"/>
                <a:sym typeface="GillSans" panose="020B0602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panose="020B0602020204020204" pitchFamily="34" charset="0"/>
                <a:ea typeface="ヒラギノ角ゴ ProN W3"/>
                <a:cs typeface="ヒラギノ角ゴ ProN W3"/>
                <a:sym typeface="GillSans" panose="020B0602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CCDF8-4781-4A6B-9BDE-FE108CDD02C3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Sans" panose="020B0602020204020204" pitchFamily="34" charset="0"/>
                <a:ea typeface="ヒラギノ角ゴ ProN W3"/>
                <a:cs typeface="ヒラギノ角ゴ ProN W3"/>
                <a:sym typeface="GillSans" panose="020B06020202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Sans" panose="020B0602020204020204" pitchFamily="34" charset="0"/>
              <a:ea typeface="ヒラギノ角ゴ ProN W3"/>
              <a:cs typeface="ヒラギノ角ゴ ProN W3"/>
              <a:sym typeface="GillSans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0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2AE0C2-3E2D-41AD-BAC3-8AD8939E5424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3"/>
                <a:cs typeface="ヒラギノ角ゴ ProN W3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792" y="685488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028" name="Notes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4024"/>
            <a:ext cx="5029200" cy="2763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1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B9143-04E5-471A-B15C-3ECA21FCAEDB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184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E3FBC0-B82F-4637-A1E1-83FC93F381EB}" type="slidenum">
              <a:rPr lang="en-US" altLang="en-US" sz="1800" kern="0" smtClean="0">
                <a:solidFill>
                  <a:sysClr val="windowText" lastClr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alt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3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 lIns="91369" tIns="45685" rIns="91369" bIns="45685"/>
          <a:lstStyle>
            <a:lvl1pPr>
              <a:defRPr/>
            </a:lvl1pPr>
          </a:lstStyle>
          <a:p>
            <a:fld id="{D0FED0BD-D4F0-48A6-A6A5-F04BE9A4D484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  <a:prstGeom prst="rect">
            <a:avLst/>
          </a:prstGeom>
          <a:ln/>
        </p:spPr>
        <p:txBody>
          <a:bodyPr lIns="91369" tIns="45685" rIns="91369" bIns="4568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 lIns="91369" tIns="45685" rIns="91369" bIns="45685"/>
          <a:lstStyle>
            <a:lvl1pPr>
              <a:defRPr/>
            </a:lvl1pPr>
          </a:lstStyle>
          <a:p>
            <a:fld id="{75FA0BE1-0A8A-4560-8E87-56D5EBE63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6"/>
            <a:ext cx="7314903" cy="567035"/>
          </a:xfrm>
        </p:spPr>
        <p:txBody>
          <a:bodyPr anchor="b"/>
          <a:lstStyle>
            <a:lvl1pPr algn="l">
              <a:defRPr sz="14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0"/>
            <a:ext cx="7314903" cy="4114354"/>
          </a:xfrm>
        </p:spPr>
        <p:txBody>
          <a:bodyPr rtlCol="0">
            <a:normAutofit/>
          </a:bodyPr>
          <a:lstStyle>
            <a:lvl1pPr marL="0" indent="0">
              <a:buNone/>
              <a:defRPr sz="2251"/>
            </a:lvl1pPr>
            <a:lvl2pPr marL="321449" indent="0">
              <a:buNone/>
              <a:defRPr sz="1969"/>
            </a:lvl2pPr>
            <a:lvl3pPr marL="642899" indent="0">
              <a:buNone/>
              <a:defRPr sz="1687"/>
            </a:lvl3pPr>
            <a:lvl4pPr marL="964348" indent="0">
              <a:buNone/>
              <a:defRPr sz="1407"/>
            </a:lvl4pPr>
            <a:lvl5pPr marL="1285797" indent="0">
              <a:buNone/>
              <a:defRPr sz="1407"/>
            </a:lvl5pPr>
            <a:lvl6pPr marL="1607246" indent="0">
              <a:buNone/>
              <a:defRPr sz="1407"/>
            </a:lvl6pPr>
            <a:lvl7pPr marL="1928696" indent="0">
              <a:buNone/>
              <a:defRPr sz="1407"/>
            </a:lvl7pPr>
            <a:lvl8pPr marL="2250145" indent="0">
              <a:buNone/>
              <a:defRPr sz="1407"/>
            </a:lvl8pPr>
            <a:lvl9pPr marL="2571594" indent="0">
              <a:buNone/>
              <a:defRPr sz="140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49" indent="0">
              <a:buNone/>
              <a:defRPr sz="844"/>
            </a:lvl2pPr>
            <a:lvl3pPr marL="642899" indent="0">
              <a:buNone/>
              <a:defRPr sz="703"/>
            </a:lvl3pPr>
            <a:lvl4pPr marL="964348" indent="0">
              <a:buNone/>
              <a:defRPr sz="633"/>
            </a:lvl4pPr>
            <a:lvl5pPr marL="1285797" indent="0">
              <a:buNone/>
              <a:defRPr sz="633"/>
            </a:lvl5pPr>
            <a:lvl6pPr marL="1607246" indent="0">
              <a:buNone/>
              <a:defRPr sz="633"/>
            </a:lvl6pPr>
            <a:lvl7pPr marL="1928696" indent="0">
              <a:buNone/>
              <a:defRPr sz="633"/>
            </a:lvl7pPr>
            <a:lvl8pPr marL="2250145" indent="0">
              <a:buNone/>
              <a:defRPr sz="633"/>
            </a:lvl8pPr>
            <a:lvl9pPr marL="2571594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6838-9717-40A6-B090-75CBD60983F6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A099-E870-4C35-85EE-F16DF1AD2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8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F262-9E03-4D9F-AFE2-B4307900F287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68BE-A2D9-410B-B421-98629C38B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56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3" y="274588"/>
            <a:ext cx="2742903" cy="58511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7" y="274588"/>
            <a:ext cx="8085833" cy="58511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79CD-257A-4865-BFFE-43C673598679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8A6E6-2C63-4CAD-A978-75BD976E8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7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CA3564-6EEE-422C-B733-91EB58F5D85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1EE5F-CB58-49CD-9C5F-2008449C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CA3564-6EEE-422C-B733-91EB58F5D85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1EE5F-CB58-49CD-9C5F-2008449C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6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CA3564-6EEE-422C-B733-91EB58F5D85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1EE5F-CB58-49CD-9C5F-2008449C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6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CA3564-6EEE-422C-B733-91EB58F5D85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1EE5F-CB58-49CD-9C5F-2008449C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0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CA3564-6EEE-422C-B733-91EB58F5D85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1EE5F-CB58-49CD-9C5F-2008449C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CA3564-6EEE-422C-B733-91EB58F5D85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1EE5F-CB58-49CD-9C5F-2008449C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45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CA3564-6EEE-422C-B733-91EB58F5D85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1EE5F-CB58-49CD-9C5F-2008449C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50"/>
            <a:ext cx="10364391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9"/>
            <a:ext cx="8533805" cy="1752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FC5F-76B8-4CF5-BF8B-CF67CD5C2842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A45BC-92EB-42CA-BC8C-32D0174BD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532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CA3564-6EEE-422C-B733-91EB58F5D85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1EE5F-CB58-49CD-9C5F-2008449C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87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CA3564-6EEE-422C-B733-91EB58F5D85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1EE5F-CB58-49CD-9C5F-2008449C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84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CA3564-6EEE-422C-B733-91EB58F5D85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1EE5F-CB58-49CD-9C5F-2008449C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62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CA3564-6EEE-422C-B733-91EB58F5D856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651EE5F-CB58-49CD-9C5F-2008449C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5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49CF-5CAB-4D9B-83F1-157B1911574C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6201-176A-4039-94E6-23545A4C8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24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3"/>
            <a:ext cx="10362903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3" cy="1500188"/>
          </a:xfrm>
        </p:spPr>
        <p:txBody>
          <a:bodyPr anchor="b"/>
          <a:lstStyle>
            <a:lvl1pPr marL="0" indent="0">
              <a:buNone/>
              <a:defRPr sz="1407">
                <a:solidFill>
                  <a:schemeClr val="tx1">
                    <a:tint val="75000"/>
                  </a:schemeClr>
                </a:solidFill>
              </a:defRPr>
            </a:lvl1pPr>
            <a:lvl2pPr marL="321449" indent="0">
              <a:buNone/>
              <a:defRPr sz="1265">
                <a:solidFill>
                  <a:schemeClr val="tx1">
                    <a:tint val="75000"/>
                  </a:schemeClr>
                </a:solidFill>
              </a:defRPr>
            </a:lvl2pPr>
            <a:lvl3pPr marL="64289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964348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4pPr>
            <a:lvl5pPr marL="1285797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5pPr>
            <a:lvl6pPr marL="1607246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6pPr>
            <a:lvl7pPr marL="1928696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7pPr>
            <a:lvl8pPr marL="225014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8pPr>
            <a:lvl9pPr marL="2571594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9CE8-00CF-4363-96C6-CD918974F292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6F1F-5B3E-4504-9714-0A3AFE767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45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198" y="1600647"/>
            <a:ext cx="5414367" cy="452511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7"/>
            </a:lvl3pPr>
            <a:lvl4pPr>
              <a:defRPr sz="1265"/>
            </a:lvl4pPr>
            <a:lvl5pPr>
              <a:defRPr sz="1265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9" y="1600647"/>
            <a:ext cx="5414367" cy="452511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7"/>
            </a:lvl3pPr>
            <a:lvl4pPr>
              <a:defRPr sz="1265"/>
            </a:lvl4pPr>
            <a:lvl5pPr>
              <a:defRPr sz="1265"/>
            </a:lvl5pPr>
            <a:lvl6pPr>
              <a:defRPr sz="1265"/>
            </a:lvl6pPr>
            <a:lvl7pPr>
              <a:defRPr sz="1265"/>
            </a:lvl7pPr>
            <a:lvl8pPr>
              <a:defRPr sz="1265"/>
            </a:lvl8pPr>
            <a:lvl9pPr>
              <a:defRPr sz="12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B8C3-3A63-4712-A88F-A97815A2FF4F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0D03-825F-4EFE-B73F-4B8AD1867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8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49" indent="0">
              <a:buNone/>
              <a:defRPr sz="1407" b="1"/>
            </a:lvl2pPr>
            <a:lvl3pPr marL="642899" indent="0">
              <a:buNone/>
              <a:defRPr sz="1265" b="1"/>
            </a:lvl3pPr>
            <a:lvl4pPr marL="964348" indent="0">
              <a:buNone/>
              <a:defRPr sz="1125" b="1"/>
            </a:lvl4pPr>
            <a:lvl5pPr marL="1285797" indent="0">
              <a:buNone/>
              <a:defRPr sz="1125" b="1"/>
            </a:lvl5pPr>
            <a:lvl6pPr marL="1607246" indent="0">
              <a:buNone/>
              <a:defRPr sz="1125" b="1"/>
            </a:lvl6pPr>
            <a:lvl7pPr marL="1928696" indent="0">
              <a:buNone/>
              <a:defRPr sz="1125" b="1"/>
            </a:lvl7pPr>
            <a:lvl8pPr marL="2250145" indent="0">
              <a:buNone/>
              <a:defRPr sz="1125" b="1"/>
            </a:lvl8pPr>
            <a:lvl9pPr marL="2571594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174381"/>
            <a:ext cx="5386091" cy="3951387"/>
          </a:xfrm>
        </p:spPr>
        <p:txBody>
          <a:bodyPr/>
          <a:lstStyle>
            <a:lvl1pPr>
              <a:defRPr sz="1687"/>
            </a:lvl1pPr>
            <a:lvl2pPr>
              <a:defRPr sz="1407"/>
            </a:lvl2pPr>
            <a:lvl3pPr>
              <a:defRPr sz="126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39" y="1534791"/>
            <a:ext cx="5389067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49" indent="0">
              <a:buNone/>
              <a:defRPr sz="1407" b="1"/>
            </a:lvl2pPr>
            <a:lvl3pPr marL="642899" indent="0">
              <a:buNone/>
              <a:defRPr sz="1265" b="1"/>
            </a:lvl3pPr>
            <a:lvl4pPr marL="964348" indent="0">
              <a:buNone/>
              <a:defRPr sz="1125" b="1"/>
            </a:lvl4pPr>
            <a:lvl5pPr marL="1285797" indent="0">
              <a:buNone/>
              <a:defRPr sz="1125" b="1"/>
            </a:lvl5pPr>
            <a:lvl6pPr marL="1607246" indent="0">
              <a:buNone/>
              <a:defRPr sz="1125" b="1"/>
            </a:lvl6pPr>
            <a:lvl7pPr marL="1928696" indent="0">
              <a:buNone/>
              <a:defRPr sz="1125" b="1"/>
            </a:lvl7pPr>
            <a:lvl8pPr marL="2250145" indent="0">
              <a:buNone/>
              <a:defRPr sz="1125" b="1"/>
            </a:lvl8pPr>
            <a:lvl9pPr marL="2571594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39" y="2174381"/>
            <a:ext cx="5389067" cy="3951387"/>
          </a:xfrm>
        </p:spPr>
        <p:txBody>
          <a:bodyPr/>
          <a:lstStyle>
            <a:lvl1pPr>
              <a:defRPr sz="1687"/>
            </a:lvl1pPr>
            <a:lvl2pPr>
              <a:defRPr sz="1407"/>
            </a:lvl2pPr>
            <a:lvl3pPr>
              <a:defRPr sz="126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504AE-2506-4502-8C98-C16021371AE6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17F-F780-46A3-AAFE-489AD41C9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64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2B3F-36E5-46ED-8719-0E6567D708DE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09E9-6DFB-47E4-AAED-17307F478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23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B3626-5725-4267-A5D2-D17F7CDA44CD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CCBF-5F28-477F-8D06-FD609DF77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12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5"/>
            <a:ext cx="4010919" cy="1161975"/>
          </a:xfrm>
        </p:spPr>
        <p:txBody>
          <a:bodyPr anchor="b"/>
          <a:lstStyle>
            <a:lvl1pPr algn="l">
              <a:defRPr sz="14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4"/>
          </a:xfrm>
        </p:spPr>
        <p:txBody>
          <a:bodyPr/>
          <a:lstStyle>
            <a:lvl1pPr>
              <a:defRPr sz="2251"/>
            </a:lvl1pPr>
            <a:lvl2pPr>
              <a:defRPr sz="1969"/>
            </a:lvl2pPr>
            <a:lvl3pPr>
              <a:defRPr sz="1687"/>
            </a:lvl3pPr>
            <a:lvl4pPr>
              <a:defRPr sz="1407"/>
            </a:lvl4pPr>
            <a:lvl5pPr>
              <a:defRPr sz="1407"/>
            </a:lvl5pPr>
            <a:lvl6pPr>
              <a:defRPr sz="1407"/>
            </a:lvl6pPr>
            <a:lvl7pPr>
              <a:defRPr sz="1407"/>
            </a:lvl7pPr>
            <a:lvl8pPr>
              <a:defRPr sz="1407"/>
            </a:lvl8pPr>
            <a:lvl9pPr>
              <a:defRPr sz="14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49" indent="0">
              <a:buNone/>
              <a:defRPr sz="844"/>
            </a:lvl2pPr>
            <a:lvl3pPr marL="642899" indent="0">
              <a:buNone/>
              <a:defRPr sz="703"/>
            </a:lvl3pPr>
            <a:lvl4pPr marL="964348" indent="0">
              <a:buNone/>
              <a:defRPr sz="633"/>
            </a:lvl4pPr>
            <a:lvl5pPr marL="1285797" indent="0">
              <a:buNone/>
              <a:defRPr sz="633"/>
            </a:lvl5pPr>
            <a:lvl6pPr marL="1607246" indent="0">
              <a:buNone/>
              <a:defRPr sz="633"/>
            </a:lvl6pPr>
            <a:lvl7pPr marL="1928696" indent="0">
              <a:buNone/>
              <a:defRPr sz="633"/>
            </a:lvl7pPr>
            <a:lvl8pPr marL="2250145" indent="0">
              <a:buNone/>
              <a:defRPr sz="633"/>
            </a:lvl8pPr>
            <a:lvl9pPr marL="2571594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E4BB-22F9-4CC5-959A-D57A255B6120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5127-9D7D-49D3-AE83-CAD5CBDDA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83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10197" y="274588"/>
            <a:ext cx="109716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197" y="1600646"/>
            <a:ext cx="10971609" cy="416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196" y="6356823"/>
            <a:ext cx="2844107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44">
                <a:solidFill>
                  <a:schemeClr val="tx1">
                    <a:tint val="75000"/>
                  </a:schemeClr>
                </a:solidFill>
                <a:latin typeface="GillSans" pitchFamily="-68" charset="0"/>
                <a:ea typeface="ヒラギノ角ゴ ProN W3" pitchFamily="-68" charset="-128"/>
                <a:cs typeface="+mn-cs"/>
                <a:sym typeface="GillSans" pitchFamily="-68" charset="0"/>
              </a:defRPr>
            </a:lvl1pPr>
          </a:lstStyle>
          <a:p>
            <a:pPr>
              <a:defRPr/>
            </a:pPr>
            <a:fld id="{77CE5D25-18B6-4C97-A602-4CF5948FB4ED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00" y="6356823"/>
            <a:ext cx="386060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44">
                <a:solidFill>
                  <a:schemeClr val="tx1">
                    <a:tint val="75000"/>
                  </a:schemeClr>
                </a:solidFill>
                <a:latin typeface="GillSans" pitchFamily="-68" charset="0"/>
                <a:ea typeface="ヒラギノ角ゴ ProN W3" pitchFamily="-68" charset="-128"/>
                <a:cs typeface="+mn-cs"/>
                <a:sym typeface="GillSans" pitchFamily="-6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701" y="6356823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44">
                <a:solidFill>
                  <a:srgbClr val="898989"/>
                </a:solidFill>
                <a:latin typeface="GillSans" pitchFamily="-68" charset="0"/>
                <a:ea typeface="ヒラギノ角ゴ ProN W3" pitchFamily="-68" charset="-128"/>
                <a:cs typeface="+mn-cs"/>
                <a:sym typeface="GillSans" pitchFamily="-68" charset="0"/>
              </a:defRPr>
            </a:lvl1pPr>
          </a:lstStyle>
          <a:p>
            <a:pPr>
              <a:defRPr/>
            </a:pPr>
            <a:fld id="{B7D7600C-D865-461A-8B1D-062F6DF75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79283"/>
            <a:ext cx="12192000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61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9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5pPr>
      <a:lvl6pPr marL="321449" algn="ctr" rtl="0" fontAlgn="base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6pPr>
      <a:lvl7pPr marL="642899" algn="ctr" rtl="0" fontAlgn="base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7pPr>
      <a:lvl8pPr marL="964348" algn="ctr" rtl="0" fontAlgn="base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8pPr>
      <a:lvl9pPr marL="1285797" algn="ctr" rtl="0" fontAlgn="base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9pPr>
    </p:titleStyle>
    <p:bodyStyle>
      <a:lvl1pPr marL="241087" indent="-2410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1" kern="1200">
          <a:solidFill>
            <a:schemeClr val="tx1"/>
          </a:solidFill>
          <a:latin typeface="+mn-lt"/>
          <a:ea typeface="+mn-ea"/>
          <a:cs typeface="+mn-cs"/>
        </a:defRPr>
      </a:lvl1pPr>
      <a:lvl2pPr marL="522355" indent="-2009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803623" indent="-160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5073" indent="-160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446523" indent="-160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767970" indent="-160725" algn="l" defTabSz="642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089421" indent="-160725" algn="l" defTabSz="642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410870" indent="-160725" algn="l" defTabSz="642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2732318" indent="-160725" algn="l" defTabSz="642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449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899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4348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797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7246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8696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50145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1594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10197" y="274588"/>
            <a:ext cx="109716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197" y="1600646"/>
            <a:ext cx="10971609" cy="416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196" y="6356823"/>
            <a:ext cx="2844107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44">
                <a:solidFill>
                  <a:schemeClr val="tx1">
                    <a:tint val="75000"/>
                  </a:schemeClr>
                </a:solidFill>
                <a:latin typeface="GillSans" pitchFamily="-68" charset="0"/>
                <a:ea typeface="ヒラギノ角ゴ ProN W3" pitchFamily="-68" charset="-128"/>
                <a:cs typeface="+mn-cs"/>
                <a:sym typeface="GillSans" pitchFamily="-68" charset="0"/>
              </a:defRPr>
            </a:lvl1pPr>
          </a:lstStyle>
          <a:p>
            <a:pPr>
              <a:defRPr/>
            </a:pPr>
            <a:fld id="{B2F7A928-0DF4-403D-A151-AF3BEAC8CEA6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00" y="6356823"/>
            <a:ext cx="386060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44">
                <a:solidFill>
                  <a:schemeClr val="tx1">
                    <a:tint val="75000"/>
                  </a:schemeClr>
                </a:solidFill>
                <a:latin typeface="GillSans" pitchFamily="-68" charset="0"/>
                <a:ea typeface="ヒラギノ角ゴ ProN W3" pitchFamily="-68" charset="-128"/>
                <a:cs typeface="+mn-cs"/>
                <a:sym typeface="GillSans" pitchFamily="-6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701" y="6356823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44">
                <a:solidFill>
                  <a:srgbClr val="898989"/>
                </a:solidFill>
                <a:latin typeface="GillSans" pitchFamily="-68" charset="0"/>
                <a:ea typeface="ヒラギノ角ゴ ProN W3" pitchFamily="-68" charset="-128"/>
                <a:cs typeface="+mn-cs"/>
                <a:sym typeface="GillSans" pitchFamily="-68" charset="0"/>
              </a:defRPr>
            </a:lvl1pPr>
          </a:lstStyle>
          <a:p>
            <a:pPr>
              <a:defRPr/>
            </a:pPr>
            <a:fld id="{547102B5-7689-4E0A-9948-96B353D83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3" name="Picture 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79283"/>
            <a:ext cx="12192000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3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9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5pPr>
      <a:lvl6pPr marL="321449" algn="ctr" rtl="0" fontAlgn="base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6pPr>
      <a:lvl7pPr marL="642899" algn="ctr" rtl="0" fontAlgn="base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7pPr>
      <a:lvl8pPr marL="964348" algn="ctr" rtl="0" fontAlgn="base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8pPr>
      <a:lvl9pPr marL="1285797" algn="ctr" rtl="0" fontAlgn="base">
        <a:spcBef>
          <a:spcPct val="0"/>
        </a:spcBef>
        <a:spcAft>
          <a:spcPct val="0"/>
        </a:spcAft>
        <a:defRPr sz="3095">
          <a:solidFill>
            <a:schemeClr val="tx1"/>
          </a:solidFill>
          <a:latin typeface="Calibri" pitchFamily="34" charset="0"/>
        </a:defRPr>
      </a:lvl9pPr>
    </p:titleStyle>
    <p:bodyStyle>
      <a:lvl1pPr marL="241087" indent="-2410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1" kern="1200">
          <a:solidFill>
            <a:schemeClr val="tx1"/>
          </a:solidFill>
          <a:latin typeface="+mn-lt"/>
          <a:ea typeface="+mn-ea"/>
          <a:cs typeface="+mn-cs"/>
        </a:defRPr>
      </a:lvl1pPr>
      <a:lvl2pPr marL="522355" indent="-2009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803623" indent="-160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5073" indent="-160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446523" indent="-160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767970" indent="-160725" algn="l" defTabSz="642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089421" indent="-160725" algn="l" defTabSz="642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410870" indent="-160725" algn="l" defTabSz="642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2732318" indent="-160725" algn="l" defTabSz="642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1pPr>
      <a:lvl2pPr marL="321449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2pPr>
      <a:lvl3pPr marL="642899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3pPr>
      <a:lvl4pPr marL="964348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285797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5pPr>
      <a:lvl6pPr marL="1607246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6pPr>
      <a:lvl7pPr marL="1928696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7pPr>
      <a:lvl8pPr marL="2250145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8pPr>
      <a:lvl9pPr marL="2571594" algn="l" defTabSz="642899" rtl="0" eaLnBrk="1" latinLnBrk="0" hangingPunct="1">
        <a:defRPr sz="1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76965"/>
            <a:ext cx="12192000" cy="681037"/>
          </a:xfrm>
          <a:prstGeom prst="rect">
            <a:avLst/>
          </a:prstGeom>
          <a:gradFill>
            <a:gsLst>
              <a:gs pos="5000">
                <a:srgbClr val="22181F"/>
              </a:gs>
              <a:gs pos="72000">
                <a:srgbClr val="580058">
                  <a:alpha val="83000"/>
                </a:srgbClr>
              </a:gs>
              <a:gs pos="85000">
                <a:srgbClr val="580058">
                  <a:alpha val="60000"/>
                </a:srgbClr>
              </a:gs>
              <a:gs pos="100000">
                <a:srgbClr val="580058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687098" y="5963478"/>
            <a:ext cx="4645871" cy="894522"/>
            <a:chOff x="3696929" y="5963478"/>
            <a:chExt cx="4636038" cy="89452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3912042" y="5963478"/>
              <a:ext cx="4420925" cy="89452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3696929" y="5963478"/>
              <a:ext cx="285136" cy="894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0926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ueinstituteassessmen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alueinstituteassessment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valueinstituteassessment.org/" TargetMode="External"/><Relationship Id="rId4" Type="http://schemas.openxmlformats.org/officeDocument/2006/relationships/hyperlink" Target="http://www.aacu.org/OnSolidGroundVALU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ecure.aacu.org/iMIS/ItemDetail?iProductCode=E-VALOSG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756556" y="0"/>
            <a:ext cx="10983685" cy="2121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Large Scale Assessment:  Authentic </a:t>
            </a:r>
            <a:r>
              <a:rPr lang="en-US" sz="4400" dirty="0"/>
              <a:t>M</a:t>
            </a:r>
            <a:r>
              <a:rPr lang="en-US" sz="4400" dirty="0" smtClean="0"/>
              <a:t>easures </a:t>
            </a:r>
            <a:r>
              <a:rPr lang="en-US" sz="4400" dirty="0"/>
              <a:t>of </a:t>
            </a:r>
            <a:r>
              <a:rPr lang="en-US" sz="4400" dirty="0" smtClean="0"/>
              <a:t>Student Learning and </a:t>
            </a:r>
            <a:r>
              <a:rPr lang="en-US" sz="4400" dirty="0"/>
              <a:t>t</a:t>
            </a:r>
            <a:r>
              <a:rPr lang="en-US" sz="4400" dirty="0" smtClean="0"/>
              <a:t>he VALUE Institute Approach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665512" y="2055767"/>
            <a:ext cx="9165771" cy="95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Sans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sym typeface="GillSans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sym typeface="GillSans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sym typeface="GillSans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sym typeface="GillSans" charset="0"/>
              </a:defRPr>
            </a:lvl5pPr>
            <a:lvl6pPr marL="22860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sym typeface="GillSans" pitchFamily="-68" charset="0"/>
              </a:defRPr>
            </a:lvl6pPr>
            <a:lvl7pPr marL="27432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sym typeface="GillSans" pitchFamily="-68" charset="0"/>
              </a:defRPr>
            </a:lvl7pPr>
            <a:lvl8pPr marL="32004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sym typeface="GillSans" pitchFamily="-68" charset="0"/>
              </a:defRPr>
            </a:lvl8pPr>
            <a:lvl9pPr marL="365760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  <a:sym typeface="GillSans" pitchFamily="-68" charset="0"/>
              </a:defRPr>
            </a:lvl9pPr>
          </a:lstStyle>
          <a:p>
            <a:pPr defTabSz="642899">
              <a:defRPr/>
            </a:pPr>
            <a:r>
              <a:rPr lang="en-US" altLang="en-US" sz="2800" b="1" kern="0" dirty="0">
                <a:latin typeface="Gill Sans MT" panose="020B0502020104020203" pitchFamily="34" charset="0"/>
              </a:rPr>
              <a:t>Jillian Kinzie, Indiana University Center for Postsecondary </a:t>
            </a:r>
            <a:r>
              <a:rPr lang="en-US" altLang="en-US" sz="2800" b="1" kern="0" dirty="0" smtClean="0">
                <a:latin typeface="Gill Sans MT" panose="020B0502020104020203" pitchFamily="34" charset="0"/>
              </a:rPr>
              <a:t>Research</a:t>
            </a:r>
            <a:endParaRPr lang="en-US" altLang="en-US" sz="2800" b="1" kern="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9830" y="5699325"/>
            <a:ext cx="4109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www.valueinstituteassessment.org</a:t>
            </a:r>
            <a:r>
              <a:rPr lang="en-US" dirty="0"/>
              <a:t> </a:t>
            </a:r>
          </a:p>
        </p:txBody>
      </p:sp>
      <p:pic>
        <p:nvPicPr>
          <p:cNvPr id="7" name="Picture 2" descr="Image result for student learning in colle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0" y="3009565"/>
            <a:ext cx="10047515" cy="280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3" descr="I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171" y="777760"/>
            <a:ext cx="8604068" cy="507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>
            <a:spLocks noChangeArrowheads="1"/>
          </p:cNvSpPr>
          <p:nvPr/>
        </p:nvSpPr>
        <p:spPr bwMode="auto">
          <a:xfrm>
            <a:off x="2147597" y="1234216"/>
            <a:ext cx="353519" cy="858436"/>
          </a:xfrm>
          <a:prstGeom prst="down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0663" tIns="35332" rIns="70663" bIns="35332" anchor="ctr"/>
          <a:lstStyle/>
          <a:p>
            <a:pPr algn="ctr">
              <a:defRPr/>
            </a:pPr>
            <a:endParaRPr lang="en-US" sz="1392" kern="0" dirty="0">
              <a:solidFill>
                <a:srgbClr val="FFFFFF"/>
              </a:solidFill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123463" y="805841"/>
            <a:ext cx="1531911" cy="42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663" tIns="35332" rIns="70663" bIns="353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9pPr>
          </a:lstStyle>
          <a:p>
            <a:pPr eaLnBrk="1" hangingPunct="1"/>
            <a:r>
              <a:rPr lang="en-US" altLang="en-US" sz="2320" kern="0" dirty="0">
                <a:solidFill>
                  <a:srgbClr val="000000"/>
                </a:solidFill>
                <a:latin typeface="Calibri" pitchFamily="34" charset="0"/>
              </a:rPr>
              <a:t>Criteria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950071" y="329994"/>
            <a:ext cx="6481160" cy="43006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algn="tl" rotWithShape="0">
              <a:srgbClr val="787878"/>
            </a:outerShdw>
          </a:effectLst>
        </p:spPr>
        <p:txBody>
          <a:bodyPr lIns="69551" tIns="36167" rIns="69551" bIns="36167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Garamond" pitchFamily="18"/>
              <a:buNone/>
            </a:defPPr>
            <a:lvl1pPr lvl="0">
              <a:buClr>
                <a:srgbClr val="000000"/>
              </a:buClr>
              <a:buSzPct val="100000"/>
              <a:buFont typeface="Garamond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None/>
              <a:tabLst>
                <a:tab pos="0" algn="l"/>
                <a:tab pos="706597" algn="l"/>
                <a:tab pos="1413198" algn="l"/>
                <a:tab pos="2119796" algn="l"/>
                <a:tab pos="2826396" algn="l"/>
                <a:tab pos="3532990" algn="l"/>
                <a:tab pos="4239589" algn="l"/>
                <a:tab pos="4946191" algn="l"/>
                <a:tab pos="5652788" algn="l"/>
                <a:tab pos="6359386" algn="l"/>
                <a:tab pos="7065983" algn="l"/>
                <a:tab pos="7772588" algn="l"/>
              </a:tabLst>
              <a:defRPr/>
            </a:pPr>
            <a:r>
              <a:rPr lang="en-US" sz="2320" b="1" kern="0" dirty="0">
                <a:solidFill>
                  <a:schemeClr val="bg1"/>
                </a:solidFill>
                <a:latin typeface="Calibri"/>
                <a:cs typeface="Calibri"/>
              </a:rPr>
              <a:t>The Anatomy of a VALUE Rubric</a:t>
            </a:r>
            <a:endParaRPr lang="en-US" sz="2320" b="1" kern="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Left Arrow 6"/>
          <p:cNvSpPr>
            <a:spLocks noChangeArrowheads="1"/>
          </p:cNvSpPr>
          <p:nvPr/>
        </p:nvSpPr>
        <p:spPr bwMode="auto">
          <a:xfrm>
            <a:off x="9756372" y="2056463"/>
            <a:ext cx="1178393" cy="353519"/>
          </a:xfrm>
          <a:prstGeom prst="lef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0663" tIns="35332" rIns="70663" bIns="35332" anchor="ctr"/>
          <a:lstStyle/>
          <a:p>
            <a:pPr algn="ctr">
              <a:defRPr/>
            </a:pPr>
            <a:endParaRPr lang="en-US" sz="1392" kern="0" dirty="0">
              <a:solidFill>
                <a:srgbClr val="FFFFFF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345568" y="1628088"/>
            <a:ext cx="883795" cy="42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663" tIns="35332" rIns="70663" bIns="353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9pPr>
          </a:lstStyle>
          <a:p>
            <a:pPr eaLnBrk="1" hangingPunct="1"/>
            <a:r>
              <a:rPr lang="en-US" altLang="en-US" sz="2320" kern="0" dirty="0">
                <a:solidFill>
                  <a:srgbClr val="000000"/>
                </a:solidFill>
                <a:latin typeface="Calibri" pitchFamily="34" charset="0"/>
              </a:rPr>
              <a:t>Levels</a:t>
            </a:r>
          </a:p>
        </p:txBody>
      </p:sp>
      <p:sp>
        <p:nvSpPr>
          <p:cNvPr id="11" name="Left Arrow 10"/>
          <p:cNvSpPr>
            <a:spLocks noChangeArrowheads="1"/>
          </p:cNvSpPr>
          <p:nvPr/>
        </p:nvSpPr>
        <p:spPr bwMode="auto">
          <a:xfrm rot="9673588">
            <a:off x="1882530" y="4546241"/>
            <a:ext cx="2269892" cy="332425"/>
          </a:xfrm>
          <a:prstGeom prst="lef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70663" tIns="35332" rIns="70663" bIns="35332" anchor="ctr"/>
          <a:lstStyle/>
          <a:p>
            <a:pPr algn="ctr">
              <a:defRPr/>
            </a:pPr>
            <a:endParaRPr lang="en-US" sz="1392" kern="0" dirty="0">
              <a:solidFill>
                <a:srgbClr val="FFFFFF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66502" y="4605178"/>
            <a:ext cx="1944348" cy="78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663" tIns="35332" rIns="70663" bIns="353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9pPr>
          </a:lstStyle>
          <a:p>
            <a:pPr eaLnBrk="1" hangingPunct="1"/>
            <a:r>
              <a:rPr lang="en-US" altLang="en-US" sz="2320" kern="0" dirty="0">
                <a:solidFill>
                  <a:srgbClr val="000000"/>
                </a:solidFill>
                <a:latin typeface="Calibri" pitchFamily="34" charset="0"/>
              </a:rPr>
              <a:t>Performance </a:t>
            </a:r>
          </a:p>
          <a:p>
            <a:pPr eaLnBrk="1" hangingPunct="1"/>
            <a:r>
              <a:rPr lang="en-US" altLang="en-US" sz="2320" kern="0" dirty="0">
                <a:solidFill>
                  <a:srgbClr val="000000"/>
                </a:solidFill>
                <a:latin typeface="Calibri" pitchFamily="34" charset="0"/>
              </a:rPr>
              <a:t>Descriptors</a:t>
            </a:r>
          </a:p>
        </p:txBody>
      </p:sp>
    </p:spTree>
    <p:extLst>
      <p:ext uri="{BB962C8B-B14F-4D97-AF65-F5344CB8AC3E}">
        <p14:creationId xmlns:p14="http://schemas.microsoft.com/office/powerpoint/2010/main" val="293138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557" grpId="0"/>
      <p:bldP spid="7" grpId="0" animBg="1"/>
      <p:bldP spid="9" grpId="0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97007" y="102054"/>
            <a:ext cx="10515600" cy="1325563"/>
          </a:xfrm>
        </p:spPr>
        <p:txBody>
          <a:bodyPr/>
          <a:lstStyle/>
          <a:p>
            <a:r>
              <a:rPr lang="en-US" altLang="en-US" dirty="0"/>
              <a:t>VALUE Approach to </a:t>
            </a:r>
            <a:r>
              <a:rPr lang="en-US" altLang="en-US" dirty="0" smtClean="0"/>
              <a:t>Assessment – </a:t>
            </a:r>
            <a:r>
              <a:rPr lang="en-US" altLang="en-US" i="1" dirty="0" smtClean="0"/>
              <a:t>Not Just Rubrics!</a:t>
            </a:r>
            <a:endParaRPr lang="en-US" altLang="en-US" i="1" dirty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28151" y="1427617"/>
            <a:ext cx="5229247" cy="4326953"/>
          </a:xfrm>
        </p:spPr>
      </p:pic>
    </p:spTree>
    <p:extLst>
      <p:ext uri="{BB962C8B-B14F-4D97-AF65-F5344CB8AC3E}">
        <p14:creationId xmlns:p14="http://schemas.microsoft.com/office/powerpoint/2010/main" val="17233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Institute: </a:t>
            </a:r>
            <a:r>
              <a:rPr lang="en-US" dirty="0" smtClean="0"/>
              <a:t>Select </a:t>
            </a:r>
            <a:r>
              <a:rPr lang="en-US" dirty="0" smtClean="0"/>
              <a:t>your Learning Outcomes (100 artifacts per outcome)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73"/>
          <a:stretch/>
        </p:blipFill>
        <p:spPr>
          <a:xfrm>
            <a:off x="2166256" y="1766889"/>
            <a:ext cx="7652657" cy="4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1"/>
            <a:ext cx="10983686" cy="1690690"/>
          </a:xfrm>
        </p:spPr>
        <p:txBody>
          <a:bodyPr/>
          <a:lstStyle/>
          <a:p>
            <a:r>
              <a:rPr lang="en-US" dirty="0" smtClean="0"/>
              <a:t>Prepared Reports - benchmarking and normative comparison to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4" y="1507783"/>
            <a:ext cx="2296885" cy="4925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Critical Thinking results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6699"/>
                </a:solidFill>
              </a:rPr>
              <a:t>SAMPLE</a:t>
            </a:r>
          </a:p>
          <a:p>
            <a:pPr marL="0" indent="0" algn="ctr">
              <a:buNone/>
            </a:pPr>
            <a:r>
              <a:rPr lang="en-US" b="1" dirty="0"/>
              <a:t>breakdown of student scores </a:t>
            </a:r>
            <a:r>
              <a:rPr lang="en-US" b="1" dirty="0" smtClean="0"/>
              <a:t>overall</a:t>
            </a:r>
            <a:r>
              <a:rPr lang="en-US" b="1" dirty="0"/>
              <a:t> </a:t>
            </a:r>
            <a:r>
              <a:rPr lang="en-US" b="1" dirty="0" smtClean="0"/>
              <a:t>by rubric criteria and levels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2" y="1556657"/>
            <a:ext cx="9443357" cy="42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85" y="234498"/>
            <a:ext cx="1117962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to Assess Learning Outcomes in Experiential Learning via the VALUE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5" y="1560061"/>
            <a:ext cx="6640286" cy="4351338"/>
          </a:xfrm>
        </p:spPr>
        <p:txBody>
          <a:bodyPr/>
          <a:lstStyle/>
          <a:p>
            <a:r>
              <a:rPr lang="en-US" sz="3200" dirty="0" smtClean="0"/>
              <a:t>Test VALUE Rubrics for assessing learning outcomes in High-Impact Practices/ Experiential Learning</a:t>
            </a:r>
          </a:p>
          <a:p>
            <a:r>
              <a:rPr lang="en-US" sz="3200" dirty="0" smtClean="0"/>
              <a:t>HIP/EL artifacts: capstone projects, case study assignments, service-learning reflection tasks, internship product portfolios, simulation performance, undergraduate </a:t>
            </a:r>
            <a:br>
              <a:rPr lang="en-US" sz="3200" dirty="0" smtClean="0"/>
            </a:br>
            <a:r>
              <a:rPr lang="en-US" sz="3200" dirty="0" smtClean="0"/>
              <a:t>research posters/papers…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807" y="1719943"/>
            <a:ext cx="5353480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04985" y="705093"/>
            <a:ext cx="6465809" cy="499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553E74"/>
                </a:solidFill>
                <a:latin typeface="Gill Sans MT" panose="020B0502020104020203" pitchFamily="34" charset="0"/>
                <a:ea typeface="Gill Sans" charset="0"/>
                <a:cs typeface="Gill Sans" charset="0"/>
              </a:rPr>
              <a:t>VALUE Institute </a:t>
            </a:r>
            <a:r>
              <a:rPr lang="en-US" sz="4000" b="1" kern="0" dirty="0" smtClean="0">
                <a:solidFill>
                  <a:srgbClr val="553E74"/>
                </a:solidFill>
                <a:latin typeface="Gill Sans MT" panose="020B0502020104020203" pitchFamily="34" charset="0"/>
                <a:ea typeface="Gill Sans" charset="0"/>
                <a:cs typeface="Gill Sans" charset="0"/>
              </a:rPr>
              <a:t>invites </a:t>
            </a:r>
            <a:r>
              <a:rPr lang="en-US" sz="4000" b="1" kern="0" dirty="0" smtClean="0">
                <a:solidFill>
                  <a:srgbClr val="553E74"/>
                </a:solidFill>
                <a:latin typeface="Gill Sans MT" panose="020B0502020104020203" pitchFamily="34" charset="0"/>
                <a:ea typeface="Gill Sans" charset="0"/>
                <a:cs typeface="Gill Sans" charset="0"/>
              </a:rPr>
              <a:t>the </a:t>
            </a:r>
            <a:r>
              <a:rPr lang="en-US" sz="4000" b="1" kern="0" dirty="0">
                <a:solidFill>
                  <a:srgbClr val="553E74"/>
                </a:solidFill>
                <a:latin typeface="Gill Sans MT" panose="020B0502020104020203" pitchFamily="34" charset="0"/>
                <a:ea typeface="Gill Sans" charset="0"/>
                <a:cs typeface="Gill Sans" charset="0"/>
              </a:rPr>
              <a:t>higher education community writ large to engage in a nuanced, robust examination of the quality of student learning and to explore measures of success for all </a:t>
            </a:r>
            <a:r>
              <a:rPr lang="en-US" sz="4000" b="1" kern="0" dirty="0" smtClean="0">
                <a:solidFill>
                  <a:srgbClr val="553E74"/>
                </a:solidFill>
                <a:latin typeface="Gill Sans MT" panose="020B0502020104020203" pitchFamily="34" charset="0"/>
                <a:ea typeface="Gill Sans" charset="0"/>
                <a:cs typeface="Gill Sans" charset="0"/>
              </a:rPr>
              <a:t>students</a:t>
            </a:r>
            <a:endParaRPr lang="en-US" altLang="en-US" sz="4000" kern="0" dirty="0">
              <a:solidFill>
                <a:sysClr val="windowText" lastClr="000000"/>
              </a:solidFill>
              <a:latin typeface="Gill Sans MT" panose="020B0502020104020203" pitchFamily="34" charset="0"/>
              <a:ea typeface="Gill Sans" charset="0"/>
              <a:cs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795" y="1045029"/>
            <a:ext cx="4973514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11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n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3"/>
            <a:ext cx="12061371" cy="59306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69820"/>
            <a:ext cx="3547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valueinstituteassessment.org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47413"/>
            <a:ext cx="10700657" cy="1325563"/>
          </a:xfrm>
        </p:spPr>
        <p:txBody>
          <a:bodyPr/>
          <a:lstStyle/>
          <a:p>
            <a:r>
              <a:rPr lang="en-US" dirty="0" smtClean="0"/>
              <a:t>Large </a:t>
            </a:r>
            <a:r>
              <a:rPr lang="en-US" dirty="0" smtClean="0"/>
              <a:t>Scale Assessment Issues: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371600"/>
            <a:ext cx="11321143" cy="48053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b="1" dirty="0" smtClean="0"/>
              <a:t>Context </a:t>
            </a:r>
            <a:r>
              <a:rPr lang="en-US" sz="3500" b="1" dirty="0"/>
              <a:t>for Assessment</a:t>
            </a:r>
            <a:r>
              <a:rPr lang="en-US" sz="3500" dirty="0"/>
              <a:t>  (where does assessment </a:t>
            </a:r>
            <a:r>
              <a:rPr lang="en-US" sz="3500" dirty="0" smtClean="0"/>
              <a:t>occur?)</a:t>
            </a:r>
            <a:endParaRPr lang="en-US" sz="3500" dirty="0"/>
          </a:p>
          <a:p>
            <a:pPr marL="514350" indent="-514350">
              <a:buFont typeface="+mj-lt"/>
              <a:buAutoNum type="arabicPeriod"/>
            </a:pPr>
            <a:r>
              <a:rPr lang="en-US" sz="3500" b="1" dirty="0" smtClean="0">
                <a:solidFill>
                  <a:srgbClr val="006699"/>
                </a:solidFill>
              </a:rPr>
              <a:t>Procedure/Protocol</a:t>
            </a:r>
            <a:r>
              <a:rPr lang="en-US" sz="3500" dirty="0" smtClean="0">
                <a:solidFill>
                  <a:srgbClr val="006699"/>
                </a:solidFill>
              </a:rPr>
              <a:t> </a:t>
            </a:r>
            <a:r>
              <a:rPr lang="en-US" sz="3500" dirty="0">
                <a:solidFill>
                  <a:srgbClr val="006699"/>
                </a:solidFill>
              </a:rPr>
              <a:t>(what must be done to implement </a:t>
            </a:r>
            <a:r>
              <a:rPr lang="en-US" sz="3500" dirty="0" smtClean="0">
                <a:solidFill>
                  <a:srgbClr val="006699"/>
                </a:solidFill>
              </a:rPr>
              <a:t>assessment?)</a:t>
            </a:r>
            <a:endParaRPr lang="en-US" sz="3500" dirty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b="1" dirty="0" smtClean="0"/>
              <a:t>Student </a:t>
            </a:r>
            <a:r>
              <a:rPr lang="en-US" sz="3500" b="1" dirty="0"/>
              <a:t>Participation </a:t>
            </a:r>
            <a:r>
              <a:rPr lang="en-US" sz="3500" dirty="0"/>
              <a:t>(what issues are associated with student </a:t>
            </a:r>
            <a:r>
              <a:rPr lang="en-US" sz="3500" dirty="0" smtClean="0"/>
              <a:t>participation?)</a:t>
            </a:r>
            <a:endParaRPr lang="en-US" sz="3500" dirty="0"/>
          </a:p>
          <a:p>
            <a:pPr marL="514350" indent="-514350">
              <a:buFont typeface="+mj-lt"/>
              <a:buAutoNum type="arabicPeriod"/>
            </a:pPr>
            <a:r>
              <a:rPr lang="en-US" sz="3500" b="1" dirty="0" smtClean="0">
                <a:solidFill>
                  <a:srgbClr val="006699"/>
                </a:solidFill>
              </a:rPr>
              <a:t>Faculty </a:t>
            </a:r>
            <a:r>
              <a:rPr lang="en-US" sz="3500" b="1" dirty="0">
                <a:solidFill>
                  <a:srgbClr val="006699"/>
                </a:solidFill>
              </a:rPr>
              <a:t>Involvement </a:t>
            </a:r>
            <a:r>
              <a:rPr lang="en-US" sz="3500" dirty="0">
                <a:solidFill>
                  <a:srgbClr val="006699"/>
                </a:solidFill>
              </a:rPr>
              <a:t>(how are faculty </a:t>
            </a:r>
            <a:r>
              <a:rPr lang="en-US" sz="3500" dirty="0" smtClean="0">
                <a:solidFill>
                  <a:srgbClr val="006699"/>
                </a:solidFill>
              </a:rPr>
              <a:t>involved?)</a:t>
            </a:r>
            <a:endParaRPr lang="en-US" sz="3500" dirty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b="1" dirty="0" smtClean="0"/>
              <a:t>Interpreting </a:t>
            </a:r>
            <a:r>
              <a:rPr lang="en-US" sz="3500" b="1" dirty="0"/>
              <a:t>&amp; Acting on Results </a:t>
            </a:r>
            <a:r>
              <a:rPr lang="en-US" sz="3500" dirty="0"/>
              <a:t>(what are the </a:t>
            </a:r>
            <a:r>
              <a:rPr lang="en-US" sz="3500" dirty="0" smtClean="0"/>
              <a:t>benefits and limitations </a:t>
            </a:r>
            <a:r>
              <a:rPr lang="en-US" sz="3500" dirty="0"/>
              <a:t>of </a:t>
            </a:r>
            <a:r>
              <a:rPr lang="en-US" sz="3500" dirty="0" smtClean="0"/>
              <a:t>results? how </a:t>
            </a:r>
            <a:r>
              <a:rPr lang="en-US" sz="3500" dirty="0"/>
              <a:t>can they be </a:t>
            </a:r>
            <a:r>
              <a:rPr lang="en-US" sz="3500" dirty="0" smtClean="0"/>
              <a:t>used?)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" t="38132" r="462" b="2638"/>
          <a:stretch>
            <a:fillRect/>
          </a:stretch>
        </p:blipFill>
        <p:spPr bwMode="auto">
          <a:xfrm>
            <a:off x="1" y="1684361"/>
            <a:ext cx="4929315" cy="347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137605" y="5346595"/>
            <a:ext cx="5679281" cy="481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82172">
              <a:defRPr/>
            </a:pPr>
            <a:r>
              <a:rPr lang="en-US" sz="2531" kern="0" dirty="0">
                <a:solidFill>
                  <a:sysClr val="windowText" lastClr="000000"/>
                </a:solidFill>
                <a:latin typeface="+mj-lt"/>
                <a:ea typeface="ヒラギノ角ゴ ProN W3" charset="-128"/>
                <a:sym typeface="GillSans" charset="0"/>
                <a:hlinkClick r:id="rId4"/>
              </a:rPr>
              <a:t>www.aacu.org/OnSolidGroundVALUE</a:t>
            </a:r>
            <a:r>
              <a:rPr lang="en-US" sz="2531" kern="0" dirty="0">
                <a:solidFill>
                  <a:sysClr val="windowText" lastClr="000000"/>
                </a:solidFill>
                <a:latin typeface="+mj-lt"/>
                <a:ea typeface="ヒラギノ角ゴ ProN W3" charset="-128"/>
                <a:sym typeface="GillSans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4084" y="3088390"/>
            <a:ext cx="541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5"/>
              </a:rPr>
              <a:t>www.valueinstituteassessment.org</a:t>
            </a: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5313" y="1257755"/>
            <a:ext cx="7489371" cy="1325563"/>
          </a:xfrm>
        </p:spPr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76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231969"/>
            <a:ext cx="11713028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Institutions are using a variety of data collection approaches to yield actionable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05" y="1812500"/>
            <a:ext cx="6934200" cy="4351338"/>
          </a:xfrm>
        </p:spPr>
        <p:txBody>
          <a:bodyPr>
            <a:normAutofit/>
          </a:bodyPr>
          <a:lstStyle/>
          <a:p>
            <a:r>
              <a:rPr lang="en-US" sz="4000" b="1" dirty="0"/>
              <a:t>T</a:t>
            </a:r>
            <a:r>
              <a:rPr lang="en-US" sz="4000" b="1" dirty="0" smtClean="0"/>
              <a:t>rending </a:t>
            </a:r>
            <a:r>
              <a:rPr lang="en-US" sz="4000" b="1" dirty="0"/>
              <a:t>towards greater use of </a:t>
            </a:r>
            <a:r>
              <a:rPr lang="en-US" sz="4000" b="1" dirty="0">
                <a:solidFill>
                  <a:srgbClr val="006699"/>
                </a:solidFill>
              </a:rPr>
              <a:t>authentic measures of student </a:t>
            </a:r>
            <a:r>
              <a:rPr lang="en-US" sz="4000" b="1" dirty="0" smtClean="0">
                <a:solidFill>
                  <a:srgbClr val="006699"/>
                </a:solidFill>
              </a:rPr>
              <a:t>learning</a:t>
            </a:r>
            <a:r>
              <a:rPr lang="en-US" sz="4000" b="1" dirty="0" smtClean="0"/>
              <a:t>: rubrics</a:t>
            </a:r>
            <a:r>
              <a:rPr lang="en-US" sz="4000" b="1" dirty="0"/>
              <a:t>, classroom-based performance assessments </a:t>
            </a:r>
            <a:r>
              <a:rPr lang="en-US" sz="4000" b="1" dirty="0" smtClean="0"/>
              <a:t>&amp; </a:t>
            </a:r>
            <a:r>
              <a:rPr lang="en-US" sz="4000" b="1" dirty="0" smtClean="0"/>
              <a:t>capstones</a:t>
            </a:r>
            <a:endParaRPr lang="en-US" sz="4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657">
            <a:off x="7771054" y="1552655"/>
            <a:ext cx="3556921" cy="452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9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29" y="243141"/>
            <a:ext cx="11924371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What form of assessment is most valuable for IMPROVING student learning &amp;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22" y="2809026"/>
            <a:ext cx="4459161" cy="1713591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6699"/>
                </a:solidFill>
              </a:rPr>
              <a:t>classroom-based </a:t>
            </a:r>
            <a:r>
              <a:rPr lang="en-US" sz="5400" b="1" dirty="0">
                <a:solidFill>
                  <a:srgbClr val="006699"/>
                </a:solidFill>
              </a:rPr>
              <a:t>work</a:t>
            </a:r>
          </a:p>
          <a:p>
            <a:endParaRPr lang="en-US" dirty="0"/>
          </a:p>
        </p:txBody>
      </p:sp>
      <p:pic>
        <p:nvPicPr>
          <p:cNvPr id="1026" name="Picture 2" descr="Image result for classroom based assessment college ru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47" y="1653945"/>
            <a:ext cx="6826673" cy="4023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classroom based assessment college"/>
          <p:cNvSpPr>
            <a:spLocks noChangeAspect="1" noChangeArrowheads="1"/>
          </p:cNvSpPr>
          <p:nvPr/>
        </p:nvSpPr>
        <p:spPr bwMode="auto">
          <a:xfrm>
            <a:off x="-3541840" y="1154388"/>
            <a:ext cx="132742" cy="13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795">
            <a:off x="9656141" y="2238548"/>
            <a:ext cx="2297703" cy="3218498"/>
          </a:xfrm>
          <a:prstGeom prst="rect">
            <a:avLst/>
          </a:prstGeom>
        </p:spPr>
      </p:pic>
      <p:pic>
        <p:nvPicPr>
          <p:cNvPr id="1032" name="Picture 8" descr="Image result for classroom based assessment college simu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64" y="3775313"/>
            <a:ext cx="3726293" cy="20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365127"/>
            <a:ext cx="1085305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Purpose of </a:t>
            </a:r>
            <a:r>
              <a:rPr lang="en-US" dirty="0" smtClean="0"/>
              <a:t>Assessment using Authentic Measures of Student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22429" cy="4351338"/>
          </a:xfrm>
        </p:spPr>
        <p:txBody>
          <a:bodyPr/>
          <a:lstStyle/>
          <a:p>
            <a:r>
              <a:rPr lang="en-US" sz="3200" dirty="0" smtClean="0"/>
              <a:t>Use results to make changes that ACTUALLY improve student learning &amp; success</a:t>
            </a:r>
          </a:p>
          <a:p>
            <a:r>
              <a:rPr lang="en-US" sz="3200" dirty="0" smtClean="0"/>
              <a:t>Link assessment more closely with teaching &amp; learning</a:t>
            </a:r>
          </a:p>
          <a:p>
            <a:r>
              <a:rPr lang="en-US" sz="3200" dirty="0" smtClean="0"/>
              <a:t>Use sources of evidence of student learning that are already integral to teaching</a:t>
            </a:r>
          </a:p>
          <a:p>
            <a:r>
              <a:rPr lang="en-US" sz="3200" dirty="0" smtClean="0"/>
              <a:t>Make assessment seem (and be) less like an add-on, more like regular pedagogical work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ncrease faculty engagement with the assessment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209323"/>
            <a:ext cx="11045825" cy="1325563"/>
          </a:xfrm>
        </p:spPr>
        <p:txBody>
          <a:bodyPr/>
          <a:lstStyle/>
          <a:p>
            <a:r>
              <a:rPr lang="en-US" dirty="0" smtClean="0"/>
              <a:t>Authentic Measures of Student Learning: Assignments and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228" y="1646188"/>
            <a:ext cx="6879772" cy="453077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Course-based assignments</a:t>
            </a:r>
          </a:p>
          <a:p>
            <a:pPr lvl="1"/>
            <a:r>
              <a:rPr lang="en-US" sz="2800" dirty="0" smtClean="0"/>
              <a:t>Papers, lab reports,  </a:t>
            </a:r>
          </a:p>
          <a:p>
            <a:r>
              <a:rPr lang="en-US" sz="3200" dirty="0" smtClean="0"/>
              <a:t>General education outcome measures</a:t>
            </a:r>
          </a:p>
          <a:p>
            <a:r>
              <a:rPr lang="en-US" sz="3200" dirty="0" smtClean="0"/>
              <a:t>Writing-Intensive sequence artifacts</a:t>
            </a:r>
          </a:p>
          <a:p>
            <a:r>
              <a:rPr lang="en-US" sz="3200" dirty="0" smtClean="0"/>
              <a:t>Program-level (Major) capstone products</a:t>
            </a:r>
          </a:p>
          <a:p>
            <a:r>
              <a:rPr lang="en-US" sz="3200" dirty="0" smtClean="0"/>
              <a:t>Portfolios</a:t>
            </a:r>
          </a:p>
          <a:p>
            <a:r>
              <a:rPr lang="en-US" sz="3200" dirty="0" smtClean="0"/>
              <a:t>Co-curricular learning products/artifacts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assig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46188"/>
            <a:ext cx="4830082" cy="43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886" y="0"/>
            <a:ext cx="10515600" cy="1325563"/>
          </a:xfrm>
        </p:spPr>
        <p:txBody>
          <a:bodyPr/>
          <a:lstStyle/>
          <a:p>
            <a:r>
              <a:rPr lang="en-US" dirty="0" smtClean="0"/>
              <a:t>Origin of AAC&amp;U VALUE Rubrics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629" y="1396775"/>
            <a:ext cx="7870370" cy="470398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2007-2009 teams </a:t>
            </a:r>
            <a:r>
              <a:rPr lang="en-US" sz="3200" b="1" dirty="0"/>
              <a:t>of faculty and other educational professionals </a:t>
            </a:r>
            <a:r>
              <a:rPr lang="en-US" sz="3200" b="1" dirty="0" smtClean="0"/>
              <a:t>developed16 </a:t>
            </a:r>
            <a:r>
              <a:rPr lang="en-US" sz="3200" b="1" dirty="0"/>
              <a:t>VALUE rubrics for the LEAP Essential Learning </a:t>
            </a:r>
            <a:r>
              <a:rPr lang="en-US" sz="3200" b="1" dirty="0" smtClean="0"/>
              <a:t>Outcomes</a:t>
            </a:r>
          </a:p>
          <a:p>
            <a:pPr marL="0" indent="0">
              <a:buNone/>
            </a:pPr>
            <a:r>
              <a:rPr lang="en-US" sz="3200" b="1" dirty="0" smtClean="0"/>
              <a:t>Each </a:t>
            </a:r>
            <a:r>
              <a:rPr lang="en-US" sz="3200" b="1" dirty="0"/>
              <a:t>rubric </a:t>
            </a:r>
            <a:r>
              <a:rPr lang="en-US" sz="3200" b="1" dirty="0" smtClean="0"/>
              <a:t>developed </a:t>
            </a:r>
            <a:r>
              <a:rPr lang="en-US" sz="3200" b="1" dirty="0"/>
              <a:t>from </a:t>
            </a:r>
            <a:r>
              <a:rPr lang="en-US" sz="3200" b="1" dirty="0" smtClean="0"/>
              <a:t>most </a:t>
            </a:r>
            <a:r>
              <a:rPr lang="en-US" sz="3200" b="1" dirty="0"/>
              <a:t>frequently identified characteristics or criteria of learning for each </a:t>
            </a:r>
            <a:r>
              <a:rPr lang="en-US" sz="3200" b="1" dirty="0" smtClean="0"/>
              <a:t>outcome</a:t>
            </a:r>
          </a:p>
          <a:p>
            <a:pPr marL="0" indent="0">
              <a:buNone/>
            </a:pPr>
            <a:r>
              <a:rPr lang="en-US" sz="3200" b="1" dirty="0" smtClean="0"/>
              <a:t>Rubrics were tested </a:t>
            </a:r>
            <a:r>
              <a:rPr lang="en-US" sz="3200" b="1" dirty="0"/>
              <a:t>by faculty with their own students’ </a:t>
            </a:r>
            <a:r>
              <a:rPr lang="en-US" sz="3200" b="1" dirty="0" smtClean="0"/>
              <a:t>work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882" y="1262068"/>
            <a:ext cx="1658526" cy="1770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374" y="1128457"/>
            <a:ext cx="3853542" cy="501675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pPr algn="ctr"/>
            <a:r>
              <a:rPr lang="en-US" sz="2000" b="1" dirty="0" smtClean="0"/>
              <a:t>Critical </a:t>
            </a:r>
            <a:r>
              <a:rPr lang="en-US" sz="2000" b="1" dirty="0"/>
              <a:t>Thinking, Creative Thinking, Written </a:t>
            </a:r>
            <a:r>
              <a:rPr lang="en-US" sz="2000" b="1" dirty="0" err="1" smtClean="0"/>
              <a:t>Comm</a:t>
            </a:r>
            <a:r>
              <a:rPr lang="en-US" sz="2000" b="1" dirty="0" smtClean="0"/>
              <a:t>, </a:t>
            </a:r>
            <a:r>
              <a:rPr lang="en-US" sz="2000" b="1" dirty="0"/>
              <a:t>Oral </a:t>
            </a:r>
            <a:r>
              <a:rPr lang="en-US" sz="2000" b="1" dirty="0" err="1" smtClean="0"/>
              <a:t>Comm</a:t>
            </a:r>
            <a:r>
              <a:rPr lang="en-US" sz="2000" b="1" dirty="0" smtClean="0"/>
              <a:t>, Quant </a:t>
            </a:r>
            <a:r>
              <a:rPr lang="en-US" sz="2000" b="1" dirty="0"/>
              <a:t>Literacy, </a:t>
            </a:r>
            <a:r>
              <a:rPr lang="en-US" sz="2000" b="1" dirty="0" smtClean="0"/>
              <a:t>Info Literacy, </a:t>
            </a:r>
            <a:r>
              <a:rPr lang="en-US" sz="2000" b="1" dirty="0"/>
              <a:t>Teamwork, Problem Solving, Civic Knowledge </a:t>
            </a:r>
            <a:r>
              <a:rPr lang="en-US" sz="2000" b="1" dirty="0" smtClean="0"/>
              <a:t>&amp; Engagement, Intercultural </a:t>
            </a:r>
            <a:r>
              <a:rPr lang="en-US" sz="2000" b="1" dirty="0"/>
              <a:t>Knowledge </a:t>
            </a:r>
            <a:r>
              <a:rPr lang="en-US" sz="2000" b="1" dirty="0" smtClean="0"/>
              <a:t>&amp; </a:t>
            </a:r>
            <a:r>
              <a:rPr lang="en-US" sz="2000" b="1" dirty="0"/>
              <a:t>Competence, Ethical Reasoning </a:t>
            </a:r>
            <a:r>
              <a:rPr lang="en-US" sz="2000" b="1" dirty="0" smtClean="0"/>
              <a:t>&amp; </a:t>
            </a:r>
            <a:r>
              <a:rPr lang="en-US" sz="2000" b="1" dirty="0"/>
              <a:t>Action, Global Learning, </a:t>
            </a:r>
            <a:r>
              <a:rPr lang="en-US" sz="2000" b="1" dirty="0" smtClean="0"/>
              <a:t>Lifelong </a:t>
            </a:r>
            <a:r>
              <a:rPr lang="en-US" sz="2000" b="1" dirty="0"/>
              <a:t>Learning, </a:t>
            </a:r>
            <a:r>
              <a:rPr lang="en-US" sz="2000" b="1" dirty="0" smtClean="0"/>
              <a:t>Integrative Learning…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423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506641"/>
            <a:ext cx="11114315" cy="1325563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hlinkClick r:id="rId2"/>
              </a:rPr>
              <a:t>On </a:t>
            </a:r>
            <a:r>
              <a:rPr lang="en-US" i="1" dirty="0">
                <a:hlinkClick r:id="rId2"/>
              </a:rPr>
              <a:t>Solid Ground</a:t>
            </a:r>
            <a:r>
              <a:rPr lang="en-US" b="0" dirty="0"/>
              <a:t> </a:t>
            </a:r>
            <a:r>
              <a:rPr lang="en-US" b="0" dirty="0" smtClean="0"/>
              <a:t>shares results </a:t>
            </a:r>
            <a:r>
              <a:rPr lang="en-US" b="0" dirty="0"/>
              <a:t>from </a:t>
            </a:r>
            <a:r>
              <a:rPr lang="en-US" b="0" dirty="0" smtClean="0"/>
              <a:t>first 2 </a:t>
            </a:r>
            <a:r>
              <a:rPr lang="en-US" b="0" dirty="0"/>
              <a:t>years of </a:t>
            </a:r>
            <a:r>
              <a:rPr lang="en-US" b="0" dirty="0" smtClean="0"/>
              <a:t>VALUE Initiative data collection, </a:t>
            </a:r>
            <a:r>
              <a:rPr lang="en-US" b="0" dirty="0"/>
              <a:t>a nationwide project </a:t>
            </a:r>
            <a:r>
              <a:rPr lang="en-US" b="0" dirty="0" smtClean="0"/>
              <a:t>to examine </a:t>
            </a:r>
            <a:r>
              <a:rPr lang="en-US" b="0" dirty="0"/>
              <a:t>direct evidence of student learning.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971" y="2564605"/>
            <a:ext cx="8001001" cy="3190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99"/>
                </a:solidFill>
              </a:rPr>
              <a:t>“This project represents the first attempt to develop a large-scale model for assessing student achievement across institutions that goes beyond testing,” </a:t>
            </a:r>
            <a:endParaRPr lang="en-US" sz="3200" b="1" dirty="0" smtClean="0">
              <a:solidFill>
                <a:srgbClr val="006699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6699"/>
                </a:solidFill>
              </a:rPr>
              <a:t>-- Lynn </a:t>
            </a:r>
            <a:r>
              <a:rPr lang="en-US" sz="3200" b="1" dirty="0" err="1">
                <a:solidFill>
                  <a:srgbClr val="006699"/>
                </a:solidFill>
              </a:rPr>
              <a:t>Pasquerella</a:t>
            </a:r>
            <a:r>
              <a:rPr lang="en-US" sz="3200" b="1" dirty="0">
                <a:solidFill>
                  <a:srgbClr val="006699"/>
                </a:solidFill>
              </a:rPr>
              <a:t>, president of </a:t>
            </a:r>
            <a:r>
              <a:rPr lang="en-US" sz="3200" b="1" dirty="0" smtClean="0">
                <a:solidFill>
                  <a:srgbClr val="006699"/>
                </a:solidFill>
              </a:rPr>
              <a:t>AAC&amp;U</a:t>
            </a:r>
            <a:endParaRPr lang="en-US" sz="3200" b="1" dirty="0">
              <a:solidFill>
                <a:srgbClr val="00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57" y="2063863"/>
            <a:ext cx="3113314" cy="401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971" y="256270"/>
            <a:ext cx="942702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 Scale Assessment Using </a:t>
            </a:r>
            <a:r>
              <a:rPr lang="en-US" dirty="0" smtClean="0"/>
              <a:t>Authentic Student Work: </a:t>
            </a:r>
            <a:r>
              <a:rPr lang="en-US" dirty="0" smtClean="0"/>
              <a:t>the VALUE </a:t>
            </a:r>
            <a:r>
              <a:rPr lang="en-US" dirty="0" smtClean="0"/>
              <a:t>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5" y="2049919"/>
            <a:ext cx="11596700" cy="4808081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2018 </a:t>
            </a:r>
            <a:r>
              <a:rPr lang="en-US" dirty="0" smtClean="0"/>
              <a:t>AAC&amp;U partners with </a:t>
            </a:r>
            <a:r>
              <a:rPr lang="en-US" dirty="0"/>
              <a:t>Indiana University’s Center for Postsecondary </a:t>
            </a:r>
            <a:r>
              <a:rPr lang="en-US" dirty="0" smtClean="0"/>
              <a:t>Research – to help document</a:t>
            </a:r>
            <a:r>
              <a:rPr lang="en-US" dirty="0"/>
              <a:t>, report, and use learning outcomes evidence to improve student success in </a:t>
            </a:r>
            <a:r>
              <a:rPr lang="en-US" dirty="0" smtClean="0"/>
              <a:t>college</a:t>
            </a:r>
            <a:endParaRPr lang="en-US" dirty="0"/>
          </a:p>
          <a:p>
            <a:pPr fontAlgn="base"/>
            <a:r>
              <a:rPr lang="en-US" dirty="0" smtClean="0"/>
              <a:t>VALUE </a:t>
            </a:r>
            <a:r>
              <a:rPr lang="en-US" dirty="0"/>
              <a:t>Institute enables </a:t>
            </a:r>
            <a:r>
              <a:rPr lang="en-US" dirty="0" smtClean="0"/>
              <a:t>higher </a:t>
            </a:r>
            <a:r>
              <a:rPr lang="en-US" dirty="0"/>
              <a:t>education </a:t>
            </a:r>
            <a:r>
              <a:rPr lang="en-US" dirty="0" smtClean="0"/>
              <a:t>institutions, </a:t>
            </a:r>
            <a:r>
              <a:rPr lang="en-US" dirty="0"/>
              <a:t>department, program, state, consortium or </a:t>
            </a:r>
            <a:r>
              <a:rPr lang="en-US" dirty="0" smtClean="0"/>
              <a:t>providers </a:t>
            </a:r>
            <a:r>
              <a:rPr lang="en-US" dirty="0"/>
              <a:t>to </a:t>
            </a:r>
            <a:r>
              <a:rPr lang="en-US" dirty="0" smtClean="0"/>
              <a:t>utilize </a:t>
            </a:r>
            <a:r>
              <a:rPr lang="en-US" dirty="0"/>
              <a:t>VALUE </a:t>
            </a:r>
            <a:r>
              <a:rPr lang="en-US" dirty="0" smtClean="0"/>
              <a:t>rubrics, collect </a:t>
            </a:r>
            <a:r>
              <a:rPr lang="en-US" dirty="0"/>
              <a:t>and </a:t>
            </a:r>
            <a:r>
              <a:rPr lang="en-US" dirty="0" smtClean="0"/>
              <a:t>upload </a:t>
            </a:r>
            <a:r>
              <a:rPr lang="en-US" dirty="0"/>
              <a:t>samples of student work to a digital </a:t>
            </a:r>
            <a:r>
              <a:rPr lang="en-US" dirty="0" smtClean="0"/>
              <a:t>repository; work is scored </a:t>
            </a:r>
            <a:r>
              <a:rPr lang="en-US" dirty="0"/>
              <a:t>by certified VALUE Institute </a:t>
            </a:r>
            <a:r>
              <a:rPr lang="en-US" dirty="0" smtClean="0"/>
              <a:t>scorers </a:t>
            </a:r>
            <a:r>
              <a:rPr lang="en-US" dirty="0"/>
              <a:t>for external validation </a:t>
            </a:r>
            <a:r>
              <a:rPr lang="en-US" dirty="0" smtClean="0"/>
              <a:t>of learning</a:t>
            </a:r>
            <a:endParaRPr lang="en-US" dirty="0"/>
          </a:p>
          <a:p>
            <a:pPr fontAlgn="base"/>
            <a:r>
              <a:rPr lang="en-US" dirty="0" smtClean="0"/>
              <a:t>Allows for examination of </a:t>
            </a:r>
            <a:r>
              <a:rPr lang="en-US" dirty="0"/>
              <a:t>learning achievement across student </a:t>
            </a:r>
            <a:r>
              <a:rPr lang="en-US" dirty="0" smtClean="0"/>
              <a:t>groups</a:t>
            </a:r>
            <a:r>
              <a:rPr lang="en-US" dirty="0"/>
              <a:t>, e.g. first generation, gender, racial and ethnic groups, year in school, etc., </a:t>
            </a:r>
            <a:r>
              <a:rPr lang="en-US" dirty="0" smtClean="0"/>
              <a:t>and reveal </a:t>
            </a:r>
            <a:r>
              <a:rPr lang="en-US" dirty="0"/>
              <a:t>the </a:t>
            </a:r>
            <a:r>
              <a:rPr lang="en-US" dirty="0" smtClean="0"/>
              <a:t>larger </a:t>
            </a:r>
            <a:r>
              <a:rPr lang="en-US" dirty="0"/>
              <a:t>landscape of learning </a:t>
            </a:r>
            <a:r>
              <a:rPr lang="en-US" dirty="0" smtClean="0"/>
              <a:t>outcome achievement </a:t>
            </a:r>
            <a:endParaRPr lang="en-US" dirty="0"/>
          </a:p>
          <a:p>
            <a:endParaRPr lang="en-US" dirty="0"/>
          </a:p>
        </p:txBody>
      </p:sp>
      <p:sp>
        <p:nvSpPr>
          <p:cNvPr id="5" name="10-Point Star 4"/>
          <p:cNvSpPr/>
          <p:nvPr/>
        </p:nvSpPr>
        <p:spPr>
          <a:xfrm rot="21175963">
            <a:off x="99702" y="-18500"/>
            <a:ext cx="2577203" cy="2054101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NEW in 2018! VALUE Institute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en-US"/>
              <a:t>VALUE Rubric Approach - Assumptions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60780" y="1066800"/>
            <a:ext cx="11294660" cy="532311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en-US" altLang="en-US" sz="3600" dirty="0" smtClean="0"/>
              <a:t>Student </a:t>
            </a:r>
            <a:r>
              <a:rPr lang="en-US" altLang="en-US" sz="3600" dirty="0"/>
              <a:t>work is representation of student motivated learning</a:t>
            </a:r>
          </a:p>
          <a:p>
            <a:pPr>
              <a:spcBef>
                <a:spcPct val="0"/>
              </a:spcBef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en-US" altLang="en-US" sz="3600" dirty="0"/>
              <a:t> Focus on what student does in terms of key dimensions of learning outcomes </a:t>
            </a:r>
          </a:p>
          <a:p>
            <a:pPr>
              <a:spcBef>
                <a:spcPct val="0"/>
              </a:spcBef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en-US" altLang="en-US" sz="3600" dirty="0"/>
              <a:t> Faculty and educator expert judgment</a:t>
            </a:r>
          </a:p>
          <a:p>
            <a:pPr>
              <a:spcBef>
                <a:spcPct val="0"/>
              </a:spcBef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en-US" altLang="en-US" sz="3600" dirty="0"/>
              <a:t> Results are useful and actionable for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improvement </a:t>
            </a:r>
            <a:r>
              <a:rPr lang="en-US" altLang="en-US" sz="3600" dirty="0"/>
              <a:t>of </a:t>
            </a:r>
            <a:r>
              <a:rPr lang="en-US" altLang="en-US" sz="3600" dirty="0" smtClean="0"/>
              <a:t>learning</a:t>
            </a:r>
          </a:p>
          <a:p>
            <a:pPr>
              <a:spcBef>
                <a:spcPct val="0"/>
              </a:spcBef>
              <a:spcAft>
                <a:spcPts val="844"/>
              </a:spcAft>
              <a:buFont typeface="Wingdings" panose="05000000000000000000" pitchFamily="2" charset="2"/>
              <a:buChar char="Ø"/>
            </a:pPr>
            <a:r>
              <a:rPr lang="en-US" sz="3600" dirty="0" smtClean="0"/>
              <a:t>Diverse sampling plan to help raise up</a:t>
            </a:r>
            <a:r>
              <a:rPr lang="en-US" sz="3600" dirty="0"/>
              <a:t>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not </a:t>
            </a:r>
            <a:r>
              <a:rPr lang="en-US" sz="3600" dirty="0"/>
              <a:t>wash out, </a:t>
            </a:r>
            <a:r>
              <a:rPr lang="en-US" sz="3600" dirty="0" smtClean="0"/>
              <a:t>inherent diversity—</a:t>
            </a:r>
            <a:br>
              <a:rPr lang="en-US" sz="3600" dirty="0" smtClean="0"/>
            </a:br>
            <a:r>
              <a:rPr lang="en-US" sz="3600" dirty="0" smtClean="0"/>
              <a:t>from </a:t>
            </a:r>
            <a:r>
              <a:rPr lang="en-US" sz="3600" dirty="0"/>
              <a:t>race, ethnicity, </a:t>
            </a:r>
            <a:r>
              <a:rPr lang="en-US" sz="3600" dirty="0" smtClean="0"/>
              <a:t>&amp; </a:t>
            </a:r>
            <a:r>
              <a:rPr lang="en-US" sz="3600" dirty="0"/>
              <a:t>socioeconomic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status </a:t>
            </a:r>
            <a:r>
              <a:rPr lang="en-US" sz="3600" dirty="0"/>
              <a:t>to the diversity of courses,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credit-levels</a:t>
            </a:r>
            <a:r>
              <a:rPr lang="en-US" sz="3600" dirty="0"/>
              <a:t>, and disciplinary backgrounds—found on campuses.</a:t>
            </a:r>
          </a:p>
          <a:p>
            <a:pPr>
              <a:spcBef>
                <a:spcPct val="0"/>
              </a:spcBef>
              <a:spcAft>
                <a:spcPts val="844"/>
              </a:spcAft>
              <a:buFont typeface="Wingdings" panose="05000000000000000000" pitchFamily="2" charset="2"/>
              <a:buChar char="Ø"/>
            </a:pPr>
            <a:endParaRPr lang="en-US" altLang="en-US" sz="3200" dirty="0"/>
          </a:p>
        </p:txBody>
      </p:sp>
      <p:pic>
        <p:nvPicPr>
          <p:cNvPr id="2050" name="Picture 2" descr="Image result for learning in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58" y="2289314"/>
            <a:ext cx="4150382" cy="30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7139</TotalTime>
  <Words>623</Words>
  <Application>Microsoft Office PowerPoint</Application>
  <PresentationFormat>Widescreen</PresentationFormat>
  <Paragraphs>78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Gill Sans</vt:lpstr>
      <vt:lpstr>Gill Sans MT</vt:lpstr>
      <vt:lpstr>GillSans</vt:lpstr>
      <vt:lpstr>Wingdings</vt:lpstr>
      <vt:lpstr>ヒラギノ角ゴ ProN W3</vt:lpstr>
      <vt:lpstr>Custom Design</vt:lpstr>
      <vt:lpstr>1_Custom Design</vt:lpstr>
      <vt:lpstr>2_Custom Design</vt:lpstr>
      <vt:lpstr>Large Scale Assessment:  Authentic Measures of Student Learning and the VALUE Institute Approach</vt:lpstr>
      <vt:lpstr>Institutions are using a variety of data collection approaches to yield actionable evidence</vt:lpstr>
      <vt:lpstr>What form of assessment is most valuable for IMPROVING student learning &amp; success?</vt:lpstr>
      <vt:lpstr>Purpose of Assessment using Authentic Measures of Student Learning</vt:lpstr>
      <vt:lpstr>Authentic Measures of Student Learning: Assignments and Artifacts</vt:lpstr>
      <vt:lpstr>Origin of AAC&amp;U VALUE Rubrics</vt:lpstr>
      <vt:lpstr>On Solid Ground shares results from first 2 years of VALUE Initiative data collection, a nationwide project to examine direct evidence of student learning. </vt:lpstr>
      <vt:lpstr>Large Scale Assessment Using Authentic Student Work: the VALUE Institute</vt:lpstr>
      <vt:lpstr>VALUE Rubric Approach - Assumptions</vt:lpstr>
      <vt:lpstr>PowerPoint Presentation</vt:lpstr>
      <vt:lpstr>VALUE Approach to Assessment – Not Just Rubrics!</vt:lpstr>
      <vt:lpstr>VALUE Institute: Select your Learning Outcomes (100 artifacts per outcome)</vt:lpstr>
      <vt:lpstr>Prepared Reports - benchmarking and normative comparison to come</vt:lpstr>
      <vt:lpstr>Potential to Assess Learning Outcomes in Experiential Learning via the VALUE Institute</vt:lpstr>
      <vt:lpstr>PowerPoint Presentation</vt:lpstr>
      <vt:lpstr>PowerPoint Presentation</vt:lpstr>
      <vt:lpstr>Large Scale Assessment Issues:</vt:lpstr>
      <vt:lpstr>Questions &amp;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Terrel Rhodes</dc:creator>
  <cp:lastModifiedBy>Kinzie, Jillian L.</cp:lastModifiedBy>
  <cp:revision>125</cp:revision>
  <dcterms:created xsi:type="dcterms:W3CDTF">2018-01-18T16:29:32Z</dcterms:created>
  <dcterms:modified xsi:type="dcterms:W3CDTF">2018-10-12T15:09:07Z</dcterms:modified>
</cp:coreProperties>
</file>