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772" r:id="rId2"/>
    <p:sldId id="762" r:id="rId3"/>
    <p:sldId id="763" r:id="rId4"/>
    <p:sldId id="764" r:id="rId5"/>
    <p:sldId id="765" r:id="rId6"/>
    <p:sldId id="766" r:id="rId7"/>
    <p:sldId id="767" r:id="rId8"/>
    <p:sldId id="777" r:id="rId9"/>
    <p:sldId id="768" r:id="rId10"/>
    <p:sldId id="771" r:id="rId11"/>
    <p:sldId id="773" r:id="rId12"/>
    <p:sldId id="776" r:id="rId13"/>
    <p:sldId id="778" r:id="rId14"/>
    <p:sldId id="774" r:id="rId15"/>
    <p:sldId id="780" r:id="rId16"/>
    <p:sldId id="775" r:id="rId17"/>
  </p:sldIdLst>
  <p:sldSz cx="10058400" cy="7772400"/>
  <p:notesSz cx="6858000" cy="9029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-112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-112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-112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-112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pitchFamily="-112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pitchFamily="-112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pitchFamily="-112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ECFF"/>
    <a:srgbClr val="FFFFCC"/>
    <a:srgbClr val="CC0000"/>
    <a:srgbClr val="FFCC66"/>
    <a:srgbClr val="000099"/>
    <a:srgbClr val="9999FF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3" autoAdjust="0"/>
    <p:restoredTop sz="86957" autoAdjust="0"/>
  </p:normalViewPr>
  <p:slideViewPr>
    <p:cSldViewPr>
      <p:cViewPr>
        <p:scale>
          <a:sx n="66" d="100"/>
          <a:sy n="66" d="100"/>
        </p:scale>
        <p:origin x="-1098" y="-528"/>
      </p:cViewPr>
      <p:guideLst>
        <p:guide orient="horz" pos="1200"/>
        <p:guide pos="5904"/>
      </p:guideLst>
    </p:cSldViewPr>
  </p:slideViewPr>
  <p:outlineViewPr>
    <p:cViewPr>
      <p:scale>
        <a:sx n="33" d="100"/>
        <a:sy n="33" d="100"/>
      </p:scale>
      <p:origin x="0" y="43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2264" y="-11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50040971440502E-2"/>
          <c:y val="4.2446847307271503E-2"/>
          <c:w val="0.881563024645593"/>
          <c:h val="0.77822844382995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00009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2005-06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336</c:v>
                </c:pt>
                <c:pt idx="1">
                  <c:v>337</c:v>
                </c:pt>
                <c:pt idx="2">
                  <c:v>427</c:v>
                </c:pt>
                <c:pt idx="3">
                  <c:v>439</c:v>
                </c:pt>
                <c:pt idx="4">
                  <c:v>554</c:v>
                </c:pt>
                <c:pt idx="5">
                  <c:v>553</c:v>
                </c:pt>
                <c:pt idx="6">
                  <c:v>630</c:v>
                </c:pt>
                <c:pt idx="7">
                  <c:v>570</c:v>
                </c:pt>
                <c:pt idx="8">
                  <c:v>692</c:v>
                </c:pt>
                <c:pt idx="9">
                  <c:v>727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2005-06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132</c:v>
                </c:pt>
                <c:pt idx="1">
                  <c:v>72</c:v>
                </c:pt>
                <c:pt idx="2">
                  <c:v>124</c:v>
                </c:pt>
                <c:pt idx="3">
                  <c:v>205</c:v>
                </c:pt>
                <c:pt idx="4">
                  <c:v>226</c:v>
                </c:pt>
                <c:pt idx="5">
                  <c:v>240</c:v>
                </c:pt>
                <c:pt idx="6">
                  <c:v>315</c:v>
                </c:pt>
                <c:pt idx="7">
                  <c:v>478</c:v>
                </c:pt>
                <c:pt idx="8">
                  <c:v>711</c:v>
                </c:pt>
                <c:pt idx="9">
                  <c:v>940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673408"/>
        <c:axId val="84541824"/>
      </c:barChart>
      <c:catAx>
        <c:axId val="8067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41824"/>
        <c:crosses val="autoZero"/>
        <c:auto val="1"/>
        <c:lblAlgn val="ctr"/>
        <c:lblOffset val="100"/>
        <c:noMultiLvlLbl val="0"/>
      </c:catAx>
      <c:valAx>
        <c:axId val="8454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73408"/>
        <c:crosses val="autoZero"/>
        <c:crossBetween val="between"/>
        <c:majorUnit val="2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906563382744399"/>
          <c:y val="8.9719680732693596E-2"/>
          <c:w val="0.26940475584824702"/>
          <c:h val="0.203863681102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57775590551197E-2"/>
          <c:y val="2.94134298169316E-2"/>
          <c:w val="0.90157711188879197"/>
          <c:h val="0.8121561356466060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Sheet1!$B$1</c:f>
            </c:strRef>
          </c:tx>
          <c:spPr>
            <a:solidFill>
              <a:srgbClr val="00009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multiLvlStrRef>
              <c:f>Sheet1!$A$2:$A$11</c:f>
            </c:multiLvlStrRef>
          </c:cat>
          <c:val>
            <c:numRef>
              <c:f>Sheet1!$B$2:$B$11</c:f>
            </c:numRef>
          </c:val>
        </c:ser>
        <c:ser>
          <c:idx val="2"/>
          <c:order val="2"/>
          <c:tx>
            <c:strRef>
              <c:f>Sheet1!$B$1</c:f>
            </c:strRef>
          </c:tx>
          <c:spPr>
            <a:solidFill>
              <a:srgbClr val="00009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multiLvlStrRef>
              <c:f>Sheet1!$A$2:$A$11</c:f>
            </c:multiLvlStrRef>
          </c:cat>
          <c:val>
            <c:numRef>
              <c:f>Sheet1!$B$2:$B$11</c:f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9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2005-06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267</c:v>
                </c:pt>
                <c:pt idx="1">
                  <c:v>265</c:v>
                </c:pt>
                <c:pt idx="2">
                  <c:v>306</c:v>
                </c:pt>
                <c:pt idx="3">
                  <c:v>344</c:v>
                </c:pt>
                <c:pt idx="4">
                  <c:v>387</c:v>
                </c:pt>
                <c:pt idx="5">
                  <c:v>406</c:v>
                </c:pt>
                <c:pt idx="6">
                  <c:v>529</c:v>
                </c:pt>
                <c:pt idx="7">
                  <c:v>544</c:v>
                </c:pt>
                <c:pt idx="8">
                  <c:v>604</c:v>
                </c:pt>
                <c:pt idx="9">
                  <c:v>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593280"/>
        <c:axId val="84603264"/>
      </c:barChart>
      <c:catAx>
        <c:axId val="8459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03264"/>
        <c:crosses val="autoZero"/>
        <c:auto val="1"/>
        <c:lblAlgn val="ctr"/>
        <c:lblOffset val="100"/>
        <c:noMultiLvlLbl val="0"/>
      </c:catAx>
      <c:valAx>
        <c:axId val="8460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93280"/>
        <c:crosses val="autoZero"/>
        <c:crossBetween val="between"/>
        <c:majorUnit val="1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57775590551197E-2"/>
          <c:y val="2.94134298169316E-2"/>
          <c:w val="0.90157711188879197"/>
          <c:h val="0.81215613564660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9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strRef>
              <c:f>Sheet1!$A$2:$A$8</c:f>
              <c:strCache>
                <c:ptCount val="7"/>
                <c:pt idx="0">
                  <c:v>2008-09</c:v>
                </c:pt>
                <c:pt idx="1">
                  <c:v>09-10</c:v>
                </c:pt>
                <c:pt idx="2">
                  <c:v>10-11</c:v>
                </c:pt>
                <c:pt idx="3">
                  <c:v>11-12</c:v>
                </c:pt>
                <c:pt idx="4">
                  <c:v>12-13</c:v>
                </c:pt>
                <c:pt idx="5">
                  <c:v>13-14</c:v>
                </c:pt>
                <c:pt idx="6">
                  <c:v>14-15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19</c:v>
                </c:pt>
                <c:pt idx="2">
                  <c:v>50</c:v>
                </c:pt>
                <c:pt idx="3">
                  <c:v>55</c:v>
                </c:pt>
                <c:pt idx="4">
                  <c:v>92</c:v>
                </c:pt>
                <c:pt idx="5">
                  <c:v>96</c:v>
                </c:pt>
                <c:pt idx="6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421056"/>
        <c:axId val="85541632"/>
      </c:barChart>
      <c:catAx>
        <c:axId val="8542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41632"/>
        <c:crosses val="autoZero"/>
        <c:auto val="1"/>
        <c:lblAlgn val="ctr"/>
        <c:lblOffset val="100"/>
        <c:noMultiLvlLbl val="0"/>
      </c:catAx>
      <c:valAx>
        <c:axId val="8554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21056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685800"/>
            <a:ext cx="4340225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672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A1DFE77-4551-2D40-9044-2C3976F20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13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1DFE77-4551-2D40-9044-2C3976F20D0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1DFE77-4551-2D40-9044-2C3976F20D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838200" y="0"/>
            <a:ext cx="9220200" cy="593725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0" y="0"/>
            <a:ext cx="762000" cy="593725"/>
          </a:xfrm>
          <a:prstGeom prst="rect">
            <a:avLst/>
          </a:prstGeom>
          <a:solidFill>
            <a:srgbClr val="000099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9296400" y="7178675"/>
            <a:ext cx="762000" cy="593725"/>
          </a:xfrm>
          <a:prstGeom prst="rect">
            <a:avLst/>
          </a:prstGeom>
          <a:solidFill>
            <a:srgbClr val="000099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295400" y="7178675"/>
            <a:ext cx="7924800" cy="593725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8" name="Picture 4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65100" y="7319963"/>
            <a:ext cx="1066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8"/>
          <p:cNvSpPr>
            <a:spLocks noChangeArrowheads="1"/>
          </p:cNvSpPr>
          <p:nvPr/>
        </p:nvSpPr>
        <p:spPr bwMode="auto">
          <a:xfrm rot="5400000">
            <a:off x="4762500" y="-114300"/>
            <a:ext cx="2057400" cy="5029200"/>
          </a:xfrm>
          <a:prstGeom prst="curvedRightArrow">
            <a:avLst>
              <a:gd name="adj1" fmla="val 27545"/>
              <a:gd name="adj2" fmla="val 78471"/>
              <a:gd name="adj3" fmla="val 33333"/>
            </a:avLst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AutoShape 49"/>
          <p:cNvSpPr>
            <a:spLocks noChangeArrowheads="1"/>
          </p:cNvSpPr>
          <p:nvPr/>
        </p:nvSpPr>
        <p:spPr bwMode="auto">
          <a:xfrm rot="5400000" flipH="1" flipV="1">
            <a:off x="2857500" y="2781300"/>
            <a:ext cx="2057400" cy="5029200"/>
          </a:xfrm>
          <a:prstGeom prst="curvedRightArrow">
            <a:avLst>
              <a:gd name="adj1" fmla="val 27545"/>
              <a:gd name="adj2" fmla="val 78471"/>
              <a:gd name="adj3" fmla="val 33333"/>
            </a:avLst>
          </a:prstGeom>
          <a:solidFill>
            <a:srgbClr val="0000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22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5334000"/>
            <a:ext cx="7467600" cy="990600"/>
          </a:xfrm>
        </p:spPr>
        <p:txBody>
          <a:bodyPr wrap="none" lIns="91440" tIns="45720" rIns="91440" bIns="45720"/>
          <a:lstStyle>
            <a:lvl1pPr algn="ctr"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3251200"/>
            <a:ext cx="7458075" cy="771525"/>
          </a:xfrm>
          <a:ln w="57150" cmpd="thickThin"/>
        </p:spPr>
        <p:txBody>
          <a:bodyPr wrap="square" anchorCtr="1"/>
          <a:lstStyle>
            <a:lvl1pPr algn="ctr">
              <a:defRPr sz="44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6300" y="290513"/>
            <a:ext cx="2146300" cy="2874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90513"/>
            <a:ext cx="6286500" cy="2874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UT faculty wordmark 2008 655 CMYK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4538067" cy="82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91133" y="3007221"/>
            <a:ext cx="205730" cy="725685"/>
          </a:xfrm>
        </p:spPr>
        <p:txBody>
          <a:bodyPr anchor="ctr">
            <a:spAutoFit/>
          </a:bodyPr>
          <a:lstStyle>
            <a:lvl1pPr>
              <a:lnSpc>
                <a:spcPts val="4700"/>
              </a:lnSpc>
              <a:defRPr sz="4700">
                <a:solidFill>
                  <a:srgbClr val="001337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906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500">
                <a:latin typeface="Candara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02920" y="1536488"/>
            <a:ext cx="9073515" cy="2084946"/>
          </a:xfrm>
        </p:spPr>
        <p:txBody>
          <a:bodyPr/>
          <a:lstStyle>
            <a:lvl1pPr>
              <a:defRPr>
                <a:latin typeface="Candara"/>
              </a:defRPr>
            </a:lvl1pPr>
            <a:lvl2pPr>
              <a:defRPr>
                <a:latin typeface="Candara"/>
              </a:defRPr>
            </a:lvl2pPr>
            <a:lvl3pPr>
              <a:defRPr>
                <a:latin typeface="Candara"/>
              </a:defRPr>
            </a:lvl3pPr>
            <a:lvl4pPr>
              <a:defRPr>
                <a:latin typeface="Candara"/>
              </a:defRPr>
            </a:lvl4pPr>
            <a:lvl5pPr>
              <a:defRPr>
                <a:latin typeface="Candar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16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4191000" cy="2022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143000"/>
            <a:ext cx="4191000" cy="2022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762000" y="228600"/>
            <a:ext cx="9296400" cy="609600"/>
          </a:xfrm>
          <a:prstGeom prst="rect">
            <a:avLst/>
          </a:prstGeom>
          <a:solidFill>
            <a:schemeClr val="accent1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90513"/>
            <a:ext cx="4051300" cy="4667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none" lIns="101870" tIns="50935" rIns="101870" bIns="5093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7086600"/>
            <a:ext cx="1005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01870" tIns="50935" rIns="101870" bIns="50935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228600"/>
            <a:ext cx="685800" cy="593725"/>
          </a:xfrm>
          <a:prstGeom prst="rect">
            <a:avLst/>
          </a:prstGeom>
          <a:solidFill>
            <a:srgbClr val="000099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282575" y="7086600"/>
            <a:ext cx="9471025" cy="51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70" tIns="50935" rIns="101870" bIns="50935">
            <a:prstTxWarp prst="textNoShape">
              <a:avLst/>
            </a:prstTxWarp>
            <a:spAutoFit/>
          </a:bodyPr>
          <a:lstStyle/>
          <a:p>
            <a:pPr algn="l" defTabSz="987425">
              <a:lnSpc>
                <a:spcPct val="95000"/>
              </a:lnSpc>
              <a:tabLst>
                <a:tab pos="9140825" algn="r"/>
              </a:tabLst>
              <a:defRPr/>
            </a:pPr>
            <a:r>
              <a:rPr lang="en-US" sz="1400" b="1" dirty="0" smtClean="0">
                <a:sym typeface="Symbol" pitchFamily="-112" charset="2"/>
              </a:rPr>
              <a:t>Learning Outcomes Presentation	</a:t>
            </a:r>
          </a:p>
          <a:p>
            <a:pPr algn="l" defTabSz="987425">
              <a:lnSpc>
                <a:spcPct val="95000"/>
              </a:lnSpc>
              <a:tabLst>
                <a:tab pos="9140825" algn="r"/>
              </a:tabLst>
              <a:defRPr/>
            </a:pPr>
            <a:r>
              <a:rPr lang="en-US" sz="1400" b="1" dirty="0">
                <a:sym typeface="Symbol" pitchFamily="-112" charset="2"/>
              </a:rPr>
              <a:t>Copyright </a:t>
            </a:r>
            <a:r>
              <a:rPr lang="en-US" sz="1400" b="1" dirty="0" err="1">
                <a:sym typeface="Symbol" pitchFamily="-112" charset="2"/>
              </a:rPr>
              <a:t></a:t>
            </a:r>
            <a:r>
              <a:rPr lang="en-US" sz="1400" b="1" dirty="0">
                <a:sym typeface="Symbol" pitchFamily="-112" charset="2"/>
              </a:rPr>
              <a:t> </a:t>
            </a:r>
            <a:r>
              <a:rPr lang="en-US" sz="1400" b="1" dirty="0"/>
              <a:t>AMGI </a:t>
            </a:r>
            <a:r>
              <a:rPr lang="en-US" sz="1400" b="1" dirty="0" smtClean="0"/>
              <a:t>2016</a:t>
            </a:r>
            <a:r>
              <a:rPr lang="en-US" sz="1200" b="1" dirty="0" smtClean="0"/>
              <a:t>	</a:t>
            </a:r>
            <a:r>
              <a:rPr lang="en-US" sz="1200" b="1" dirty="0"/>
              <a:t>Page </a:t>
            </a:r>
            <a:fld id="{A0421B0D-E59B-CE41-8F48-996290B4B63D}" type="slidenum">
              <a:rPr lang="en-US" sz="1200" b="1"/>
              <a:pPr algn="l" defTabSz="987425">
                <a:lnSpc>
                  <a:spcPct val="95000"/>
                </a:lnSpc>
                <a:tabLst>
                  <a:tab pos="9140825" algn="r"/>
                </a:tabLst>
                <a:defRPr/>
              </a:pPr>
              <a:t>‹#›</a:t>
            </a:fld>
            <a:endParaRPr lang="en-US" sz="1200" b="1" dirty="0"/>
          </a:p>
        </p:txBody>
      </p:sp>
      <p:sp>
        <p:nvSpPr>
          <p:cNvPr id="103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3000"/>
            <a:ext cx="85344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10191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pitchFamily="-112" charset="0"/>
        </a:defRPr>
      </a:lvl6pPr>
      <a:lvl7pPr marL="914400" algn="l" defTabSz="10191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pitchFamily="-112" charset="0"/>
        </a:defRPr>
      </a:lvl7pPr>
      <a:lvl8pPr marL="1371600" algn="l" defTabSz="10191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pitchFamily="-112" charset="0"/>
        </a:defRPr>
      </a:lvl8pPr>
      <a:lvl9pPr marL="1828800" algn="l" defTabSz="10191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pitchFamily="-112" charset="0"/>
        </a:defRPr>
      </a:lvl9pPr>
    </p:titleStyle>
    <p:bodyStyle>
      <a:lvl1pPr marL="461963" indent="-461963" algn="l" defTabSz="1019175" rtl="0" eaLnBrk="0" fontAlgn="base" hangingPunct="0">
        <a:spcBef>
          <a:spcPct val="0"/>
        </a:spcBef>
        <a:spcAft>
          <a:spcPct val="40000"/>
        </a:spcAft>
        <a:buFont typeface="Wingdings" pitchFamily="-112" charset="2"/>
        <a:buChar char="n"/>
        <a:defRPr sz="2200" b="1">
          <a:solidFill>
            <a:srgbClr val="000099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909638" indent="-333375" algn="l" defTabSz="1019175" rtl="0" eaLnBrk="0" fontAlgn="base" hangingPunct="0">
        <a:spcBef>
          <a:spcPct val="0"/>
        </a:spcBef>
        <a:spcAft>
          <a:spcPct val="40000"/>
        </a:spcAft>
        <a:buFont typeface="Wingdings" pitchFamily="-112" charset="2"/>
        <a:buChar char="Ø"/>
        <a:defRPr sz="2000">
          <a:solidFill>
            <a:schemeClr val="tx1"/>
          </a:solidFill>
          <a:latin typeface="+mn-lt"/>
          <a:ea typeface="ＭＳ Ｐゴシック" pitchFamily="-112" charset="-128"/>
        </a:defRPr>
      </a:lvl2pPr>
      <a:lvl3pPr marL="1371600" indent="-347663" algn="l" defTabSz="1019175" rtl="0" eaLnBrk="0" fontAlgn="base" hangingPunct="0">
        <a:spcBef>
          <a:spcPct val="0"/>
        </a:spcBef>
        <a:spcAft>
          <a:spcPct val="40000"/>
        </a:spcAft>
        <a:buSzPct val="125000"/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833563" indent="-347663" algn="l" defTabSz="1019175" rtl="0" eaLnBrk="0" fontAlgn="base" hangingPunct="0">
        <a:spcBef>
          <a:spcPct val="0"/>
        </a:spcBef>
        <a:spcAft>
          <a:spcPct val="40000"/>
        </a:spcAft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2279650" indent="-331788" algn="l" defTabSz="1019175" rtl="0" eaLnBrk="0" fontAlgn="base" hangingPunct="0">
        <a:spcBef>
          <a:spcPct val="0"/>
        </a:spcBef>
        <a:spcAft>
          <a:spcPct val="40000"/>
        </a:spcAft>
        <a:buChar char="»"/>
        <a:defRPr sz="1400">
          <a:solidFill>
            <a:schemeClr val="tx1"/>
          </a:solidFill>
          <a:latin typeface="+mn-lt"/>
          <a:ea typeface="ＭＳ Ｐゴシック" pitchFamily="-112" charset="-128"/>
        </a:defRPr>
      </a:lvl5pPr>
      <a:lvl6pPr marL="2736850" indent="-331788" algn="l" defTabSz="1019175" rtl="0" eaLnBrk="0" fontAlgn="base" hangingPunct="0">
        <a:spcBef>
          <a:spcPct val="0"/>
        </a:spcBef>
        <a:spcAft>
          <a:spcPct val="40000"/>
        </a:spcAft>
        <a:buChar char="»"/>
        <a:defRPr sz="1400">
          <a:solidFill>
            <a:schemeClr val="tx1"/>
          </a:solidFill>
          <a:latin typeface="+mn-lt"/>
          <a:ea typeface="ＭＳ Ｐゴシック" pitchFamily="-112" charset="-128"/>
        </a:defRPr>
      </a:lvl6pPr>
      <a:lvl7pPr marL="3194050" indent="-331788" algn="l" defTabSz="1019175" rtl="0" eaLnBrk="0" fontAlgn="base" hangingPunct="0">
        <a:spcBef>
          <a:spcPct val="0"/>
        </a:spcBef>
        <a:spcAft>
          <a:spcPct val="40000"/>
        </a:spcAft>
        <a:buChar char="»"/>
        <a:defRPr sz="1400">
          <a:solidFill>
            <a:schemeClr val="tx1"/>
          </a:solidFill>
          <a:latin typeface="+mn-lt"/>
          <a:ea typeface="ＭＳ Ｐゴシック" pitchFamily="-112" charset="-128"/>
        </a:defRPr>
      </a:lvl7pPr>
      <a:lvl8pPr marL="3651250" indent="-331788" algn="l" defTabSz="1019175" rtl="0" eaLnBrk="0" fontAlgn="base" hangingPunct="0">
        <a:spcBef>
          <a:spcPct val="0"/>
        </a:spcBef>
        <a:spcAft>
          <a:spcPct val="40000"/>
        </a:spcAft>
        <a:buChar char="»"/>
        <a:defRPr sz="1400">
          <a:solidFill>
            <a:schemeClr val="tx1"/>
          </a:solidFill>
          <a:latin typeface="+mn-lt"/>
          <a:ea typeface="ＭＳ Ｐゴシック" pitchFamily="-112" charset="-128"/>
        </a:defRPr>
      </a:lvl8pPr>
      <a:lvl9pPr marL="4108450" indent="-331788" algn="l" defTabSz="1019175" rtl="0" eaLnBrk="0" fontAlgn="base" hangingPunct="0">
        <a:spcBef>
          <a:spcPct val="0"/>
        </a:spcBef>
        <a:spcAft>
          <a:spcPct val="40000"/>
        </a:spcAft>
        <a:buChar char="»"/>
        <a:defRPr sz="14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3124200"/>
            <a:ext cx="8382000" cy="3549962"/>
          </a:xfrm>
        </p:spPr>
        <p:txBody>
          <a:bodyPr/>
          <a:lstStyle/>
          <a:p>
            <a:r>
              <a:rPr lang="en-US" sz="2400" dirty="0" smtClean="0"/>
              <a:t>Learning Outcomes – Evolution of Assessment Conference</a:t>
            </a:r>
            <a:br>
              <a:rPr lang="en-US" sz="2400" dirty="0" smtClean="0"/>
            </a:br>
            <a:r>
              <a:rPr lang="en-US" sz="2400" dirty="0" smtClean="0"/>
              <a:t>Council of Ontario Universities </a:t>
            </a:r>
            <a:br>
              <a:rPr lang="en-US" sz="2400" dirty="0" smtClean="0"/>
            </a:br>
            <a:r>
              <a:rPr lang="en-US" sz="2400" dirty="0" smtClean="0"/>
              <a:t> </a:t>
            </a:r>
            <a:r>
              <a:rPr lang="en-US" sz="2400" dirty="0" err="1" smtClean="0"/>
              <a:t>DoubleTree</a:t>
            </a:r>
            <a:r>
              <a:rPr lang="en-US" sz="2400" dirty="0" smtClean="0"/>
              <a:t> by Hilton Hotel Toronto Downtown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74164" y="6172200"/>
            <a:ext cx="3398436" cy="492443"/>
          </a:xfrm>
        </p:spPr>
        <p:txBody>
          <a:bodyPr/>
          <a:lstStyle/>
          <a:p>
            <a:pPr>
              <a:buFont typeface="Wingdings" pitchFamily="-112" charset="2"/>
              <a:buNone/>
            </a:pPr>
            <a:r>
              <a:rPr lang="en-US" dirty="0"/>
              <a:t>Stephen C. </a:t>
            </a:r>
            <a:r>
              <a:rPr lang="en-US" dirty="0" smtClean="0"/>
              <a:t>Armstrong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51054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-18th October  2016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8233" y="1295400"/>
            <a:ext cx="863687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Assessing International Graduate Students </a:t>
            </a:r>
          </a:p>
          <a:p>
            <a:r>
              <a:rPr lang="en-US" sz="3600" dirty="0" smtClean="0"/>
              <a:t>Evolving Academic </a:t>
            </a:r>
            <a:r>
              <a:rPr lang="en-US" sz="3600" dirty="0" err="1" smtClean="0"/>
              <a:t>Literacies</a:t>
            </a:r>
            <a:r>
              <a:rPr lang="en-US" sz="3600" dirty="0" smtClean="0"/>
              <a:t>:  </a:t>
            </a:r>
          </a:p>
          <a:p>
            <a:r>
              <a:rPr lang="en-US" sz="3600" dirty="0" smtClean="0"/>
              <a:t>Master of Engineering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9"/>
          <p:cNvSpPr>
            <a:spLocks noGrp="1" noChangeArrowheads="1"/>
          </p:cNvSpPr>
          <p:nvPr>
            <p:ph type="title"/>
          </p:nvPr>
        </p:nvSpPr>
        <p:spPr>
          <a:xfrm>
            <a:off x="528528" y="228600"/>
            <a:ext cx="9529872" cy="656863"/>
          </a:xfrm>
        </p:spPr>
        <p:txBody>
          <a:bodyPr/>
          <a:lstStyle/>
          <a:p>
            <a:r>
              <a:rPr lang="en-US" sz="3500" dirty="0" smtClean="0"/>
              <a:t>  APS1012 Management of Innovation - Syllabus</a:t>
            </a:r>
            <a:endParaRPr lang="en-US" sz="3500" dirty="0"/>
          </a:p>
        </p:txBody>
      </p:sp>
      <p:sp>
        <p:nvSpPr>
          <p:cNvPr id="15363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601200" cy="6411771"/>
          </a:xfrm>
        </p:spPr>
        <p:txBody>
          <a:bodyPr anchor="t"/>
          <a:lstStyle/>
          <a:p>
            <a:pPr>
              <a:spcAft>
                <a:spcPts val="744"/>
              </a:spcAft>
            </a:pPr>
            <a:r>
              <a:rPr lang="en-US" sz="2400" dirty="0" smtClean="0"/>
              <a:t>Part I – Innovation in Context</a:t>
            </a:r>
          </a:p>
          <a:p>
            <a:pPr lvl="2">
              <a:lnSpc>
                <a:spcPct val="80000"/>
              </a:lnSpc>
              <a:spcAft>
                <a:spcPts val="744"/>
              </a:spcAft>
              <a:buFont typeface="Wingdings" pitchFamily="-112" charset="2"/>
              <a:buChar char="Ø"/>
            </a:pPr>
            <a:r>
              <a:rPr lang="en-US" sz="1800" dirty="0" smtClean="0"/>
              <a:t>Week 1 Mod 1 –Orientation, overview of syllabus, &amp; planning assignments</a:t>
            </a:r>
          </a:p>
          <a:p>
            <a:pPr lvl="2">
              <a:lnSpc>
                <a:spcPct val="80000"/>
              </a:lnSpc>
              <a:spcAft>
                <a:spcPts val="744"/>
              </a:spcAft>
              <a:buFont typeface="Wingdings" pitchFamily="-112" charset="2"/>
              <a:buChar char="Ø"/>
            </a:pPr>
            <a:r>
              <a:rPr lang="en-US" sz="1800" dirty="0" smtClean="0"/>
              <a:t>Week 2 –Mod 2- Dimensions of Innovation</a:t>
            </a:r>
          </a:p>
          <a:p>
            <a:pPr lvl="2">
              <a:lnSpc>
                <a:spcPct val="80000"/>
              </a:lnSpc>
              <a:spcAft>
                <a:spcPts val="744"/>
              </a:spcAft>
              <a:buFont typeface="Wingdings" pitchFamily="-112" charset="2"/>
              <a:buChar char="Ø"/>
            </a:pPr>
            <a:r>
              <a:rPr lang="en-US" sz="1800" dirty="0" smtClean="0"/>
              <a:t>Week 3 – Mod 3- Diffusion of Innovation</a:t>
            </a:r>
            <a:endParaRPr lang="en-US" sz="2800" dirty="0" smtClean="0"/>
          </a:p>
          <a:p>
            <a:pPr marL="461963" lvl="2" indent="-461963">
              <a:spcAft>
                <a:spcPts val="744"/>
              </a:spcAft>
              <a:buSzTx/>
              <a:buFont typeface="Wingdings" pitchFamily="-112" charset="2"/>
              <a:buChar char="n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Part 2 – Developing an Innovative Enterprise</a:t>
            </a:r>
            <a:endParaRPr lang="en-US" dirty="0" smtClean="0"/>
          </a:p>
          <a:p>
            <a:pPr lvl="2">
              <a:lnSpc>
                <a:spcPct val="80000"/>
              </a:lnSpc>
              <a:spcAft>
                <a:spcPts val="744"/>
              </a:spcAft>
              <a:buFont typeface="Wingdings" pitchFamily="-112" charset="2"/>
              <a:buChar char="Ø"/>
            </a:pPr>
            <a:r>
              <a:rPr lang="en-US" sz="1800" dirty="0" smtClean="0"/>
              <a:t>Week 4 –Mod 4-  Designing an Innovative Enterprise - Business Transformation</a:t>
            </a:r>
          </a:p>
          <a:p>
            <a:pPr lvl="2">
              <a:lnSpc>
                <a:spcPct val="80000"/>
              </a:lnSpc>
              <a:spcAft>
                <a:spcPts val="744"/>
              </a:spcAft>
              <a:buFont typeface="Wingdings" pitchFamily="-112" charset="2"/>
              <a:buChar char="Ø"/>
            </a:pPr>
            <a:r>
              <a:rPr lang="en-US" sz="1800" dirty="0" smtClean="0"/>
              <a:t>Week 5- Mod 5- Organizational Approach to Cultural Transformation</a:t>
            </a:r>
          </a:p>
          <a:p>
            <a:pPr lvl="2">
              <a:lnSpc>
                <a:spcPct val="80000"/>
              </a:lnSpc>
              <a:spcAft>
                <a:spcPts val="744"/>
              </a:spcAft>
              <a:buFont typeface="Wingdings" pitchFamily="-112" charset="2"/>
              <a:buChar char="Ø"/>
            </a:pPr>
            <a:r>
              <a:rPr lang="en-US" sz="1800" dirty="0" smtClean="0"/>
              <a:t>Week 6 –Mod 6- Enterprise Integration and Process Management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744"/>
              </a:spcAft>
            </a:pPr>
            <a:r>
              <a:rPr lang="en-US" sz="2400" dirty="0" smtClean="0">
                <a:solidFill>
                  <a:srgbClr val="000074"/>
                </a:solidFill>
              </a:rPr>
              <a:t>Part 3 – Building the Innovation Process Methodology</a:t>
            </a:r>
          </a:p>
          <a:p>
            <a:pPr lvl="2">
              <a:lnSpc>
                <a:spcPct val="80000"/>
              </a:lnSpc>
              <a:spcAft>
                <a:spcPts val="744"/>
              </a:spcAft>
              <a:buFont typeface="Wingdings" pitchFamily="-112" charset="2"/>
              <a:buChar char="Ø"/>
            </a:pPr>
            <a:r>
              <a:rPr lang="en-US" sz="1800" dirty="0" smtClean="0"/>
              <a:t>Week 7 – Mod 7 - Integrating Process, Project Management &amp; </a:t>
            </a:r>
            <a:r>
              <a:rPr lang="en-US" sz="1800" dirty="0" err="1" smtClean="0"/>
              <a:t>IPTs</a:t>
            </a:r>
            <a:endParaRPr lang="en-US" sz="1800" dirty="0" smtClean="0"/>
          </a:p>
          <a:p>
            <a:pPr lvl="2">
              <a:lnSpc>
                <a:spcPct val="80000"/>
              </a:lnSpc>
              <a:spcAft>
                <a:spcPts val="744"/>
              </a:spcAft>
              <a:buFont typeface="Wingdings" pitchFamily="-112" charset="2"/>
              <a:buChar char="Ø"/>
            </a:pPr>
            <a:r>
              <a:rPr lang="en-US" sz="1800" dirty="0" smtClean="0"/>
              <a:t>Week 8 –Mod 8 - Integrating Process, Project &amp; Knowledge Management</a:t>
            </a:r>
          </a:p>
          <a:p>
            <a:pPr lvl="2">
              <a:lnSpc>
                <a:spcPct val="80000"/>
              </a:lnSpc>
              <a:spcAft>
                <a:spcPts val="744"/>
              </a:spcAft>
              <a:buFont typeface="Wingdings" pitchFamily="-112" charset="2"/>
              <a:buChar char="Ø"/>
            </a:pPr>
            <a:r>
              <a:rPr lang="en-US" sz="1800" dirty="0" smtClean="0"/>
              <a:t>Week 9 –Mod 9 - Deploying and embedding the innovation process</a:t>
            </a:r>
          </a:p>
          <a:p>
            <a:pPr>
              <a:spcAft>
                <a:spcPts val="744"/>
              </a:spcAft>
            </a:pPr>
            <a:r>
              <a:rPr lang="en-US" sz="2400" dirty="0" smtClean="0">
                <a:solidFill>
                  <a:srgbClr val="000074"/>
                </a:solidFill>
              </a:rPr>
              <a:t>Part 4 – Sustaining the Innovative Lean Enterprise</a:t>
            </a:r>
          </a:p>
          <a:p>
            <a:pPr lvl="2">
              <a:lnSpc>
                <a:spcPct val="80000"/>
              </a:lnSpc>
              <a:spcAft>
                <a:spcPts val="744"/>
              </a:spcAft>
              <a:buFont typeface="Wingdings" pitchFamily="-112" charset="2"/>
              <a:buChar char="Ø"/>
            </a:pPr>
            <a:r>
              <a:rPr lang="en-US" sz="1800" dirty="0" smtClean="0"/>
              <a:t>Week 10 – Mod 10 - Continuous Analyses of the “As Is” / “To Be” Business Process</a:t>
            </a:r>
          </a:p>
          <a:p>
            <a:pPr lvl="2">
              <a:lnSpc>
                <a:spcPct val="80000"/>
              </a:lnSpc>
              <a:spcAft>
                <a:spcPts val="744"/>
              </a:spcAft>
              <a:buFont typeface="Wingdings" pitchFamily="-112" charset="2"/>
              <a:buChar char="Ø"/>
            </a:pPr>
            <a:r>
              <a:rPr lang="en-US" sz="1800" dirty="0" smtClean="0"/>
              <a:t>Week 11 – Mod 11- Continuous Improvement through creativity &amp; problem solving</a:t>
            </a:r>
          </a:p>
          <a:p>
            <a:pPr lvl="2">
              <a:lnSpc>
                <a:spcPct val="80000"/>
              </a:lnSpc>
              <a:spcAft>
                <a:spcPts val="744"/>
              </a:spcAft>
              <a:buFont typeface="Wingdings" pitchFamily="-112" charset="2"/>
              <a:buChar char="Ø"/>
            </a:pPr>
            <a:r>
              <a:rPr lang="en-US" sz="1800" dirty="0" smtClean="0"/>
              <a:t>Week 12 – Mod 12 - Engaging the people and maintaining an innovative culture</a:t>
            </a:r>
            <a:endParaRPr lang="en-US" sz="2000" dirty="0" smtClean="0">
              <a:solidFill>
                <a:srgbClr val="000074"/>
              </a:solidFill>
            </a:endParaRPr>
          </a:p>
          <a:p>
            <a:pPr>
              <a:spcAft>
                <a:spcPts val="744"/>
              </a:spcAft>
            </a:pPr>
            <a:r>
              <a:rPr lang="en-US" sz="2400" dirty="0" smtClean="0">
                <a:solidFill>
                  <a:srgbClr val="000074"/>
                </a:solidFill>
              </a:rPr>
              <a:t>Part 5 - Final Team Innovation Projects</a:t>
            </a:r>
            <a:endParaRPr lang="en-US" sz="2400" dirty="0" smtClean="0"/>
          </a:p>
          <a:p>
            <a:pPr lvl="2">
              <a:lnSpc>
                <a:spcPct val="80000"/>
              </a:lnSpc>
              <a:buNone/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95444"/>
            <a:ext cx="6296865" cy="656863"/>
          </a:xfrm>
        </p:spPr>
        <p:txBody>
          <a:bodyPr/>
          <a:lstStyle/>
          <a:p>
            <a:r>
              <a:rPr lang="en-US" sz="3600" dirty="0" smtClean="0"/>
              <a:t>APS1012 - Learning Outcomes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915400" cy="6547707"/>
          </a:xfrm>
        </p:spPr>
        <p:txBody>
          <a:bodyPr/>
          <a:lstStyle/>
          <a:p>
            <a:pPr lvl="0"/>
            <a:r>
              <a:rPr lang="en-US" sz="1600" dirty="0" smtClean="0"/>
              <a:t>Establish a context for Innovation and its dimensions</a:t>
            </a:r>
          </a:p>
          <a:p>
            <a:pPr lvl="0"/>
            <a:r>
              <a:rPr lang="en-US" sz="1600" dirty="0" smtClean="0"/>
              <a:t>Analyze the elements of Innovation management as a key organizational capability </a:t>
            </a:r>
          </a:p>
          <a:p>
            <a:pPr lvl="0"/>
            <a:r>
              <a:rPr lang="en-US" sz="1600" dirty="0" smtClean="0"/>
              <a:t>Explain how innovations are diffused across cultures</a:t>
            </a:r>
          </a:p>
          <a:p>
            <a:pPr lvl="0"/>
            <a:r>
              <a:rPr lang="en-US" sz="1600" dirty="0" smtClean="0"/>
              <a:t>Identify how to develop an innovative future state vision through systems thinking</a:t>
            </a:r>
          </a:p>
          <a:p>
            <a:pPr lvl="0"/>
            <a:r>
              <a:rPr lang="en-US" sz="1600" dirty="0" smtClean="0"/>
              <a:t>Develop and prepare an organization for an innovation transformation initiative</a:t>
            </a:r>
          </a:p>
          <a:p>
            <a:pPr lvl="0"/>
            <a:r>
              <a:rPr lang="en-US" sz="1600" dirty="0" smtClean="0"/>
              <a:t>Explain and assess a culture of innovation for readiness to change</a:t>
            </a:r>
          </a:p>
          <a:p>
            <a:pPr lvl="0"/>
            <a:r>
              <a:rPr lang="en-US" sz="1600" dirty="0" smtClean="0"/>
              <a:t>Identify how to overcome the barriers to innovation in organizations </a:t>
            </a:r>
          </a:p>
          <a:p>
            <a:pPr lvl="0"/>
            <a:r>
              <a:rPr lang="en-US" sz="1600" dirty="0" smtClean="0"/>
              <a:t>Develop the key leadership roles in managing innovation at the group/department, division, and corporate levels </a:t>
            </a:r>
          </a:p>
          <a:p>
            <a:pPr lvl="0"/>
            <a:r>
              <a:rPr lang="en-US" sz="1600" dirty="0" smtClean="0"/>
              <a:t>Develop an integrated enterprise approach to innovation</a:t>
            </a:r>
          </a:p>
          <a:p>
            <a:pPr lvl="0"/>
            <a:r>
              <a:rPr lang="en-US" sz="1600" dirty="0" smtClean="0"/>
              <a:t>Design an Innovation delivery system for various environments </a:t>
            </a:r>
          </a:p>
          <a:p>
            <a:pPr lvl="0"/>
            <a:r>
              <a:rPr lang="en-US" sz="1600" dirty="0" smtClean="0"/>
              <a:t>Apply process management and project management practices to product development</a:t>
            </a:r>
          </a:p>
          <a:p>
            <a:pPr lvl="0"/>
            <a:r>
              <a:rPr lang="en-US" sz="1600" dirty="0" smtClean="0"/>
              <a:t>Organize and develop integrated Project / Product teams (</a:t>
            </a:r>
            <a:r>
              <a:rPr lang="en-US" sz="1600" dirty="0" err="1" smtClean="0"/>
              <a:t>IPT’s</a:t>
            </a:r>
            <a:r>
              <a:rPr lang="en-US" sz="1600" dirty="0" smtClean="0"/>
              <a:t>) for project execution</a:t>
            </a:r>
          </a:p>
          <a:p>
            <a:pPr lvl="0"/>
            <a:r>
              <a:rPr lang="en-US" sz="1600" dirty="0" smtClean="0"/>
              <a:t>Deploy and Embed an innovation process through the core culture</a:t>
            </a:r>
          </a:p>
          <a:p>
            <a:pPr lvl="0"/>
            <a:r>
              <a:rPr lang="en-US" sz="1600" dirty="0" smtClean="0"/>
              <a:t>Continuously assess the “As Is” business processes</a:t>
            </a:r>
          </a:p>
          <a:p>
            <a:pPr lvl="0"/>
            <a:r>
              <a:rPr lang="en-US" sz="1600" dirty="0" smtClean="0"/>
              <a:t>Continuously improve the “As Is” process through structured problem solving</a:t>
            </a:r>
          </a:p>
          <a:p>
            <a:pPr lvl="0"/>
            <a:r>
              <a:rPr lang="en-US" sz="1600" dirty="0" smtClean="0"/>
              <a:t>Apply the key strategies to engage the people to sustain an innovative culture</a:t>
            </a:r>
          </a:p>
          <a:p>
            <a:pPr lvl="0"/>
            <a:r>
              <a:rPr lang="en-US" sz="1600" dirty="0" smtClean="0"/>
              <a:t>Identify challenges in measuring and maintaining innovation performance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3139"/>
            <a:ext cx="9382201" cy="641474"/>
          </a:xfrm>
        </p:spPr>
        <p:txBody>
          <a:bodyPr/>
          <a:lstStyle/>
          <a:p>
            <a:r>
              <a:rPr lang="en-US" sz="3500" dirty="0" smtClean="0"/>
              <a:t>APS1012-Assessment Approach-Online Version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763000" cy="6646195"/>
          </a:xfrm>
        </p:spPr>
        <p:txBody>
          <a:bodyPr/>
          <a:lstStyle/>
          <a:p>
            <a:r>
              <a:rPr lang="en-US" sz="2800" dirty="0" err="1" smtClean="0"/>
              <a:t>Inclass</a:t>
            </a:r>
            <a:r>
              <a:rPr lang="en-US" sz="2800" dirty="0" smtClean="0"/>
              <a:t> Presentations –</a:t>
            </a:r>
            <a:r>
              <a:rPr lang="en-US" sz="2800" b="0" dirty="0" smtClean="0"/>
              <a:t> 4 Off based on module content discussion board questions </a:t>
            </a:r>
            <a:r>
              <a:rPr lang="en-US" sz="2800" dirty="0" smtClean="0"/>
              <a:t>– 30%   OR…..</a:t>
            </a:r>
          </a:p>
          <a:p>
            <a:r>
              <a:rPr lang="en-US" sz="2800" dirty="0" smtClean="0"/>
              <a:t>Discussion Board Contribution </a:t>
            </a:r>
            <a:r>
              <a:rPr lang="en-US" sz="2800" b="0" dirty="0" smtClean="0"/>
              <a:t>(10 out off 12) – provides breadth in knowledge  </a:t>
            </a:r>
            <a:r>
              <a:rPr lang="en-US" sz="2800" u="sng" dirty="0" smtClean="0"/>
              <a:t>30%</a:t>
            </a:r>
          </a:p>
          <a:p>
            <a:r>
              <a:rPr lang="en-US" sz="2800" dirty="0" smtClean="0"/>
              <a:t>Mid Term Critical Review (CR1) </a:t>
            </a:r>
            <a:r>
              <a:rPr lang="en-US" sz="2800" b="0" dirty="0" smtClean="0"/>
              <a:t>Paper (based on discussions </a:t>
            </a:r>
            <a:r>
              <a:rPr lang="en-US" sz="2800" b="0" dirty="0" err="1" smtClean="0"/>
              <a:t>Mods</a:t>
            </a:r>
            <a:r>
              <a:rPr lang="en-US" sz="2800" b="0" dirty="0" smtClean="0"/>
              <a:t> 1-6)  </a:t>
            </a:r>
            <a:r>
              <a:rPr lang="en-US" sz="2800" u="sng" dirty="0" smtClean="0"/>
              <a:t>15%</a:t>
            </a:r>
          </a:p>
          <a:p>
            <a:r>
              <a:rPr lang="en-US" sz="2800" b="0" dirty="0" smtClean="0"/>
              <a:t>One 4-6 minute video that critiques your mid term CR using the Rubric  </a:t>
            </a:r>
            <a:r>
              <a:rPr lang="en-US" sz="2800" u="sng" dirty="0" smtClean="0"/>
              <a:t>10%</a:t>
            </a:r>
          </a:p>
          <a:p>
            <a:r>
              <a:rPr lang="en-US" sz="2800" dirty="0" smtClean="0"/>
              <a:t>Final Critical Review (CR2) </a:t>
            </a:r>
            <a:r>
              <a:rPr lang="en-US" sz="2800" b="0" dirty="0" smtClean="0"/>
              <a:t>Paper (based on discussions in </a:t>
            </a:r>
            <a:r>
              <a:rPr lang="en-US" sz="2800" b="0" dirty="0" err="1" smtClean="0"/>
              <a:t>Mods</a:t>
            </a:r>
            <a:r>
              <a:rPr lang="en-US" sz="2800" b="0" dirty="0" smtClean="0"/>
              <a:t> 7-12)  </a:t>
            </a:r>
            <a:r>
              <a:rPr lang="en-US" sz="2800" u="sng" dirty="0" smtClean="0"/>
              <a:t>15%</a:t>
            </a:r>
          </a:p>
          <a:p>
            <a:r>
              <a:rPr lang="en-US" sz="2800" dirty="0" smtClean="0"/>
              <a:t>Project Team Report</a:t>
            </a:r>
            <a:r>
              <a:rPr lang="en-US" sz="2800" b="0" dirty="0" smtClean="0"/>
              <a:t>– (Charter - 5%) (PPT Summary – 5%)  </a:t>
            </a:r>
            <a:r>
              <a:rPr lang="en-US" sz="2800" u="sng" dirty="0" smtClean="0"/>
              <a:t>30%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95444"/>
            <a:ext cx="5745257" cy="656863"/>
          </a:xfrm>
        </p:spPr>
        <p:txBody>
          <a:bodyPr/>
          <a:lstStyle/>
          <a:p>
            <a:r>
              <a:rPr lang="en-US" sz="3600" dirty="0" smtClean="0"/>
              <a:t>APS1012 Course Mechanics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9525000" cy="9637782"/>
          </a:xfrm>
        </p:spPr>
        <p:txBody>
          <a:bodyPr/>
          <a:lstStyle/>
          <a:p>
            <a:r>
              <a:rPr lang="en-US" sz="3000" dirty="0" smtClean="0"/>
              <a:t>Extensive use of online learning tools (Blackboard) – 60 plus Videos across all modules</a:t>
            </a:r>
          </a:p>
          <a:p>
            <a:r>
              <a:rPr lang="en-US" sz="3000" dirty="0" smtClean="0"/>
              <a:t>12 Modules coordinated to open each week</a:t>
            </a:r>
          </a:p>
          <a:p>
            <a:r>
              <a:rPr lang="en-US" sz="3000" dirty="0" smtClean="0"/>
              <a:t>Students watch lectures before class</a:t>
            </a:r>
          </a:p>
          <a:p>
            <a:r>
              <a:rPr lang="en-US" sz="3000" dirty="0" smtClean="0"/>
              <a:t>Discussion board engagement</a:t>
            </a:r>
          </a:p>
          <a:p>
            <a:r>
              <a:rPr lang="en-US" sz="3000" dirty="0" smtClean="0"/>
              <a:t>Written critical reviews</a:t>
            </a:r>
          </a:p>
          <a:p>
            <a:r>
              <a:rPr lang="en-US" sz="3000" dirty="0" smtClean="0"/>
              <a:t>Assessment Rubric for presentation and written work</a:t>
            </a:r>
          </a:p>
          <a:p>
            <a:r>
              <a:rPr lang="en-US" sz="3000" dirty="0" smtClean="0"/>
              <a:t>Activity based learning in class – students deliver response to questions in lecture</a:t>
            </a:r>
          </a:p>
          <a:p>
            <a:r>
              <a:rPr lang="en-US" sz="3000" dirty="0" err="1" smtClean="0"/>
              <a:t>Inclass</a:t>
            </a:r>
            <a:r>
              <a:rPr lang="en-US" sz="3000" dirty="0" smtClean="0"/>
              <a:t> student response.</a:t>
            </a:r>
          </a:p>
          <a:p>
            <a:endParaRPr lang="en-US" sz="32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95444"/>
            <a:ext cx="8297263" cy="656863"/>
          </a:xfrm>
        </p:spPr>
        <p:txBody>
          <a:bodyPr/>
          <a:lstStyle/>
          <a:p>
            <a:r>
              <a:rPr lang="en-US" sz="3600" dirty="0" smtClean="0"/>
              <a:t>APS1012 - Assessment Approach for IFP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915400" cy="5673620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Simplified the Deliverables for IFP..</a:t>
            </a:r>
          </a:p>
          <a:p>
            <a:r>
              <a:rPr lang="en-US" sz="3000" dirty="0" smtClean="0"/>
              <a:t>3 written Critical Review </a:t>
            </a:r>
            <a:r>
              <a:rPr lang="en-US" sz="3000" b="0" dirty="0" smtClean="0"/>
              <a:t>(CR) papers (650-1000) words based on </a:t>
            </a:r>
            <a:r>
              <a:rPr lang="en-US" sz="3000" dirty="0" smtClean="0"/>
              <a:t>a primer or academic paper</a:t>
            </a:r>
            <a:r>
              <a:rPr lang="en-US" sz="3000" b="0" dirty="0" smtClean="0"/>
              <a:t> readings and a special interest topic 30%</a:t>
            </a:r>
          </a:p>
          <a:p>
            <a:r>
              <a:rPr lang="en-US" sz="3000" dirty="0" smtClean="0"/>
              <a:t>Individual in-class presentations </a:t>
            </a:r>
            <a:r>
              <a:rPr lang="en-US" sz="3000" b="0" dirty="0" smtClean="0"/>
              <a:t>(4 off) based on module questions (video and reading) 40%</a:t>
            </a:r>
          </a:p>
          <a:p>
            <a:r>
              <a:rPr lang="en-US" sz="3000" dirty="0" smtClean="0"/>
              <a:t>Final Project Team Report </a:t>
            </a:r>
            <a:r>
              <a:rPr lang="en-US" sz="3000" b="0" dirty="0" smtClean="0"/>
              <a:t>– (Charter – 5% &amp; PPT Summary 5%)  30%</a:t>
            </a:r>
          </a:p>
          <a:p>
            <a:r>
              <a:rPr lang="en-US" sz="3000" dirty="0" smtClean="0"/>
              <a:t>Assessment rubrics </a:t>
            </a:r>
            <a:r>
              <a:rPr lang="en-US" sz="3000" b="0" dirty="0" smtClean="0"/>
              <a:t>– discussions, project reports, presentations, critical reviews</a:t>
            </a:r>
            <a:endParaRPr lang="en-US" sz="3000" b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95444"/>
            <a:ext cx="7849574" cy="656863"/>
          </a:xfrm>
        </p:spPr>
        <p:txBody>
          <a:bodyPr/>
          <a:lstStyle/>
          <a:p>
            <a:r>
              <a:rPr lang="en-US" sz="3600" dirty="0" smtClean="0"/>
              <a:t>Assessment Rubric – Discussion Board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2050"/>
            <a:ext cx="9601200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95444"/>
            <a:ext cx="8951663" cy="656863"/>
          </a:xfrm>
        </p:spPr>
        <p:txBody>
          <a:bodyPr/>
          <a:lstStyle/>
          <a:p>
            <a:r>
              <a:rPr lang="en-US" sz="3600" dirty="0" smtClean="0"/>
              <a:t>APS1012-IFP Reflections – Lessons Learned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0761"/>
            <a:ext cx="10058400" cy="7237127"/>
          </a:xfrm>
        </p:spPr>
        <p:txBody>
          <a:bodyPr/>
          <a:lstStyle/>
          <a:p>
            <a:r>
              <a:rPr lang="en-US" sz="2600" b="0" dirty="0" smtClean="0"/>
              <a:t>Class Size 16-20</a:t>
            </a:r>
          </a:p>
          <a:p>
            <a:r>
              <a:rPr lang="en-US" sz="2600" b="0" dirty="0" smtClean="0"/>
              <a:t>All My courses simulate the </a:t>
            </a:r>
            <a:r>
              <a:rPr lang="en-US" sz="2600" dirty="0" smtClean="0"/>
              <a:t>real world of practice</a:t>
            </a:r>
          </a:p>
          <a:p>
            <a:r>
              <a:rPr lang="en-US" sz="2600" b="0" dirty="0" smtClean="0"/>
              <a:t>Week 2 – Students  </a:t>
            </a:r>
            <a:r>
              <a:rPr lang="en-US" sz="2600" dirty="0" smtClean="0"/>
              <a:t>complain that I am not lecturing enough </a:t>
            </a:r>
            <a:r>
              <a:rPr lang="en-US" sz="2600" b="0" dirty="0" smtClean="0"/>
              <a:t>– not oriented for real world practice – </a:t>
            </a:r>
            <a:r>
              <a:rPr lang="en-US" sz="2600" dirty="0" smtClean="0"/>
              <a:t>I resist</a:t>
            </a:r>
          </a:p>
          <a:p>
            <a:r>
              <a:rPr lang="en-US" sz="2600" b="0" dirty="0" smtClean="0"/>
              <a:t>Foreign Language students Kick in around week 7 of the 12 week course- steep learning curve – </a:t>
            </a:r>
            <a:r>
              <a:rPr lang="en-US" sz="2600" dirty="0" smtClean="0"/>
              <a:t>they thank me for not lecturing in the class - amazing</a:t>
            </a:r>
          </a:p>
          <a:p>
            <a:r>
              <a:rPr lang="en-US" sz="2600" dirty="0" smtClean="0"/>
              <a:t>Practice practice practice </a:t>
            </a:r>
            <a:r>
              <a:rPr lang="en-US" sz="2600" b="0" dirty="0" smtClean="0"/>
              <a:t>– presenting, discussing, preparing, teamwork engagement, CR writing</a:t>
            </a:r>
          </a:p>
          <a:p>
            <a:r>
              <a:rPr lang="en-US" sz="2600" b="0" dirty="0" smtClean="0"/>
              <a:t>Teamwork </a:t>
            </a:r>
            <a:r>
              <a:rPr lang="en-US" sz="2600" dirty="0" smtClean="0"/>
              <a:t>during the week with and in class – constant feedback with IFP language profs </a:t>
            </a:r>
            <a:r>
              <a:rPr lang="en-US" sz="2600" b="0" dirty="0" smtClean="0"/>
              <a:t>– works well </a:t>
            </a:r>
          </a:p>
          <a:p>
            <a:r>
              <a:rPr lang="en-US" sz="2600" b="0" dirty="0" smtClean="0"/>
              <a:t>Mainly </a:t>
            </a:r>
            <a:r>
              <a:rPr lang="en-US" sz="2600" dirty="0" smtClean="0"/>
              <a:t>Chinese students –used to sage on the stage </a:t>
            </a:r>
            <a:r>
              <a:rPr lang="en-US" sz="2600" b="0" dirty="0" smtClean="0"/>
              <a:t>-  first time in the West -  need to instill humor in the class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210833"/>
            <a:ext cx="9423610" cy="626085"/>
          </a:xfrm>
        </p:spPr>
        <p:txBody>
          <a:bodyPr/>
          <a:lstStyle/>
          <a:p>
            <a:r>
              <a:rPr lang="en-US" sz="3400" dirty="0" smtClean="0"/>
              <a:t>III The Recognized Engineer Gaps – “Soft Skills”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31" y="1142999"/>
            <a:ext cx="8873669" cy="5638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9202841" cy="5181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7400" y="195444"/>
            <a:ext cx="9055358" cy="656863"/>
          </a:xfrm>
        </p:spPr>
        <p:txBody>
          <a:bodyPr/>
          <a:lstStyle/>
          <a:p>
            <a:r>
              <a:rPr lang="en-US" sz="3600" dirty="0" smtClean="0"/>
              <a:t>III The Recognized Gaps – Critical Thinking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0300" y="304800"/>
            <a:ext cx="9598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NeueLT Std" charset="0"/>
                <a:ea typeface="ヒラギノ角ゴ ProN W6" charset="0"/>
                <a:cs typeface="HelveticaNeueLT Std Bold" charset="0"/>
              </a:rPr>
              <a:t>  UNIVERSITY OF TORONTO- </a:t>
            </a:r>
            <a:r>
              <a:rPr lang="en-US" sz="2800" dirty="0" smtClean="0">
                <a:latin typeface="HelveticaNeueLT Std" charset="0"/>
                <a:ea typeface="ヒラギノ角ゴ ProN W6" charset="0"/>
                <a:cs typeface="HelveticaNeueLT Std Bold" charset="0"/>
              </a:rPr>
              <a:t>Master of Engineering (</a:t>
            </a:r>
            <a:r>
              <a:rPr lang="en-US" sz="2800" dirty="0" err="1" smtClean="0">
                <a:latin typeface="HelveticaNeueLT Std" charset="0"/>
                <a:ea typeface="ヒラギノ角ゴ ProN W6" charset="0"/>
                <a:cs typeface="HelveticaNeueLT Std Bold" charset="0"/>
              </a:rPr>
              <a:t>MEng</a:t>
            </a:r>
            <a:r>
              <a:rPr lang="en-US" sz="2800" dirty="0" smtClean="0">
                <a:latin typeface="HelveticaNeueLT Std" charset="0"/>
                <a:ea typeface="ヒラギノ角ゴ ProN W6" charset="0"/>
                <a:cs typeface="HelveticaNeueLT Std Bold" charset="0"/>
              </a:rPr>
              <a:t>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7204" y="1143000"/>
            <a:ext cx="83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90"/>
                </a:solidFill>
                <a:latin typeface="Arial"/>
                <a:ea typeface="ヒラギノ角ゴ ProN W6" charset="0"/>
                <a:cs typeface="Arial"/>
              </a:rPr>
              <a:t>MEng</a:t>
            </a:r>
            <a:r>
              <a:rPr lang="en-US" sz="3600" dirty="0" smtClean="0">
                <a:solidFill>
                  <a:srgbClr val="000090"/>
                </a:solidFill>
                <a:latin typeface="Arial"/>
                <a:ea typeface="ヒラギノ角ゴ ProN W6" charset="0"/>
                <a:cs typeface="Arial"/>
              </a:rPr>
              <a:t> - Professional Degree Stream… 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905000"/>
            <a:ext cx="77724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Font typeface="Wingdings" charset="2"/>
              <a:buChar char="Ø"/>
            </a:pPr>
            <a:r>
              <a:rPr lang="en-US" sz="3200" dirty="0" smtClean="0">
                <a:solidFill>
                  <a:srgbClr val="000090"/>
                </a:solidFill>
                <a:latin typeface="Arial"/>
                <a:ea typeface="ヒラギノ角ゴ ProN W6" charset="0"/>
                <a:cs typeface="Arial"/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  <a:latin typeface="Arial"/>
                <a:ea typeface="ヒラギノ角ゴ ProN W6" charset="0"/>
                <a:cs typeface="Arial"/>
              </a:rPr>
              <a:t>MEng</a:t>
            </a:r>
            <a:r>
              <a:rPr lang="en-US" sz="3200" dirty="0" smtClean="0">
                <a:solidFill>
                  <a:srgbClr val="000090"/>
                </a:solidFill>
                <a:latin typeface="Arial"/>
                <a:ea typeface="ヒラギノ角ゴ ProN W6" charset="0"/>
                <a:cs typeface="Arial"/>
              </a:rPr>
              <a:t>- 20% of all graduate students </a:t>
            </a:r>
          </a:p>
          <a:p>
            <a:pPr algn="l">
              <a:spcAft>
                <a:spcPts val="1200"/>
              </a:spcAft>
              <a:buFont typeface="Wingdings" charset="2"/>
              <a:buChar char="Ø"/>
            </a:pPr>
            <a:r>
              <a:rPr lang="en-US" sz="3200" dirty="0" smtClean="0">
                <a:solidFill>
                  <a:srgbClr val="000090"/>
                </a:solidFill>
                <a:latin typeface="Arial"/>
                <a:ea typeface="ヒラギノ角ゴ ProN W6" charset="0"/>
                <a:cs typeface="Arial"/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  <a:latin typeface="Arial"/>
                <a:ea typeface="ヒラギノ角ゴ ProN W6" charset="0"/>
                <a:cs typeface="Arial"/>
              </a:rPr>
              <a:t>MASc</a:t>
            </a:r>
            <a:r>
              <a:rPr lang="en-US" sz="3200" dirty="0" smtClean="0">
                <a:solidFill>
                  <a:srgbClr val="000090"/>
                </a:solidFill>
                <a:latin typeface="Arial"/>
                <a:ea typeface="ヒラギノ角ゴ ProN W6" charset="0"/>
                <a:cs typeface="Arial"/>
              </a:rPr>
              <a:t> - 22% </a:t>
            </a:r>
          </a:p>
          <a:p>
            <a:pPr algn="l">
              <a:spcAft>
                <a:spcPts val="1200"/>
              </a:spcAft>
              <a:buFont typeface="Wingdings" charset="2"/>
              <a:buChar char="Ø"/>
            </a:pPr>
            <a:r>
              <a:rPr lang="en-US" sz="3200" dirty="0" smtClean="0">
                <a:solidFill>
                  <a:srgbClr val="000090"/>
                </a:solidFill>
                <a:latin typeface="Arial"/>
                <a:ea typeface="ヒラギノ角ゴ ProN W6" charset="0"/>
                <a:cs typeface="Arial"/>
              </a:rPr>
              <a:t> PhD – 58%</a:t>
            </a:r>
          </a:p>
          <a:p>
            <a:pPr algn="l">
              <a:spcAft>
                <a:spcPts val="1200"/>
              </a:spcAft>
              <a:buFont typeface="Wingdings" charset="2"/>
              <a:buChar char="Ø"/>
            </a:pPr>
            <a:r>
              <a:rPr lang="en-US" sz="3200" dirty="0" smtClean="0">
                <a:solidFill>
                  <a:srgbClr val="000090"/>
                </a:solidFill>
                <a:latin typeface="Arial"/>
                <a:ea typeface="ヒラギノ角ゴ ProN W6" charset="0"/>
                <a:cs typeface="Arial"/>
              </a:rPr>
              <a:t> 9 or 10 courses, or combine fewer courses with a project.  </a:t>
            </a:r>
          </a:p>
          <a:p>
            <a:pPr algn="l">
              <a:spcAft>
                <a:spcPts val="1200"/>
              </a:spcAft>
              <a:buFont typeface="Wingdings" charset="2"/>
              <a:buChar char="Ø"/>
            </a:pPr>
            <a:r>
              <a:rPr lang="en-US" sz="3200" dirty="0" smtClean="0">
                <a:solidFill>
                  <a:srgbClr val="000090"/>
                </a:solidFill>
                <a:latin typeface="Arial"/>
                <a:ea typeface="ヒラギノ角ゴ ProN W6" charset="0"/>
                <a:cs typeface="Arial"/>
              </a:rPr>
              <a:t> Full-time in a year, or Extended Full-time in two years.</a:t>
            </a:r>
            <a:endParaRPr lang="en-US" sz="32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901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228600"/>
            <a:ext cx="9052560" cy="757449"/>
          </a:xfrm>
        </p:spPr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VII </a:t>
            </a:r>
            <a:r>
              <a:rPr lang="en-US" sz="3600" dirty="0" err="1" smtClean="0">
                <a:latin typeface="Arial"/>
                <a:cs typeface="Arial"/>
              </a:rPr>
              <a:t>MEng</a:t>
            </a:r>
            <a:r>
              <a:rPr lang="en-US" sz="3600" dirty="0" smtClean="0">
                <a:latin typeface="Arial"/>
                <a:cs typeface="Arial"/>
              </a:rPr>
              <a:t> Applications</a:t>
            </a:r>
            <a:endParaRPr lang="en-US" sz="3600" dirty="0">
              <a:latin typeface="Arial"/>
              <a:cs typeface="Arial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47085759"/>
              </p:ext>
            </p:extLst>
          </p:nvPr>
        </p:nvGraphicFramePr>
        <p:xfrm>
          <a:off x="533400" y="1676400"/>
          <a:ext cx="8908156" cy="527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85697" y="1066800"/>
            <a:ext cx="98727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2015/2016 (2,000 applicants) – 800 Domestic and 1,200 International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059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</a:t>
            </a:r>
            <a:r>
              <a:rPr lang="en-US" dirty="0" err="1" smtClean="0"/>
              <a:t>MEng</a:t>
            </a:r>
            <a:r>
              <a:rPr lang="en-US" dirty="0" smtClean="0"/>
              <a:t> Enrolment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19251646"/>
              </p:ext>
            </p:extLst>
          </p:nvPr>
        </p:nvGraphicFramePr>
        <p:xfrm>
          <a:off x="533400" y="1752600"/>
          <a:ext cx="8839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914400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2015/2016 – 299 International and 516 Domestic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780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VII </a:t>
            </a:r>
            <a:r>
              <a:rPr lang="en-US" sz="3600" dirty="0" err="1" smtClean="0">
                <a:latin typeface="Arial"/>
                <a:cs typeface="Arial"/>
              </a:rPr>
              <a:t>MEng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C</a:t>
            </a:r>
            <a:r>
              <a:rPr lang="en-US" sz="3600" dirty="0" smtClean="0">
                <a:latin typeface="Arial"/>
                <a:cs typeface="Arial"/>
              </a:rPr>
              <a:t>ertificates/Specializations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2920" y="1536488"/>
            <a:ext cx="9073515" cy="441419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Screen Shot 2015-02-25 at 4.13.01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074"/>
            <a:ext cx="10058400" cy="54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ELITE Certificate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3400" y="1371600"/>
            <a:ext cx="9073515" cy="4978045"/>
          </a:xfrm>
        </p:spPr>
        <p:txBody>
          <a:bodyPr/>
          <a:lstStyle/>
          <a:p>
            <a:pPr>
              <a:buNone/>
            </a:pPr>
            <a:r>
              <a:rPr lang="en-US" sz="4800" dirty="0" smtClean="0"/>
              <a:t>E - </a:t>
            </a:r>
            <a:r>
              <a:rPr lang="en-US" sz="4800" b="0" dirty="0" smtClean="0"/>
              <a:t>Entrepreneurship</a:t>
            </a:r>
          </a:p>
          <a:p>
            <a:pPr>
              <a:buNone/>
            </a:pPr>
            <a:r>
              <a:rPr lang="en-US" sz="4800" dirty="0" smtClean="0"/>
              <a:t>L -</a:t>
            </a:r>
            <a:r>
              <a:rPr lang="en-US" sz="4800" b="0" dirty="0" smtClean="0"/>
              <a:t> Leadership</a:t>
            </a:r>
          </a:p>
          <a:p>
            <a:pPr>
              <a:buNone/>
            </a:pPr>
            <a:r>
              <a:rPr lang="en-US" sz="4800" dirty="0" smtClean="0"/>
              <a:t>I - </a:t>
            </a:r>
            <a:r>
              <a:rPr lang="en-US" sz="4800" b="0" dirty="0" smtClean="0"/>
              <a:t>Innovation</a:t>
            </a:r>
          </a:p>
          <a:p>
            <a:pPr>
              <a:buNone/>
            </a:pPr>
            <a:r>
              <a:rPr lang="en-US" sz="4800" dirty="0" smtClean="0"/>
              <a:t>T - </a:t>
            </a:r>
            <a:r>
              <a:rPr lang="en-US" sz="4800" b="0" dirty="0" smtClean="0"/>
              <a:t>Technology</a:t>
            </a:r>
          </a:p>
          <a:p>
            <a:pPr>
              <a:buNone/>
            </a:pPr>
            <a:r>
              <a:rPr lang="en-US" sz="4800" dirty="0" smtClean="0"/>
              <a:t>E </a:t>
            </a:r>
            <a:r>
              <a:rPr lang="en-US" sz="4400" dirty="0" smtClean="0"/>
              <a:t>- </a:t>
            </a:r>
            <a:r>
              <a:rPr lang="en-US" sz="4400" b="0" dirty="0" smtClean="0"/>
              <a:t>Engineering</a:t>
            </a:r>
            <a:endParaRPr lang="en-US" sz="4400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VII ELITE </a:t>
            </a:r>
            <a:r>
              <a:rPr lang="en-US" sz="3600" dirty="0">
                <a:latin typeface="Arial"/>
                <a:cs typeface="Arial"/>
              </a:rPr>
              <a:t>C</a:t>
            </a:r>
            <a:r>
              <a:rPr lang="en-US" sz="3600" dirty="0" smtClean="0">
                <a:latin typeface="Arial"/>
                <a:cs typeface="Arial"/>
              </a:rPr>
              <a:t>ertificates </a:t>
            </a:r>
            <a:r>
              <a:rPr lang="en-US" sz="3600" dirty="0">
                <a:latin typeface="Arial"/>
                <a:cs typeface="Arial"/>
              </a:rPr>
              <a:t>A</a:t>
            </a:r>
            <a:r>
              <a:rPr lang="en-US" sz="3600" dirty="0" smtClean="0">
                <a:latin typeface="Arial"/>
                <a:cs typeface="Arial"/>
              </a:rPr>
              <a:t>warded</a:t>
            </a:r>
            <a:endParaRPr lang="en-US" sz="3600" dirty="0">
              <a:latin typeface="Arial"/>
              <a:cs typeface="Arial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86310792"/>
              </p:ext>
            </p:extLst>
          </p:nvPr>
        </p:nvGraphicFramePr>
        <p:xfrm>
          <a:off x="609600" y="1600200"/>
          <a:ext cx="9098357" cy="528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6776" y="942984"/>
            <a:ext cx="33880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2015/2016 - 125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71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10102</TotalTime>
  <Words>904</Words>
  <Application>Microsoft Office PowerPoint</Application>
  <PresentationFormat>Custom</PresentationFormat>
  <Paragraphs>101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Learning Outcomes – Evolution of Assessment Conference Council of Ontario Universities   DoubleTree by Hilton Hotel Toronto Downtown    </vt:lpstr>
      <vt:lpstr>III The Recognized Engineer Gaps – “Soft Skills”</vt:lpstr>
      <vt:lpstr>III The Recognized Gaps – Critical Thinking</vt:lpstr>
      <vt:lpstr>PowerPoint Presentation</vt:lpstr>
      <vt:lpstr>VII MEng Applications</vt:lpstr>
      <vt:lpstr>VII MEng Enrolment</vt:lpstr>
      <vt:lpstr>VII MEng Certificates/Specializations</vt:lpstr>
      <vt:lpstr>ELITE Certificate</vt:lpstr>
      <vt:lpstr>VII ELITE Certificates Awarded</vt:lpstr>
      <vt:lpstr>  APS1012 Management of Innovation - Syllabus</vt:lpstr>
      <vt:lpstr>APS1012 - Learning Outcomes </vt:lpstr>
      <vt:lpstr>APS1012-Assessment Approach-Online Version</vt:lpstr>
      <vt:lpstr>APS1012 Course Mechanics</vt:lpstr>
      <vt:lpstr>APS1012 - Assessment Approach for IFP</vt:lpstr>
      <vt:lpstr>Assessment Rubric – Discussion Board</vt:lpstr>
      <vt:lpstr>APS1012-IFP Reflections – Lessons Learned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Engineering Process Integration The Way Forward</dc:title>
  <dc:creator>Dissanayake, Shevanthi</dc:creator>
  <cp:lastModifiedBy>Dissanayake, Shevanthi</cp:lastModifiedBy>
  <cp:revision>1862</cp:revision>
  <cp:lastPrinted>2000-01-27T03:41:42Z</cp:lastPrinted>
  <dcterms:created xsi:type="dcterms:W3CDTF">2016-10-14T18:38:47Z</dcterms:created>
  <dcterms:modified xsi:type="dcterms:W3CDTF">2016-11-09T14:46:51Z</dcterms:modified>
</cp:coreProperties>
</file>